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5" r:id="rId2"/>
    <p:sldId id="1242" r:id="rId3"/>
    <p:sldId id="1196" r:id="rId4"/>
    <p:sldId id="1240" r:id="rId5"/>
    <p:sldId id="1239" r:id="rId6"/>
    <p:sldId id="1208" r:id="rId7"/>
    <p:sldId id="1026" r:id="rId8"/>
    <p:sldId id="1025" r:id="rId9"/>
    <p:sldId id="1241" r:id="rId10"/>
    <p:sldId id="1237" r:id="rId11"/>
    <p:sldId id="808" r:id="rId12"/>
    <p:sldId id="1243" r:id="rId13"/>
    <p:sldId id="386" r:id="rId14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FFFF"/>
    <a:srgbClr val="051703"/>
    <a:srgbClr val="C5C5C5"/>
    <a:srgbClr val="14119B"/>
    <a:srgbClr val="050010"/>
    <a:srgbClr val="B1A6F4"/>
    <a:srgbClr val="3F13AD"/>
    <a:srgbClr val="2FD818"/>
    <a:srgbClr val="233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94" autoAdjust="0"/>
    <p:restoredTop sz="94434" autoAdjust="0"/>
  </p:normalViewPr>
  <p:slideViewPr>
    <p:cSldViewPr snapToGrid="0">
      <p:cViewPr varScale="1">
        <p:scale>
          <a:sx n="55" d="100"/>
          <a:sy n="55" d="100"/>
        </p:scale>
        <p:origin x="1051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40" cy="466678"/>
          </a:xfrm>
          <a:prstGeom prst="rect">
            <a:avLst/>
          </a:prstGeom>
        </p:spPr>
        <p:txBody>
          <a:bodyPr vert="horz" lIns="90419" tIns="45209" rIns="90419" bIns="4520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1526" y="0"/>
            <a:ext cx="3037239" cy="466678"/>
          </a:xfrm>
          <a:prstGeom prst="rect">
            <a:avLst/>
          </a:prstGeom>
        </p:spPr>
        <p:txBody>
          <a:bodyPr vert="horz" lIns="90419" tIns="45209" rIns="90419" bIns="45209" rtlCol="0"/>
          <a:lstStyle>
            <a:lvl1pPr algn="r">
              <a:defRPr sz="1200"/>
            </a:lvl1pPr>
          </a:lstStyle>
          <a:p>
            <a:fld id="{BF328020-50EB-4452-B06A-D196B6376890}" type="datetimeFigureOut">
              <a:rPr lang="es-CO" smtClean="0"/>
              <a:t>18/06/2019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19" tIns="45209" rIns="90419" bIns="4520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531" y="4473571"/>
            <a:ext cx="5607338" cy="3660598"/>
          </a:xfrm>
          <a:prstGeom prst="rect">
            <a:avLst/>
          </a:prstGeom>
        </p:spPr>
        <p:txBody>
          <a:bodyPr vert="horz" lIns="90419" tIns="45209" rIns="90419" bIns="4520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723"/>
            <a:ext cx="3037240" cy="466678"/>
          </a:xfrm>
          <a:prstGeom prst="rect">
            <a:avLst/>
          </a:prstGeom>
        </p:spPr>
        <p:txBody>
          <a:bodyPr vert="horz" lIns="90419" tIns="45209" rIns="90419" bIns="4520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1526" y="8829723"/>
            <a:ext cx="3037239" cy="466678"/>
          </a:xfrm>
          <a:prstGeom prst="rect">
            <a:avLst/>
          </a:prstGeom>
        </p:spPr>
        <p:txBody>
          <a:bodyPr vert="horz" lIns="90419" tIns="45209" rIns="90419" bIns="45209" rtlCol="0" anchor="b"/>
          <a:lstStyle>
            <a:lvl1pPr algn="r">
              <a:defRPr sz="1200"/>
            </a:lvl1pPr>
          </a:lstStyle>
          <a:p>
            <a:fld id="{3554C2B3-A573-4121-B5DE-3D839A6C6F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5927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4C2B3-A573-4121-B5DE-3D839A6C6F19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4585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4C2B3-A573-4121-B5DE-3D839A6C6F19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77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D5FF-5F7E-4426-9FCD-717C64CCA153}" type="datetimeFigureOut">
              <a:rPr lang="es-ES" smtClean="0"/>
              <a:t>18/06/2019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4AF-8A8E-4ED2-B6E4-65DD5605E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49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D5FF-5F7E-4426-9FCD-717C64CCA153}" type="datetimeFigureOut">
              <a:rPr lang="es-ES" smtClean="0"/>
              <a:t>18/06/2019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4AF-8A8E-4ED2-B6E4-65DD5605E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18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D5FF-5F7E-4426-9FCD-717C64CCA153}" type="datetimeFigureOut">
              <a:rPr lang="es-ES" smtClean="0"/>
              <a:t>18/06/2019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4AF-8A8E-4ED2-B6E4-65DD5605E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9561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D5FF-5F7E-4426-9FCD-717C64CCA153}" type="datetimeFigureOut">
              <a:rPr lang="es-ES" smtClean="0"/>
              <a:t>18/06/2019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4AF-8A8E-4ED2-B6E4-65DD5605E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53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D5FF-5F7E-4426-9FCD-717C64CCA153}" type="datetimeFigureOut">
              <a:rPr lang="es-ES" smtClean="0"/>
              <a:t>18/06/2019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4AF-8A8E-4ED2-B6E4-65DD5605E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0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D5FF-5F7E-4426-9FCD-717C64CCA153}" type="datetimeFigureOut">
              <a:rPr lang="es-ES" smtClean="0"/>
              <a:t>18/06/2019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4AF-8A8E-4ED2-B6E4-65DD5605E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549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D5FF-5F7E-4426-9FCD-717C64CCA153}" type="datetimeFigureOut">
              <a:rPr lang="es-ES" smtClean="0"/>
              <a:t>18/06/2019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4AF-8A8E-4ED2-B6E4-65DD5605E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913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D5FF-5F7E-4426-9FCD-717C64CCA153}" type="datetimeFigureOut">
              <a:rPr lang="es-ES" smtClean="0"/>
              <a:t>18/06/2019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4AF-8A8E-4ED2-B6E4-65DD5605E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568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D5FF-5F7E-4426-9FCD-717C64CCA153}" type="datetimeFigureOut">
              <a:rPr lang="es-ES" smtClean="0"/>
              <a:t>18/06/2019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4AF-8A8E-4ED2-B6E4-65DD5605E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686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D5FF-5F7E-4426-9FCD-717C64CCA153}" type="datetimeFigureOut">
              <a:rPr lang="es-ES" smtClean="0"/>
              <a:t>18/06/2019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4AF-8A8E-4ED2-B6E4-65DD5605E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33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D5FF-5F7E-4426-9FCD-717C64CCA153}" type="datetimeFigureOut">
              <a:rPr lang="es-ES" smtClean="0"/>
              <a:t>18/06/2019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4AF-8A8E-4ED2-B6E4-65DD5605E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68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D5FF-5F7E-4426-9FCD-717C64CCA153}" type="datetimeFigureOut">
              <a:rPr lang="es-ES" smtClean="0"/>
              <a:t>18/06/2019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E14AF-8A8E-4ED2-B6E4-65DD5605E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7758" y="1995054"/>
            <a:ext cx="8725386" cy="4294910"/>
          </a:xfrm>
        </p:spPr>
        <p:txBody>
          <a:bodyPr>
            <a:noAutofit/>
          </a:bodyPr>
          <a:lstStyle/>
          <a:p>
            <a:r>
              <a:rPr lang="es-CO" sz="4000" b="1" dirty="0">
                <a:solidFill>
                  <a:srgbClr val="990000"/>
                </a:solidFill>
                <a:cs typeface="Arial" panose="020B0604020202020204" pitchFamily="34" charset="0"/>
              </a:rPr>
              <a:t/>
            </a:r>
            <a:br>
              <a:rPr lang="es-CO" sz="4000" b="1" dirty="0">
                <a:solidFill>
                  <a:srgbClr val="990000"/>
                </a:solidFill>
                <a:cs typeface="Arial" panose="020B0604020202020204" pitchFamily="34" charset="0"/>
              </a:rPr>
            </a:br>
            <a:r>
              <a:rPr lang="es-CO" sz="4000" b="1" dirty="0">
                <a:solidFill>
                  <a:srgbClr val="990000"/>
                </a:solidFill>
                <a:cs typeface="Arial" panose="020B0604020202020204" pitchFamily="34" charset="0"/>
              </a:rPr>
              <a:t/>
            </a:r>
            <a:br>
              <a:rPr lang="es-CO" sz="4000" b="1" dirty="0">
                <a:solidFill>
                  <a:srgbClr val="990000"/>
                </a:solidFill>
                <a:cs typeface="Arial" panose="020B0604020202020204" pitchFamily="34" charset="0"/>
              </a:rPr>
            </a:br>
            <a:r>
              <a:rPr lang="es-CO" sz="4000" b="1" dirty="0">
                <a:solidFill>
                  <a:srgbClr val="990000"/>
                </a:solidFill>
                <a:cs typeface="Arial" panose="020B0604020202020204" pitchFamily="34" charset="0"/>
              </a:rPr>
              <a:t/>
            </a:r>
            <a:br>
              <a:rPr lang="es-CO" sz="4000" b="1" dirty="0">
                <a:solidFill>
                  <a:srgbClr val="990000"/>
                </a:solidFill>
                <a:cs typeface="Arial" panose="020B0604020202020204" pitchFamily="34" charset="0"/>
              </a:rPr>
            </a:br>
            <a:r>
              <a:rPr lang="es-CO" sz="4000" b="1" dirty="0">
                <a:solidFill>
                  <a:srgbClr val="990000"/>
                </a:solidFill>
                <a:cs typeface="Arial" panose="020B0604020202020204" pitchFamily="34" charset="0"/>
              </a:rPr>
              <a:t/>
            </a:r>
            <a:br>
              <a:rPr lang="es-CO" sz="4000" b="1" dirty="0">
                <a:solidFill>
                  <a:srgbClr val="990000"/>
                </a:solidFill>
                <a:cs typeface="Arial" panose="020B0604020202020204" pitchFamily="34" charset="0"/>
              </a:rPr>
            </a:br>
            <a:r>
              <a:rPr lang="es-CO" sz="4000" b="1" dirty="0">
                <a:solidFill>
                  <a:srgbClr val="990000"/>
                </a:solidFill>
                <a:cs typeface="Arial" panose="020B0604020202020204" pitchFamily="34" charset="0"/>
              </a:rPr>
              <a:t/>
            </a:r>
            <a:br>
              <a:rPr lang="es-CO" sz="4000" b="1" dirty="0">
                <a:solidFill>
                  <a:srgbClr val="990000"/>
                </a:solidFill>
                <a:cs typeface="Arial" panose="020B0604020202020204" pitchFamily="34" charset="0"/>
              </a:rPr>
            </a:br>
            <a:r>
              <a:rPr lang="es-CO" sz="4000" b="1" dirty="0">
                <a:solidFill>
                  <a:srgbClr val="990000"/>
                </a:solidFill>
                <a:cs typeface="Arial" panose="020B0604020202020204" pitchFamily="34" charset="0"/>
              </a:rPr>
              <a:t/>
            </a:r>
            <a:br>
              <a:rPr lang="es-CO" sz="4000" b="1" dirty="0">
                <a:solidFill>
                  <a:srgbClr val="990000"/>
                </a:solidFill>
                <a:cs typeface="Arial" panose="020B0604020202020204" pitchFamily="34" charset="0"/>
              </a:rPr>
            </a:br>
            <a:r>
              <a:rPr lang="es-CO" sz="4000" b="1" dirty="0">
                <a:solidFill>
                  <a:srgbClr val="990000"/>
                </a:solidFill>
                <a:cs typeface="Arial" panose="020B0604020202020204" pitchFamily="34" charset="0"/>
              </a:rPr>
              <a:t/>
            </a:r>
            <a:br>
              <a:rPr lang="es-CO" sz="4000" b="1" dirty="0">
                <a:solidFill>
                  <a:srgbClr val="990000"/>
                </a:solidFill>
                <a:cs typeface="Arial" panose="020B0604020202020204" pitchFamily="34" charset="0"/>
              </a:rPr>
            </a:br>
            <a:r>
              <a:rPr lang="es-CO" sz="4000" b="1" dirty="0">
                <a:solidFill>
                  <a:srgbClr val="990000"/>
                </a:solidFill>
                <a:cs typeface="Arial" panose="020B0604020202020204" pitchFamily="34" charset="0"/>
              </a:rPr>
              <a:t/>
            </a:r>
            <a:br>
              <a:rPr lang="es-CO" sz="4000" b="1" dirty="0">
                <a:solidFill>
                  <a:srgbClr val="990000"/>
                </a:solidFill>
                <a:cs typeface="Arial" panose="020B0604020202020204" pitchFamily="34" charset="0"/>
              </a:rPr>
            </a:br>
            <a:r>
              <a:rPr lang="es-CO" sz="4000" b="1" dirty="0">
                <a:solidFill>
                  <a:srgbClr val="990000"/>
                </a:solidFill>
                <a:cs typeface="Arial" panose="020B0604020202020204" pitchFamily="34" charset="0"/>
              </a:rPr>
              <a:t/>
            </a:r>
            <a:br>
              <a:rPr lang="es-CO" sz="4000" b="1" dirty="0">
                <a:solidFill>
                  <a:srgbClr val="990000"/>
                </a:solidFill>
                <a:cs typeface="Arial" panose="020B0604020202020204" pitchFamily="34" charset="0"/>
              </a:rPr>
            </a:br>
            <a:r>
              <a:rPr lang="es-CO" sz="3600" b="1" dirty="0">
                <a:solidFill>
                  <a:srgbClr val="990000"/>
                </a:solidFill>
              </a:rPr>
              <a:t> </a:t>
            </a:r>
            <a:br>
              <a:rPr lang="es-CO" sz="3600" b="1" dirty="0">
                <a:solidFill>
                  <a:srgbClr val="990000"/>
                </a:solidFill>
              </a:rPr>
            </a:br>
            <a:r>
              <a:rPr lang="es-CO" sz="3600" b="1" dirty="0" smtClean="0">
                <a:solidFill>
                  <a:srgbClr val="990000"/>
                </a:solidFill>
              </a:rPr>
              <a:t/>
            </a:r>
            <a:br>
              <a:rPr lang="es-CO" sz="3600" b="1" dirty="0" smtClean="0">
                <a:solidFill>
                  <a:srgbClr val="990000"/>
                </a:solidFill>
              </a:rPr>
            </a:br>
            <a:r>
              <a:rPr lang="es-CO" sz="36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 Conversatorio</a:t>
            </a:r>
            <a:br>
              <a:rPr lang="es-CO" sz="36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6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 Live</a:t>
            </a:r>
            <a:br>
              <a:rPr lang="es-CO" sz="36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6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36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6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logros alcanzados por la </a:t>
            </a:r>
            <a:r>
              <a:rPr lang="es-CO" sz="4000" b="1" dirty="0" smtClean="0">
                <a:latin typeface="+mn-lt"/>
              </a:rPr>
              <a:t>Dirección </a:t>
            </a:r>
            <a:r>
              <a:rPr lang="es-CO" sz="4000" b="1" dirty="0">
                <a:latin typeface="+mn-lt"/>
              </a:rPr>
              <a:t>de Tránsito de </a:t>
            </a:r>
            <a:r>
              <a:rPr lang="es-CO" sz="4000" b="1" dirty="0" smtClean="0">
                <a:latin typeface="+mn-lt"/>
              </a:rPr>
              <a:t>Bucaramanga</a:t>
            </a:r>
            <a:br>
              <a:rPr lang="es-CO" sz="4000" b="1" dirty="0" smtClean="0">
                <a:latin typeface="+mn-lt"/>
              </a:rPr>
            </a:br>
            <a:r>
              <a:rPr lang="es-CO" sz="4000" b="1" dirty="0" smtClean="0">
                <a:latin typeface="+mn-lt"/>
              </a:rPr>
              <a:t>Enero a Mayo de 2019</a:t>
            </a:r>
            <a:r>
              <a:rPr lang="es-CO" sz="4000" b="1" dirty="0">
                <a:latin typeface="+mn-lt"/>
              </a:rPr>
              <a:t/>
            </a:r>
            <a:br>
              <a:rPr lang="es-CO" sz="4000" b="1" dirty="0">
                <a:latin typeface="+mn-lt"/>
              </a:rPr>
            </a:br>
            <a:r>
              <a:rPr lang="es-CO" sz="4000" b="1" dirty="0">
                <a:latin typeface="+mn-lt"/>
              </a:rPr>
              <a:t/>
            </a:r>
            <a:br>
              <a:rPr lang="es-CO" sz="4000" b="1" dirty="0">
                <a:latin typeface="+mn-lt"/>
              </a:rPr>
            </a:br>
            <a:r>
              <a:rPr lang="es-CO" sz="4000" b="1" dirty="0">
                <a:latin typeface="+mn-lt"/>
              </a:rPr>
              <a:t>JUAN PABLO RUIZ GONZÁLEZ </a:t>
            </a:r>
            <a:br>
              <a:rPr lang="es-CO" sz="4000" b="1" dirty="0">
                <a:latin typeface="+mn-lt"/>
              </a:rPr>
            </a:br>
            <a:r>
              <a:rPr lang="es-CO" sz="4000" b="1" dirty="0">
                <a:latin typeface="+mn-lt"/>
              </a:rPr>
              <a:t>Director General </a:t>
            </a:r>
            <a:endParaRPr lang="es-CO" sz="40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Imagen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7" y="110836"/>
            <a:ext cx="8974769" cy="99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9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149554"/>
              </p:ext>
            </p:extLst>
          </p:nvPr>
        </p:nvGraphicFramePr>
        <p:xfrm>
          <a:off x="96982" y="831267"/>
          <a:ext cx="8983840" cy="594712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796768"/>
                <a:gridCol w="1796768"/>
                <a:gridCol w="1796768"/>
                <a:gridCol w="1796768"/>
                <a:gridCol w="1796768"/>
              </a:tblGrid>
              <a:tr h="1890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DE PRODUCTO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2019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 A MAYO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AVANCE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b"/>
                </a:tc>
              </a:tr>
              <a:tr h="55937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Mantener el 100% de la señalización horizontal.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 de la señalización horizontal mantenida.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es-CO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 algn="ctr" fontAlgn="b"/>
                      <a:r>
                        <a:rPr lang="es-CO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9.791,92 </a:t>
                      </a:r>
                      <a:r>
                        <a:rPr lang="es-CO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m2</a:t>
                      </a: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s-CO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b"/>
                </a:tc>
              </a:tr>
              <a:tr h="55937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Demarcar 14.000 </a:t>
                      </a:r>
                      <a:r>
                        <a:rPr lang="es-CO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M2</a:t>
                      </a:r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señalización horizontal nueva.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</a:t>
                      </a:r>
                      <a:r>
                        <a:rPr lang="es-CO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M2</a:t>
                      </a:r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señalización horizontal nueva demarcada.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205,4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3425,79</a:t>
                      </a:r>
                      <a:endParaRPr lang="es-CO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b"/>
                </a:tc>
              </a:tr>
              <a:tr h="9082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Realizar 1.000 acciones de mantenimiento a la señalización vertical y/o elevada.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acciones de mantenimiento realizadas a la señalización vertical y/o elevada.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s-CO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b"/>
                </a:tc>
              </a:tr>
              <a:tr h="74451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Reponer y/o instalar 1.500 señales de tránsito verticales y/o elevadas nuevas.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señales de tránsito verticales y/o elevadas repuestas y/o instaladas.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es-CO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b"/>
                </a:tc>
              </a:tr>
              <a:tr h="55937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Reponer 1.500 señales de tránsito verticales.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señales de tránsito verticales repuestas.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s-CO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b"/>
                </a:tc>
              </a:tr>
              <a:tr h="55937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Instalar 1.500 señales de tránsito verticales.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señales de tránsito verticales instaladas.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es-CO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b"/>
                </a:tc>
              </a:tr>
              <a:tr h="3742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Demarcar 200 cruces peatonales.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cruces peatonales demarcadas.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  <a:endParaRPr lang="es-CO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b"/>
                </a:tc>
              </a:tr>
              <a:tr h="9082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Demarcar 37 zonas de estacionamiento transitorio.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zonas de estacionamiento transitorio implementadas y demarcadas.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78" marR="3878" marT="3878" marB="0" anchor="b"/>
                </a:tc>
              </a:tr>
            </a:tbl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0" y="110835"/>
            <a:ext cx="908082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latin typeface="+mj-lt"/>
              </a:rPr>
              <a:t>SEÑALIZACIÓN VIAL  </a:t>
            </a:r>
          </a:p>
        </p:txBody>
      </p:sp>
    </p:spTree>
    <p:extLst>
      <p:ext uri="{BB962C8B-B14F-4D97-AF65-F5344CB8AC3E}">
        <p14:creationId xmlns:p14="http://schemas.microsoft.com/office/powerpoint/2010/main" val="121832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6590" y="691426"/>
            <a:ext cx="8897940" cy="53290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s-CO" sz="2800" b="1" dirty="0">
                <a:solidFill>
                  <a:prstClr val="black"/>
                </a:solidFill>
                <a:latin typeface="+mj-lt"/>
              </a:rPr>
              <a:t>Meta: Actualizar el 100% de la red semafórica de la ciudad.</a:t>
            </a:r>
            <a:endParaRPr lang="es-CO" sz="2800" b="1" dirty="0">
              <a:solidFill>
                <a:prstClr val="black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85"/>
            <a:ext cx="9131121" cy="703512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416228"/>
              </p:ext>
            </p:extLst>
          </p:nvPr>
        </p:nvGraphicFramePr>
        <p:xfrm>
          <a:off x="116590" y="1326862"/>
          <a:ext cx="8897940" cy="516037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8897940"/>
              </a:tblGrid>
              <a:tr h="453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+mj-lt"/>
                        </a:rPr>
                        <a:t> </a:t>
                      </a:r>
                      <a:r>
                        <a:rPr lang="es-CO" sz="1200" b="1" dirty="0" smtClean="0">
                          <a:effectLst/>
                          <a:latin typeface="+mj-lt"/>
                        </a:rPr>
                        <a:t>EJECUCIÓN </a:t>
                      </a:r>
                      <a:r>
                        <a:rPr lang="es-CO" sz="1200" b="1" dirty="0">
                          <a:effectLst/>
                          <a:latin typeface="+mj-lt"/>
                        </a:rPr>
                        <a:t>PRESUPUESTAL EN SEMAFORIZACIÓN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+mj-lt"/>
                        </a:rPr>
                        <a:t>ENERO-MAYO DE 2019 </a:t>
                      </a:r>
                      <a:endParaRPr lang="es-CO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4309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j-lt"/>
                        </a:rPr>
                        <a:t>1. PRESTAR SERVICIOS DE </a:t>
                      </a:r>
                      <a:r>
                        <a:rPr lang="es-CO" sz="1200" b="1" dirty="0">
                          <a:effectLst/>
                          <a:latin typeface="+mj-lt"/>
                        </a:rPr>
                        <a:t>MANTENIMIENTO ESPECIALIZADO A LA CENTRAL DE SEMAFORIZACIÓN </a:t>
                      </a:r>
                      <a:r>
                        <a:rPr lang="es-CO" sz="1200" dirty="0">
                          <a:effectLst/>
                          <a:latin typeface="+mj-lt"/>
                        </a:rPr>
                        <a:t>Y REPARACIÓN DE MÓDULOS ELECTRÓNICOS </a:t>
                      </a:r>
                      <a:r>
                        <a:rPr lang="es-CO" sz="1200" dirty="0" smtClean="0">
                          <a:effectLst/>
                          <a:latin typeface="+mj-lt"/>
                        </a:rPr>
                        <a:t>- </a:t>
                      </a:r>
                      <a:r>
                        <a:rPr lang="es-CO" sz="1200" dirty="0">
                          <a:effectLst/>
                          <a:latin typeface="+mj-lt"/>
                        </a:rPr>
                        <a:t>VALOR $ </a:t>
                      </a:r>
                      <a:r>
                        <a:rPr lang="es-CO" sz="1200" dirty="0" err="1">
                          <a:effectLst/>
                          <a:latin typeface="+mj-lt"/>
                        </a:rPr>
                        <a:t>59.144.618.oo</a:t>
                      </a:r>
                      <a:r>
                        <a:rPr lang="es-CO" sz="1200" dirty="0">
                          <a:effectLst/>
                          <a:latin typeface="+mj-lt"/>
                        </a:rPr>
                        <a:t>  - </a:t>
                      </a:r>
                      <a:r>
                        <a:rPr lang="es-CO" sz="1200" b="1" dirty="0">
                          <a:solidFill>
                            <a:srgbClr val="990000"/>
                          </a:solidFill>
                          <a:effectLst/>
                          <a:latin typeface="+mj-lt"/>
                        </a:rPr>
                        <a:t>ESTADO ACTUAL</a:t>
                      </a:r>
                      <a:r>
                        <a:rPr lang="es-CO" sz="1200" dirty="0">
                          <a:effectLst/>
                          <a:latin typeface="+mj-lt"/>
                        </a:rPr>
                        <a:t>: SE ELABORO EL ACTA DE INICIO CON FECHA DEL 30 DE MAYO DE 2019. </a:t>
                      </a:r>
                      <a:endParaRPr lang="es-C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8000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j-lt"/>
                        </a:rPr>
                        <a:t>2. SUMINISTRO E </a:t>
                      </a:r>
                      <a:r>
                        <a:rPr lang="es-CO" sz="1200" b="1" dirty="0">
                          <a:effectLst/>
                          <a:latin typeface="+mj-lt"/>
                        </a:rPr>
                        <a:t>INSTALACIÓN DE NUEVAS INTERSECCIONES </a:t>
                      </a:r>
                      <a:r>
                        <a:rPr lang="es-CO" sz="1200" b="1" dirty="0" err="1">
                          <a:effectLst/>
                          <a:latin typeface="+mj-lt"/>
                        </a:rPr>
                        <a:t>SEMAFORIZADAS</a:t>
                      </a:r>
                      <a:r>
                        <a:rPr lang="es-CO" sz="1200" b="1" dirty="0">
                          <a:effectLst/>
                          <a:latin typeface="+mj-lt"/>
                        </a:rPr>
                        <a:t> </a:t>
                      </a:r>
                      <a:r>
                        <a:rPr lang="es-CO" sz="1200" dirty="0" smtClean="0">
                          <a:effectLst/>
                          <a:latin typeface="+mj-lt"/>
                        </a:rPr>
                        <a:t>-</a:t>
                      </a:r>
                      <a:r>
                        <a:rPr lang="es-CO" sz="12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s-CO" sz="1200" dirty="0" smtClean="0">
                          <a:effectLst/>
                          <a:latin typeface="+mj-lt"/>
                        </a:rPr>
                        <a:t>CARRERA </a:t>
                      </a:r>
                      <a:r>
                        <a:rPr lang="es-CO" sz="1200" dirty="0">
                          <a:effectLst/>
                          <a:latin typeface="+mj-lt"/>
                        </a:rPr>
                        <a:t>29 CON CALLES 41 Y 42; CARRERA </a:t>
                      </a:r>
                      <a:r>
                        <a:rPr lang="es-CO" sz="1200" dirty="0" err="1">
                          <a:effectLst/>
                          <a:latin typeface="+mj-lt"/>
                        </a:rPr>
                        <a:t>2W</a:t>
                      </a:r>
                      <a:r>
                        <a:rPr lang="es-CO" sz="1200" dirty="0">
                          <a:effectLst/>
                          <a:latin typeface="+mj-lt"/>
                        </a:rPr>
                        <a:t> CON CALLE 56).                                      VALOR  $ </a:t>
                      </a:r>
                      <a:r>
                        <a:rPr lang="es-CO" sz="1200" dirty="0" err="1">
                          <a:effectLst/>
                          <a:latin typeface="+mj-lt"/>
                        </a:rPr>
                        <a:t>686.071.191.oo</a:t>
                      </a:r>
                      <a:r>
                        <a:rPr lang="es-CO" sz="1200" dirty="0">
                          <a:effectLst/>
                          <a:latin typeface="+mj-lt"/>
                        </a:rPr>
                        <a:t>  </a:t>
                      </a:r>
                      <a:r>
                        <a:rPr lang="es-CO" sz="1200" b="1" dirty="0">
                          <a:effectLst/>
                          <a:latin typeface="+mj-lt"/>
                        </a:rPr>
                        <a:t>- </a:t>
                      </a:r>
                      <a:r>
                        <a:rPr lang="es-CO" sz="1200" b="1" dirty="0">
                          <a:solidFill>
                            <a:srgbClr val="990000"/>
                          </a:solidFill>
                          <a:effectLst/>
                          <a:latin typeface="+mj-lt"/>
                        </a:rPr>
                        <a:t>ESTADO ACTUAL</a:t>
                      </a:r>
                      <a:r>
                        <a:rPr lang="es-CO" sz="1200" dirty="0">
                          <a:effectLst/>
                          <a:latin typeface="+mj-lt"/>
                        </a:rPr>
                        <a:t>: EL 23.05.2019 SE PUBLICÓ EL PROCESO DE LICITACIÓN PUBLICA EN EL </a:t>
                      </a:r>
                      <a:r>
                        <a:rPr lang="es-CO" sz="1200" dirty="0" err="1">
                          <a:effectLst/>
                          <a:latin typeface="+mj-lt"/>
                        </a:rPr>
                        <a:t>SECOP</a:t>
                      </a:r>
                      <a:r>
                        <a:rPr lang="es-CO" sz="1200" dirty="0">
                          <a:effectLst/>
                          <a:latin typeface="+mj-lt"/>
                        </a:rPr>
                        <a:t>. EL TRAMITE SEGUIRÁ SU CURSO DE ACUERDO AL CRONOGRAMA ESTABLECIDO EN EL PROCESO.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 </a:t>
                      </a:r>
                      <a:endParaRPr lang="es-C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394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j-lt"/>
                        </a:rPr>
                        <a:t>3</a:t>
                      </a:r>
                      <a:r>
                        <a:rPr lang="es-CO" sz="1200" dirty="0" smtClean="0">
                          <a:effectLst/>
                          <a:latin typeface="+mj-lt"/>
                        </a:rPr>
                        <a:t>. </a:t>
                      </a:r>
                      <a:r>
                        <a:rPr lang="es-CO" sz="1200" dirty="0">
                          <a:effectLst/>
                          <a:latin typeface="+mj-lt"/>
                        </a:rPr>
                        <a:t>ADQUISICIÓN DEL </a:t>
                      </a:r>
                      <a:r>
                        <a:rPr lang="es-CO" sz="1200" b="1" dirty="0">
                          <a:effectLst/>
                          <a:latin typeface="+mj-lt"/>
                        </a:rPr>
                        <a:t>SOFTWARE PARA LA </a:t>
                      </a:r>
                      <a:r>
                        <a:rPr lang="es-CO" sz="1200" b="1" dirty="0" err="1">
                          <a:effectLst/>
                          <a:latin typeface="+mj-lt"/>
                        </a:rPr>
                        <a:t>GEOREFERENCIACIÓN</a:t>
                      </a:r>
                      <a:r>
                        <a:rPr lang="es-CO" sz="1200" b="1" dirty="0">
                          <a:effectLst/>
                          <a:latin typeface="+mj-lt"/>
                        </a:rPr>
                        <a:t> </a:t>
                      </a:r>
                      <a:r>
                        <a:rPr lang="es-CO" sz="1200" dirty="0">
                          <a:effectLst/>
                          <a:latin typeface="+mj-lt"/>
                        </a:rPr>
                        <a:t>DEL SISTEMA SEMAFÓRICO DE LA CIUDAD DE BUCARAMANGA. VALOR $ </a:t>
                      </a:r>
                      <a:r>
                        <a:rPr lang="es-CO" sz="1200" dirty="0" err="1">
                          <a:effectLst/>
                          <a:latin typeface="+mj-lt"/>
                        </a:rPr>
                        <a:t>6.859.023.oo</a:t>
                      </a:r>
                      <a:r>
                        <a:rPr lang="es-CO" sz="1200" dirty="0">
                          <a:effectLst/>
                          <a:latin typeface="+mj-lt"/>
                        </a:rPr>
                        <a:t> – </a:t>
                      </a:r>
                      <a:r>
                        <a:rPr lang="es-CO" sz="1200" b="1" dirty="0">
                          <a:effectLst/>
                          <a:latin typeface="+mj-lt"/>
                        </a:rPr>
                        <a:t>ESTADO ACTUAL</a:t>
                      </a:r>
                      <a:r>
                        <a:rPr lang="es-CO" sz="1200" dirty="0">
                          <a:effectLst/>
                          <a:latin typeface="+mj-lt"/>
                        </a:rPr>
                        <a:t>: SE ESTA ELABORANDO LA MINUTA DEL CONTRATO Y DEMÁS DOCUMENTOS PRECONTRACTUALES. </a:t>
                      </a:r>
                      <a:endParaRPr lang="es-C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597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j-lt"/>
                        </a:rPr>
                        <a:t>4</a:t>
                      </a:r>
                      <a:r>
                        <a:rPr lang="es-CO" sz="1200" dirty="0" smtClean="0">
                          <a:effectLst/>
                          <a:latin typeface="+mj-lt"/>
                        </a:rPr>
                        <a:t>. </a:t>
                      </a:r>
                      <a:r>
                        <a:rPr lang="es-CO" sz="1200" b="1" dirty="0">
                          <a:effectLst/>
                          <a:latin typeface="+mj-lt"/>
                        </a:rPr>
                        <a:t>SUMINISTRO DE ARMARIOS PARA EQUIPOS DE CONTROL, CABLE</a:t>
                      </a:r>
                      <a:r>
                        <a:rPr lang="es-CO" sz="1200" dirty="0">
                          <a:effectLst/>
                          <a:latin typeface="+mj-lt"/>
                        </a:rPr>
                        <a:t>, BATERÍAS, ELEMENTOS, MATERIALES Y REPUESTOS PARA EQUIPOS DE CONTROL LOCAL Y CENTRAL DE SEMÁFOROS DE LA CIUDAD DE BUCARAMANGA. VALOR $ 15.000. </a:t>
                      </a:r>
                      <a:r>
                        <a:rPr lang="es-CO" sz="1200" dirty="0" err="1">
                          <a:effectLst/>
                          <a:latin typeface="+mj-lt"/>
                        </a:rPr>
                        <a:t>000.oo</a:t>
                      </a:r>
                      <a:r>
                        <a:rPr lang="es-CO" sz="1200" dirty="0">
                          <a:effectLst/>
                          <a:latin typeface="+mj-lt"/>
                        </a:rPr>
                        <a:t> - </a:t>
                      </a:r>
                      <a:r>
                        <a:rPr lang="es-CO" sz="1200" b="1" dirty="0">
                          <a:solidFill>
                            <a:srgbClr val="990000"/>
                          </a:solidFill>
                          <a:effectLst/>
                          <a:latin typeface="+mj-lt"/>
                        </a:rPr>
                        <a:t>ESTADO ACTUAL</a:t>
                      </a:r>
                      <a:r>
                        <a:rPr lang="es-CO" sz="1200" dirty="0">
                          <a:solidFill>
                            <a:srgbClr val="990000"/>
                          </a:solidFill>
                          <a:effectLst/>
                          <a:latin typeface="+mj-lt"/>
                        </a:rPr>
                        <a:t>: </a:t>
                      </a:r>
                      <a:r>
                        <a:rPr lang="es-CO" sz="1200" dirty="0">
                          <a:effectLst/>
                          <a:latin typeface="+mj-lt"/>
                        </a:rPr>
                        <a:t>PENDIENTE ELABORAR LOS ESTUDIOS PREVIOS.  </a:t>
                      </a:r>
                    </a:p>
                  </a:txBody>
                  <a:tcPr marL="19050" marR="19050" marT="0" marB="0"/>
                </a:tc>
              </a:tr>
              <a:tr h="8000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  <a:latin typeface="+mj-lt"/>
                        </a:rPr>
                        <a:t>5. </a:t>
                      </a:r>
                      <a:r>
                        <a:rPr lang="es-CO" sz="1200" b="1" dirty="0">
                          <a:effectLst/>
                          <a:latin typeface="+mj-lt"/>
                        </a:rPr>
                        <a:t>PINTURA A LOS POSTES DE SEMÁFOROS</a:t>
                      </a:r>
                      <a:r>
                        <a:rPr lang="es-CO" sz="1200" dirty="0">
                          <a:effectLst/>
                          <a:latin typeface="+mj-lt"/>
                        </a:rPr>
                        <a:t>, ARMARIOS Y BASES PARA EQUIPOS DE CONTROL LOCAL INSTALADOS SOBRE LOS CORREDORES VIALES CARRERA 15 ENTRE CALLES 3 Y 45; Y DIAGONAL 15 ENTRE CALLES 45 Y 56; Y AVENIDA </a:t>
                      </a:r>
                      <a:r>
                        <a:rPr lang="es-CO" sz="1200" dirty="0" err="1">
                          <a:effectLst/>
                          <a:latin typeface="+mj-lt"/>
                        </a:rPr>
                        <a:t>GONZALEZ</a:t>
                      </a:r>
                      <a:r>
                        <a:rPr lang="es-CO" sz="1200" dirty="0">
                          <a:effectLst/>
                          <a:latin typeface="+mj-lt"/>
                        </a:rPr>
                        <a:t> VALENCIA ENTRE CALLES 50 Y 63 DE LA CIUDAD DE BUCARAMANGA. VALOR $ </a:t>
                      </a:r>
                      <a:r>
                        <a:rPr lang="es-CO" sz="1200" dirty="0" err="1">
                          <a:effectLst/>
                          <a:latin typeface="+mj-lt"/>
                        </a:rPr>
                        <a:t>69.089.691.oo</a:t>
                      </a:r>
                      <a:r>
                        <a:rPr lang="es-CO" sz="1200" dirty="0">
                          <a:effectLst/>
                          <a:latin typeface="+mj-lt"/>
                        </a:rPr>
                        <a:t> - </a:t>
                      </a:r>
                      <a:r>
                        <a:rPr lang="es-CO" sz="1200" b="1" dirty="0">
                          <a:solidFill>
                            <a:srgbClr val="990000"/>
                          </a:solidFill>
                          <a:effectLst/>
                          <a:latin typeface="+mj-lt"/>
                        </a:rPr>
                        <a:t>ESTADO ACTUAL</a:t>
                      </a:r>
                      <a:r>
                        <a:rPr lang="es-CO" sz="1200" dirty="0">
                          <a:effectLst/>
                          <a:latin typeface="+mj-lt"/>
                        </a:rPr>
                        <a:t>: SE PUBLICÓ EL PROCESO DE LICITACIÓN PUBLICA EN EL </a:t>
                      </a:r>
                      <a:r>
                        <a:rPr lang="es-CO" sz="1200" dirty="0" err="1">
                          <a:effectLst/>
                          <a:latin typeface="+mj-lt"/>
                        </a:rPr>
                        <a:t>SECOP</a:t>
                      </a:r>
                      <a:r>
                        <a:rPr lang="es-CO" sz="1200" dirty="0">
                          <a:effectLst/>
                          <a:latin typeface="+mj-lt"/>
                        </a:rPr>
                        <a:t>. EL TRAMITE SEGUIRÁ SU CURSO DE ACUERDO AL CRONOGRAMA ESTABLECIDO.        </a:t>
                      </a:r>
                      <a:endParaRPr lang="es-C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4107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  <a:latin typeface="+mj-lt"/>
                        </a:rPr>
                        <a:t>6. </a:t>
                      </a:r>
                      <a:r>
                        <a:rPr lang="es-CO" sz="1200" b="1" dirty="0">
                          <a:effectLst/>
                          <a:latin typeface="+mj-lt"/>
                        </a:rPr>
                        <a:t>SUMINISTRO DE MATERIALES PARA EL MANTENIMIENTO DE POLOS A TIERRA Y SONDEO DE </a:t>
                      </a:r>
                      <a:r>
                        <a:rPr lang="es-CO" sz="1200" b="1" dirty="0" err="1">
                          <a:effectLst/>
                          <a:latin typeface="+mj-lt"/>
                        </a:rPr>
                        <a:t>DUCTERÍA</a:t>
                      </a:r>
                      <a:r>
                        <a:rPr lang="es-CO" sz="1200" b="1" dirty="0">
                          <a:effectLst/>
                          <a:latin typeface="+mj-lt"/>
                        </a:rPr>
                        <a:t> </a:t>
                      </a:r>
                      <a:r>
                        <a:rPr lang="es-CO" sz="1200" dirty="0">
                          <a:effectLst/>
                          <a:latin typeface="+mj-lt"/>
                        </a:rPr>
                        <a:t>DE LOS EQUIPOS DE CONTROL LOCAL DE SEMÁFOROS DE LA CIUDAD DE BUCARAMANGA. VALOR $ </a:t>
                      </a:r>
                      <a:r>
                        <a:rPr lang="es-CO" sz="1200" dirty="0" err="1">
                          <a:effectLst/>
                          <a:latin typeface="+mj-lt"/>
                        </a:rPr>
                        <a:t>15.435.000.oo</a:t>
                      </a:r>
                      <a:r>
                        <a:rPr lang="es-CO" sz="1200" dirty="0">
                          <a:effectLst/>
                          <a:latin typeface="+mj-lt"/>
                        </a:rPr>
                        <a:t> - </a:t>
                      </a:r>
                      <a:r>
                        <a:rPr lang="es-CO" sz="1200" b="1" dirty="0">
                          <a:solidFill>
                            <a:srgbClr val="990000"/>
                          </a:solidFill>
                          <a:effectLst/>
                          <a:latin typeface="+mj-lt"/>
                        </a:rPr>
                        <a:t>ESTADO ACTUAL</a:t>
                      </a:r>
                      <a:r>
                        <a:rPr lang="es-CO" sz="1200" dirty="0">
                          <a:solidFill>
                            <a:srgbClr val="990000"/>
                          </a:solidFill>
                          <a:effectLst/>
                          <a:latin typeface="+mj-lt"/>
                        </a:rPr>
                        <a:t>: </a:t>
                      </a:r>
                      <a:r>
                        <a:rPr lang="es-CO" sz="1200" dirty="0">
                          <a:effectLst/>
                          <a:latin typeface="+mj-lt"/>
                        </a:rPr>
                        <a:t>PENDIENTE ELABORAR LOS ESTUDIOS PREVIOS.  </a:t>
                      </a:r>
                      <a:endParaRPr lang="es-C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7004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smtClean="0">
                          <a:effectLst/>
                          <a:latin typeface="+mj-lt"/>
                        </a:rPr>
                        <a:t>7.</a:t>
                      </a:r>
                      <a:r>
                        <a:rPr lang="es-CO" sz="12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dirty="0" smtClean="0">
                          <a:effectLst/>
                          <a:latin typeface="+mj-lt"/>
                        </a:rPr>
                        <a:t>SUMINISTRO </a:t>
                      </a:r>
                      <a:r>
                        <a:rPr lang="es-CO" sz="1200" b="1" dirty="0">
                          <a:effectLst/>
                          <a:latin typeface="+mj-lt"/>
                        </a:rPr>
                        <a:t>DE SEMÁFOROS VEHICULARES Y PEATONALES DE POLICARBONATO E ILUMINACIÓN </a:t>
                      </a:r>
                      <a:r>
                        <a:rPr lang="es-CO" sz="1200" dirty="0">
                          <a:effectLst/>
                          <a:latin typeface="+mj-lt"/>
                        </a:rPr>
                        <a:t>DE LEDS PARA REPOSICIÓN EN LAS SIGUIENTES INTERSECCIONES: CARRERA </a:t>
                      </a:r>
                      <a:r>
                        <a:rPr lang="es-CO" sz="1200" dirty="0" err="1">
                          <a:effectLst/>
                          <a:latin typeface="+mj-lt"/>
                        </a:rPr>
                        <a:t>17C</a:t>
                      </a:r>
                      <a:r>
                        <a:rPr lang="es-CO" sz="1200" dirty="0">
                          <a:effectLst/>
                          <a:latin typeface="+mj-lt"/>
                        </a:rPr>
                        <a:t> CON CALLE 55; DIAGONAL 15 CON CALLE 55 Y AV. ROSITA; Y CARRERA 15 CON CALLES 45 Y 42 DE LA CIUDAD DE BUCARAMANGA.  </a:t>
                      </a:r>
                      <a:r>
                        <a:rPr lang="es-CO" sz="12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s-CO" sz="1200" dirty="0">
                          <a:effectLst/>
                          <a:latin typeface="+mj-lt"/>
                        </a:rPr>
                        <a:t>VALOR $ </a:t>
                      </a:r>
                      <a:r>
                        <a:rPr lang="es-CO" sz="1200" dirty="0" err="1">
                          <a:effectLst/>
                          <a:latin typeface="+mj-lt"/>
                        </a:rPr>
                        <a:t>112.716.013.oo</a:t>
                      </a:r>
                      <a:r>
                        <a:rPr lang="es-CO" sz="1200" dirty="0">
                          <a:effectLst/>
                          <a:latin typeface="+mj-lt"/>
                        </a:rPr>
                        <a:t>  - </a:t>
                      </a:r>
                      <a:r>
                        <a:rPr lang="es-CO" sz="1200" b="1" dirty="0">
                          <a:solidFill>
                            <a:srgbClr val="990000"/>
                          </a:solidFill>
                          <a:effectLst/>
                          <a:latin typeface="+mj-lt"/>
                        </a:rPr>
                        <a:t>ESTADO ACTUAL</a:t>
                      </a:r>
                      <a:r>
                        <a:rPr lang="es-CO" sz="1200" dirty="0">
                          <a:effectLst/>
                          <a:latin typeface="+mj-lt"/>
                        </a:rPr>
                        <a:t>: PENDIENTE ELABORAR LOS ESTUDIOS PREVIOS.       </a:t>
                      </a:r>
                      <a:endParaRPr lang="es-CO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28817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dirty="0" smtClean="0">
                          <a:effectLst/>
                          <a:latin typeface="+mj-lt"/>
                        </a:rPr>
                        <a:t>TOTAL INVERSIÓN PROYECTADA EN SEMAFORIZACIÓN</a:t>
                      </a:r>
                      <a:r>
                        <a:rPr lang="es-CO" sz="1200" dirty="0" smtClean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effectLst/>
                          <a:latin typeface="+mj-lt"/>
                        </a:rPr>
                        <a:t>VIGENCIA 2019: $ </a:t>
                      </a:r>
                      <a:r>
                        <a:rPr lang="es-CO" sz="1200" dirty="0" err="1" smtClean="0">
                          <a:effectLst/>
                          <a:latin typeface="+mj-lt"/>
                        </a:rPr>
                        <a:t>1.150.315.536.oo</a:t>
                      </a:r>
                      <a:r>
                        <a:rPr lang="es-CO" sz="1200" dirty="0" smtClean="0">
                          <a:effectLst/>
                          <a:latin typeface="+mj-lt"/>
                        </a:rPr>
                        <a:t> </a:t>
                      </a:r>
                      <a:endParaRPr lang="es-CO" sz="12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57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382592"/>
            <a:ext cx="7772400" cy="2142157"/>
          </a:xfrm>
        </p:spPr>
        <p:txBody>
          <a:bodyPr>
            <a:normAutofit/>
          </a:bodyPr>
          <a:lstStyle/>
          <a:p>
            <a:r>
              <a:rPr lang="es-CO" sz="3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6036" y="1714732"/>
            <a:ext cx="50512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Implementación del Sistema Misional;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implementación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soporte y puesta en funcionamiento del sistema misional de bienes y servicios complementarios para la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DTB.</a:t>
            </a:r>
          </a:p>
          <a:p>
            <a:pPr lvl="0"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Renovación Tecnológica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Compra de servidores y licencias para virtualización.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Estado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Finalización de los estudios previos para publicación del Proceso contractual. Por valor de $460.000.000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72624" y="2158702"/>
            <a:ext cx="4572000" cy="3558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86"/>
            <a:ext cx="9131121" cy="814349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66255" y="802262"/>
            <a:ext cx="8840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Modernización de la Plataforma Tecnológica </a:t>
            </a:r>
            <a:endParaRPr lang="es-C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13118" r="13636" b="5360"/>
          <a:stretch/>
        </p:blipFill>
        <p:spPr>
          <a:xfrm>
            <a:off x="5262803" y="2209197"/>
            <a:ext cx="3815161" cy="27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387264" y="1740331"/>
            <a:ext cx="8356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O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¡Muchas Gracias!</a:t>
            </a:r>
            <a:endParaRPr lang="es-CO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ángulo 4"/>
          <p:cNvSpPr/>
          <p:nvPr/>
        </p:nvSpPr>
        <p:spPr>
          <a:xfrm>
            <a:off x="836986" y="3856197"/>
            <a:ext cx="7704675" cy="17543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algn="ctr">
              <a:spcAft>
                <a:spcPts val="0"/>
              </a:spcAft>
            </a:pPr>
            <a:endParaRPr lang="es-CO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CO" sz="4000" b="1" dirty="0"/>
              <a:t>JUAN PABLO RUIZ GONZÁLEZ </a:t>
            </a:r>
            <a:r>
              <a:rPr lang="es-CO" sz="4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Director General</a:t>
            </a:r>
          </a:p>
        </p:txBody>
      </p:sp>
      <p:pic>
        <p:nvPicPr>
          <p:cNvPr id="1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86"/>
            <a:ext cx="9131121" cy="8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0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736021" y="2441443"/>
            <a:ext cx="26233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350" dirty="0">
              <a:solidFill>
                <a:prstClr val="black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1641" y="54084"/>
            <a:ext cx="8975416" cy="95410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algn="ctr"/>
            <a:r>
              <a:rPr lang="es-CO" sz="2800" b="1" i="1" kern="50" dirty="0">
                <a:solidFill>
                  <a:schemeClr val="tx1"/>
                </a:solidFill>
                <a:ea typeface="DejaVu Sans"/>
                <a:cs typeface="Times New Roman" panose="02020603050405020304" pitchFamily="18" charset="0"/>
              </a:rPr>
              <a:t>ACTIVIDADES DESARROLLAS DESDE LA OFICINA DE LA BICICLETA   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5409590" y="3989856"/>
            <a:ext cx="1888614" cy="1171162"/>
            <a:chOff x="0" y="0"/>
            <a:chExt cx="5876925" cy="3324225"/>
          </a:xfrm>
        </p:grpSpPr>
        <p:pic>
          <p:nvPicPr>
            <p:cNvPr id="17" name="Imagen 16" descr="WhatsApp Image 2019-03-20 at 11.44.46 AM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71800" cy="3324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agen 17" descr="WhatsApp Image 2019-03-19 at 4.26.47 PM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02"/>
            <a:stretch>
              <a:fillRect/>
            </a:stretch>
          </p:blipFill>
          <p:spPr bwMode="auto">
            <a:xfrm>
              <a:off x="2962275" y="0"/>
              <a:ext cx="2914650" cy="3324225"/>
            </a:xfrm>
            <a:prstGeom prst="rect">
              <a:avLst/>
            </a:prstGeom>
            <a:noFill/>
          </p:spPr>
        </p:pic>
      </p:grpSp>
      <p:pic>
        <p:nvPicPr>
          <p:cNvPr id="27" name="Imagen 26" descr="WhatsApp Image 2019-03-19 at 4.51.08 PM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" t="4415" r="8305" b="3470"/>
          <a:stretch/>
        </p:blipFill>
        <p:spPr bwMode="auto">
          <a:xfrm>
            <a:off x="7374580" y="2418951"/>
            <a:ext cx="1718866" cy="13881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1641" y="1278508"/>
            <a:ext cx="742075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s-CO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 de actividades de </a:t>
            </a:r>
            <a:r>
              <a:rPr lang="es-CO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Bici </a:t>
            </a:r>
            <a:r>
              <a:rPr lang="es-CO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</a:t>
            </a:r>
            <a:r>
              <a:rPr lang="es-CO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DTB que se realiza todos los domingos en el horario de 7:30 a.m. – 11:00 a.m. </a:t>
            </a:r>
            <a:endParaRPr lang="es-C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 descr="Biciescuela Domingo 27-0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498" y="1088201"/>
            <a:ext cx="1370559" cy="12507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69068" y="1915683"/>
            <a:ext cx="89918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Desarrollo de la </a:t>
            </a:r>
            <a:r>
              <a:rPr lang="es-CO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5ª versión </a:t>
            </a:r>
            <a:r>
              <a:rPr lang="es-CO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 Semana de la Bicicleta 2019 </a:t>
            </a:r>
            <a:endParaRPr lang="es-CO" sz="1400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es-CO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</a:t>
            </a:r>
            <a:r>
              <a:rPr lang="es-CO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lema </a:t>
            </a:r>
            <a:r>
              <a:rPr lang="es-CO" sz="1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“Pedalea y vive tu ciudad” 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 realizaron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22 actividades en 9 días, </a:t>
            </a:r>
            <a:endParaRPr lang="es-C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desde el </a:t>
            </a:r>
            <a:r>
              <a:rPr 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al 11 de mayo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participaron </a:t>
            </a: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800 personas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en las diferentes actividades </a:t>
            </a:r>
            <a:endParaRPr lang="es-C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académicas,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recreativas, culturales y competitivas. </a:t>
            </a:r>
            <a:endParaRPr lang="es-C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C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Esta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celebración conto con la </a:t>
            </a: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participación del ciclista reconocido Santiago Botero </a:t>
            </a:r>
            <a:endParaRPr lang="es-CO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donde acompaño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pedaleando el </a:t>
            </a:r>
            <a:r>
              <a:rPr lang="es-CO" sz="1400" dirty="0" err="1">
                <a:latin typeface="Arial" panose="020B0604020202020204" pitchFamily="34" charset="0"/>
                <a:cs typeface="Arial" panose="020B0604020202020204" pitchFamily="34" charset="0"/>
              </a:rPr>
              <a:t>ciclopaseo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 del día mundial de la Bicicleta y  </a:t>
            </a:r>
            <a:endParaRPr lang="es-C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conferencia denominada “La verdadera Fuerza de un </a:t>
            </a:r>
            <a:r>
              <a:rPr lang="es-CO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campeon</a:t>
            </a: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CO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realizada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en el auditorio Luis A. Calvo de la </a:t>
            </a:r>
            <a:r>
              <a:rPr lang="es-CO" sz="1400" dirty="0" err="1">
                <a:latin typeface="Arial" panose="020B0604020202020204" pitchFamily="34" charset="0"/>
                <a:cs typeface="Arial" panose="020B0604020202020204" pitchFamily="34" charset="0"/>
              </a:rPr>
              <a:t>UIS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1641" y="4053288"/>
            <a:ext cx="88076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Ciclopaseos</a:t>
            </a:r>
            <a:r>
              <a:rPr lang="es-CO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es-CO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 han realizado </a:t>
            </a:r>
            <a:r>
              <a:rPr lang="es-CO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11 </a:t>
            </a:r>
            <a:r>
              <a:rPr lang="es-CO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Ciclopaseos</a:t>
            </a:r>
            <a:r>
              <a:rPr lang="es-CO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es-CO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 la participación de un total aproximado de </a:t>
            </a:r>
            <a:r>
              <a:rPr lang="es-CO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1.300 personas</a:t>
            </a:r>
          </a:p>
          <a:p>
            <a:r>
              <a:rPr lang="es-CO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Entre niños, jóvenes y adultos con temáticas como: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9068" y="4760776"/>
            <a:ext cx="6322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Actividades de La Hora del Planeta 2019: </a:t>
            </a:r>
          </a:p>
          <a:p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- Caminata </a:t>
            </a:r>
            <a:r>
              <a:rPr lang="es-CO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Udes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verde </a:t>
            </a:r>
          </a:p>
          <a:p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- </a:t>
            </a:r>
            <a:r>
              <a:rPr lang="es-CO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Ciclopaseo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Hora del Planeta</a:t>
            </a:r>
          </a:p>
          <a:p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- Feria Hora del Planeta. </a:t>
            </a:r>
          </a:p>
          <a:p>
            <a:r>
              <a:rPr lang="es-CO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CO" sz="1400" dirty="0"/>
          </a:p>
        </p:txBody>
      </p:sp>
      <p:pic>
        <p:nvPicPr>
          <p:cNvPr id="14" name="Imagen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9789" y="4016426"/>
            <a:ext cx="1611084" cy="11919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/>
          <p:cNvSpPr/>
          <p:nvPr/>
        </p:nvSpPr>
        <p:spPr>
          <a:xfrm>
            <a:off x="69068" y="5710787"/>
            <a:ext cx="682309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Convenio interadministrativo para aunar esfuerzos entre el municipio de Bucaramanga, Área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etropolitana de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ucaramanga (</a:t>
            </a:r>
            <a:r>
              <a:rPr lang="es-CO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), Dirección de Transito de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ucaramanga (DTB), y </a:t>
            </a:r>
            <a:r>
              <a:rPr lang="es-CO" sz="1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CO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etrolinea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s.a</a:t>
            </a:r>
            <a:r>
              <a:rPr 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CO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Aunar esfuerzos para la implementación y puesta en marcha de un sistema piloto de bicicletas públicas para el municipio de Bucaramanga"</a:t>
            </a:r>
            <a:endParaRPr lang="es-CO" sz="14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n 18" descr="Metrobici mapa con estaciones-01-0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802" y="5354263"/>
            <a:ext cx="2284255" cy="1382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693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echa derecha 18"/>
          <p:cNvSpPr/>
          <p:nvPr/>
        </p:nvSpPr>
        <p:spPr>
          <a:xfrm rot="5400000">
            <a:off x="4069439" y="-298958"/>
            <a:ext cx="426428" cy="3056675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/>
          <p:cNvSpPr txBox="1"/>
          <p:nvPr/>
        </p:nvSpPr>
        <p:spPr>
          <a:xfrm>
            <a:off x="71556" y="585509"/>
            <a:ext cx="8978707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+mj-lt"/>
              </a:rPr>
              <a:t>LOGROS ALCANZADOS CON LA ESTRATEGIA DE CONTROL VIAL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4843" y="1407803"/>
            <a:ext cx="8995419" cy="40011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2000" b="1" dirty="0">
                <a:solidFill>
                  <a:schemeClr val="tx1"/>
                </a:solidFill>
              </a:rPr>
              <a:t>Operatividad del Grupo de Control Vial 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37"/>
            <a:ext cx="9102254" cy="544438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71556" y="1836218"/>
            <a:ext cx="8978706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O" dirty="0" smtClean="0">
                <a:ea typeface="Calibri" panose="020F0502020204030204" pitchFamily="34" charset="0"/>
                <a:cs typeface="Arial" panose="020B0604020202020204" pitchFamily="34" charset="0"/>
              </a:rPr>
              <a:t>Del mes de enero a mayo al año </a:t>
            </a:r>
            <a:r>
              <a:rPr lang="es-CO" dirty="0">
                <a:ea typeface="Calibri" panose="020F0502020204030204" pitchFamily="34" charset="0"/>
                <a:cs typeface="Arial" panose="020B0604020202020204" pitchFamily="34" charset="0"/>
              </a:rPr>
              <a:t>2019 se realizaron un total de </a:t>
            </a:r>
            <a:r>
              <a:rPr lang="es-CO" b="1" dirty="0"/>
              <a:t>20.921</a:t>
            </a:r>
            <a:r>
              <a:rPr lang="es-CO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b="1" dirty="0">
                <a:ea typeface="Calibri" panose="020F0502020204030204" pitchFamily="34" charset="0"/>
                <a:cs typeface="Arial" panose="020B0604020202020204" pitchFamily="34" charset="0"/>
              </a:rPr>
              <a:t>comparendos a conductores por diferentes infracciones</a:t>
            </a:r>
            <a:r>
              <a:rPr lang="es-CO" dirty="0">
                <a:ea typeface="Calibri" panose="020F0502020204030204" pitchFamily="34" charset="0"/>
                <a:cs typeface="Arial" panose="020B0604020202020204" pitchFamily="34" charset="0"/>
              </a:rPr>
              <a:t> del Código de Transito. </a:t>
            </a:r>
          </a:p>
          <a:p>
            <a:pPr algn="just"/>
            <a:endParaRPr lang="es-CO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dirty="0"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s-CO" dirty="0"/>
              <a:t>4.702</a:t>
            </a:r>
            <a:r>
              <a:rPr lang="es-CO" b="1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b="1" dirty="0">
                <a:ea typeface="Calibri" panose="020F0502020204030204" pitchFamily="34" charset="0"/>
                <a:cs typeface="Arial" panose="020B0604020202020204" pitchFamily="34" charset="0"/>
              </a:rPr>
              <a:t>vehículos inmovilizados</a:t>
            </a:r>
            <a:endParaRPr lang="es-CO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dirty="0"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s-CO" dirty="0" smtClean="0"/>
              <a:t>16.219 </a:t>
            </a:r>
            <a:r>
              <a:rPr lang="es-CO" b="1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b="1" dirty="0">
                <a:ea typeface="Calibri" panose="020F0502020204030204" pitchFamily="34" charset="0"/>
                <a:cs typeface="Arial" panose="020B0604020202020204" pitchFamily="34" charset="0"/>
              </a:rPr>
              <a:t>vehículos</a:t>
            </a:r>
            <a:r>
              <a:rPr lang="es-CO" dirty="0">
                <a:ea typeface="Calibri" panose="020F0502020204030204" pitchFamily="34" charset="0"/>
                <a:cs typeface="Arial" panose="020B0604020202020204" pitchFamily="34" charset="0"/>
              </a:rPr>
              <a:t> sin inmovilizar.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72928" y="3458572"/>
            <a:ext cx="8575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/>
              <a:t>5 infracciones que mas cometen los Conductores </a:t>
            </a:r>
            <a:endParaRPr lang="es-CO" sz="2400" b="1" i="1" dirty="0"/>
          </a:p>
        </p:txBody>
      </p: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327345"/>
              </p:ext>
            </p:extLst>
          </p:nvPr>
        </p:nvGraphicFramePr>
        <p:xfrm>
          <a:off x="132760" y="4065263"/>
          <a:ext cx="8856298" cy="266745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952099"/>
                <a:gridCol w="2604437"/>
                <a:gridCol w="41968"/>
                <a:gridCol w="3257794"/>
              </a:tblGrid>
              <a:tr h="300335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1800" u="none" strike="noStrike" dirty="0">
                          <a:effectLst/>
                        </a:rPr>
                        <a:t>COMPARENDOS POR INFRACCIONES AÑOS 2018-2019  COMPARATIVO ENERO A MAYO</a:t>
                      </a:r>
                      <a:endParaRPr lang="es-CO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632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effectLst/>
                        </a:rPr>
                        <a:t>INFRACCIÓN 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effectLst/>
                        </a:rPr>
                        <a:t>AÑO 2019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effectLst/>
                        </a:rPr>
                        <a:t>% EN TOTAL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286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effectLst/>
                        </a:rPr>
                        <a:t>ESTACIONAR EN SITIO PROHIBIDO 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effectLst/>
                        </a:rPr>
                        <a:t>9437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effectLst/>
                        </a:rPr>
                        <a:t>45%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520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effectLst/>
                        </a:rPr>
                        <a:t>TRANSITAR POR SITIOS RESTRINGIDOS Y HORAS RESTRINGIDAS 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effectLst/>
                        </a:rPr>
                        <a:t>4950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effectLst/>
                        </a:rPr>
                        <a:t>24%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433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effectLst/>
                        </a:rPr>
                        <a:t>NO REALIZAR LA REVISIÓN TÉCNICO MECÁNICA 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effectLst/>
                        </a:rPr>
                        <a:t>1740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effectLst/>
                        </a:rPr>
                        <a:t>8%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469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effectLst/>
                        </a:rPr>
                        <a:t>CONDUCIR VEHÍCULO SIN LLEVAR CONSIGO LA LICENCIA 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effectLst/>
                        </a:rPr>
                        <a:t>1002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effectLst/>
                        </a:rPr>
                        <a:t>5%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608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effectLst/>
                        </a:rPr>
                        <a:t>CONDUCIR VEHÍCULO PARA USO DIFERENTE AL AUTORIZADO (PIRATAS)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effectLst/>
                        </a:rPr>
                        <a:t>152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effectLst/>
                        </a:rPr>
                        <a:t>1%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57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echa derecha 18"/>
          <p:cNvSpPr/>
          <p:nvPr/>
        </p:nvSpPr>
        <p:spPr>
          <a:xfrm rot="5400000">
            <a:off x="4069439" y="-298958"/>
            <a:ext cx="426428" cy="3056675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/>
          <p:cNvSpPr txBox="1"/>
          <p:nvPr/>
        </p:nvSpPr>
        <p:spPr>
          <a:xfrm>
            <a:off x="71556" y="585509"/>
            <a:ext cx="8978707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+mj-lt"/>
              </a:rPr>
              <a:t>LOGROS ALCANZADOS CON LA ESTRATEGIA DE CONTROL VIAL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37"/>
            <a:ext cx="9102254" cy="54443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1340" y="1336014"/>
            <a:ext cx="8959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/>
              <a:t>Comparendos por</a:t>
            </a:r>
          </a:p>
          <a:p>
            <a:pPr algn="ctr"/>
            <a:r>
              <a:rPr lang="es-CO" sz="2400" b="1" i="1" dirty="0" smtClean="0"/>
              <a:t> Estacionar en Sitios Prohibidos </a:t>
            </a:r>
            <a:endParaRPr lang="es-CO" sz="2400" b="1" i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081279"/>
              </p:ext>
            </p:extLst>
          </p:nvPr>
        </p:nvGraphicFramePr>
        <p:xfrm>
          <a:off x="61775" y="2096428"/>
          <a:ext cx="8978704" cy="1782699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667742"/>
                <a:gridCol w="1579088"/>
                <a:gridCol w="1579088"/>
                <a:gridCol w="2263539"/>
                <a:gridCol w="889247"/>
              </a:tblGrid>
              <a:tr h="38061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COMPARATIVO COMPARENDOS POR PARQUEO  AÑOS 2018 2019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89" marR="39589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4478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ENERO A MAYO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89" marR="39589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44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VEHÍCULOS 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89" marR="395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AÑO 2018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89" marR="395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</a:rPr>
                        <a:t>AÑO 2019</a:t>
                      </a:r>
                      <a:endParaRPr lang="es-CO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89" marR="395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DIF AÑO 18-19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89" marR="395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% DIF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89" marR="39589" marT="0" marB="0" anchor="ctr"/>
                </a:tc>
              </a:tr>
              <a:tr h="144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INMOVILIZADOS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89" marR="3958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1.538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89" marR="395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</a:rPr>
                        <a:t>690</a:t>
                      </a:r>
                      <a:endParaRPr lang="es-CO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89" marR="395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-848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89" marR="395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-55%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89" marR="39589" marT="0" marB="0" anchor="ctr"/>
                </a:tc>
              </a:tr>
              <a:tr h="144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SIN INMOVILIZAR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89" marR="3958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6.743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89" marR="395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</a:rPr>
                        <a:t>8.747</a:t>
                      </a:r>
                      <a:endParaRPr lang="es-CO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89" marR="395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2.004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89" marR="395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30%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89" marR="39589" marT="0" marB="0" anchor="ctr"/>
                </a:tc>
              </a:tr>
              <a:tr h="151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TOTAL 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89" marR="3958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8.281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89" marR="395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</a:rPr>
                        <a:t>9.437</a:t>
                      </a:r>
                      <a:endParaRPr lang="es-CO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89" marR="395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1.156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89" marR="395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14%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89" marR="39589" marT="0" marB="0" anchor="ctr"/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61776" y="3814294"/>
            <a:ext cx="898848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Durante el año 2019 enero a mayo se han instalado un total de 6.415 cepos, 1.918 más que el año 2018 un incremento del 43%.</a:t>
            </a:r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395729"/>
              </p:ext>
            </p:extLst>
          </p:nvPr>
        </p:nvGraphicFramePr>
        <p:xfrm>
          <a:off x="81340" y="4492855"/>
          <a:ext cx="8968923" cy="2243328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774053"/>
                <a:gridCol w="1800960"/>
                <a:gridCol w="1800960"/>
                <a:gridCol w="2583050"/>
                <a:gridCol w="1009900"/>
              </a:tblGrid>
              <a:tr h="18288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COMPARATIVO </a:t>
                      </a:r>
                      <a:r>
                        <a:rPr lang="es-CO" sz="1600" dirty="0">
                          <a:effectLst/>
                        </a:rPr>
                        <a:t>CEPOS</a:t>
                      </a:r>
                      <a:r>
                        <a:rPr lang="es-CO" sz="1400" dirty="0">
                          <a:effectLst/>
                        </a:rPr>
                        <a:t> INSTALADOS  POR PARQUEO  AÑOS 2018 2019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288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ENERO A MAYO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MES/AÑO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AÑO 2018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AÑO 2019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DIF AÑO 18-19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% DIF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ENERO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188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888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700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57%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FEBRERO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1.089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1.258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169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14%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MARZO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1.129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1.750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621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51%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ABRIL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1.110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1.265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155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13%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MAYO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981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1.254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273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18%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TOTAL 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4.497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6.415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1.918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43%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8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echa derecha 18"/>
          <p:cNvSpPr/>
          <p:nvPr/>
        </p:nvSpPr>
        <p:spPr>
          <a:xfrm rot="5400000">
            <a:off x="4069439" y="-298958"/>
            <a:ext cx="426428" cy="3056675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/>
          <p:cNvSpPr txBox="1"/>
          <p:nvPr/>
        </p:nvSpPr>
        <p:spPr>
          <a:xfrm>
            <a:off x="71556" y="585509"/>
            <a:ext cx="8978707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+mj-lt"/>
              </a:rPr>
              <a:t>LOGROS ALCANZADOS CON LA ESTRATEGIA DE CONTROL VIAL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37"/>
            <a:ext cx="9102254" cy="54443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72928" y="1442594"/>
            <a:ext cx="8575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 smtClean="0"/>
              <a:t>Comparendos por</a:t>
            </a:r>
          </a:p>
          <a:p>
            <a:pPr algn="ctr"/>
            <a:r>
              <a:rPr lang="es-CO" sz="2400" b="1" i="1" dirty="0" smtClean="0"/>
              <a:t>TRANSPORTE INFORMAL</a:t>
            </a:r>
            <a:endParaRPr lang="es-CO" sz="2400" b="1" i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886189"/>
              </p:ext>
            </p:extLst>
          </p:nvPr>
        </p:nvGraphicFramePr>
        <p:xfrm>
          <a:off x="162461" y="2273591"/>
          <a:ext cx="8777331" cy="3981353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074560"/>
                <a:gridCol w="5646709"/>
                <a:gridCol w="872641"/>
                <a:gridCol w="1183421"/>
              </a:tblGrid>
              <a:tr h="727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Código </a:t>
                      </a:r>
                      <a:r>
                        <a:rPr lang="es-CO" sz="1400" dirty="0" err="1">
                          <a:effectLst/>
                        </a:rPr>
                        <a:t>Inf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INFRACCIONES ASOCIADAS AL TRANSPORTE INFORMAL ENE A MAY AÑO 2019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TOTAL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% EN TOTAL 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68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C02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Estacionar en sitio prohibido 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304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23%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68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B01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Cond </a:t>
                      </a:r>
                      <a:r>
                        <a:rPr lang="es-CO" sz="1400" dirty="0" err="1">
                          <a:effectLst/>
                        </a:rPr>
                        <a:t>veh</a:t>
                      </a:r>
                      <a:r>
                        <a:rPr lang="es-CO" sz="1400" dirty="0">
                          <a:effectLst/>
                        </a:rPr>
                        <a:t>-sin (licencia-con ella vencida-adulterada-o no patentado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232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18%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53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C24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Conducir moto sin observar la norma-(parqueo-casco-chaleco-luces etc.)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168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13%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68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err="1">
                          <a:solidFill>
                            <a:srgbClr val="FF0000"/>
                          </a:solidFill>
                          <a:effectLst/>
                        </a:rPr>
                        <a:t>D12</a:t>
                      </a:r>
                      <a:endParaRPr lang="es-CO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0000"/>
                          </a:solidFill>
                          <a:effectLst/>
                        </a:rPr>
                        <a:t>Conducir vehículo para uso diferente al autorizado </a:t>
                      </a:r>
                      <a:endParaRPr lang="es-CO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FF0000"/>
                          </a:solidFill>
                          <a:effectLst/>
                        </a:rPr>
                        <a:t>152</a:t>
                      </a:r>
                      <a:endParaRPr lang="es-CO" sz="1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0000"/>
                          </a:solidFill>
                          <a:effectLst/>
                        </a:rPr>
                        <a:t>12%</a:t>
                      </a:r>
                      <a:endParaRPr lang="es-CO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68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C35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No realizar revisión técnico mecánica o no portarla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160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12%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68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D02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Conducir sin </a:t>
                      </a:r>
                      <a:r>
                        <a:rPr lang="es-CO" sz="1400" dirty="0" err="1">
                          <a:effectLst/>
                        </a:rPr>
                        <a:t>soat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78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6%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68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C15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Conducir  excediendo la capacidad (sobre cupo)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15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1%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6837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OTRAS INFRACCIONES LEY 769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127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10%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5350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FF0000"/>
                          </a:solidFill>
                          <a:effectLst/>
                        </a:rPr>
                        <a:t>SANCIONES AL SERVICIO PUBLICO DE PASAJEROS POR PRESTAR SERVICIO LEY 1383 INFORMAL </a:t>
                      </a:r>
                      <a:endParaRPr lang="es-CO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FF0000"/>
                          </a:solidFill>
                          <a:effectLst/>
                        </a:rPr>
                        <a:t>79</a:t>
                      </a:r>
                      <a:endParaRPr lang="es-CO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FF0000"/>
                          </a:solidFill>
                          <a:effectLst/>
                        </a:rPr>
                        <a:t>6%</a:t>
                      </a:r>
                      <a:endParaRPr lang="es-CO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6837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990000"/>
                          </a:solidFill>
                          <a:effectLst/>
                        </a:rPr>
                        <a:t>TOTAL </a:t>
                      </a:r>
                      <a:endParaRPr lang="es-CO" sz="1400" b="1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990000"/>
                          </a:solidFill>
                          <a:effectLst/>
                        </a:rPr>
                        <a:t>1315</a:t>
                      </a:r>
                      <a:endParaRPr lang="es-CO" sz="1400" b="1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990000"/>
                          </a:solidFill>
                          <a:effectLst/>
                        </a:rPr>
                        <a:t>100%</a:t>
                      </a:r>
                      <a:endParaRPr lang="es-CO" sz="1400" b="1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63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4434869" y="1568792"/>
            <a:ext cx="3785316" cy="738664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prstClr val="black"/>
                </a:solidFill>
              </a:rPr>
              <a:t>Condición y Sexo de las </a:t>
            </a:r>
            <a:r>
              <a:rPr lang="es-CO" sz="2400" b="1" dirty="0" smtClean="0">
                <a:solidFill>
                  <a:srgbClr val="FF0000"/>
                </a:solidFill>
              </a:rPr>
              <a:t>26 </a:t>
            </a:r>
            <a:r>
              <a:rPr lang="es-CO" dirty="0" smtClean="0">
                <a:solidFill>
                  <a:prstClr val="black"/>
                </a:solidFill>
              </a:rPr>
              <a:t> </a:t>
            </a:r>
            <a:r>
              <a:rPr lang="es-CO" dirty="0">
                <a:solidFill>
                  <a:prstClr val="black"/>
                </a:solidFill>
              </a:rPr>
              <a:t>Víctimas Fatales </a:t>
            </a:r>
          </a:p>
        </p:txBody>
      </p:sp>
      <p:pic>
        <p:nvPicPr>
          <p:cNvPr id="47" name="Picture 2" descr="Resultado de imagen para choque de moto 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089" y="1513633"/>
            <a:ext cx="965932" cy="748103"/>
          </a:xfrm>
          <a:prstGeom prst="cub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9612" t="4703" r="7387" b="20581"/>
          <a:stretch/>
        </p:blipFill>
        <p:spPr>
          <a:xfrm>
            <a:off x="1515240" y="2307456"/>
            <a:ext cx="1663390" cy="1596185"/>
          </a:xfrm>
          <a:prstGeom prst="diamond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-5033" y="691151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cs typeface="Arial" panose="020B0604020202020204" pitchFamily="34" charset="0"/>
              </a:rPr>
              <a:t>ACCIDENTES DE TRANSITO EN BUCARAMANGA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0699" y="1703019"/>
            <a:ext cx="4279900" cy="369332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solidFill>
                  <a:prstClr val="black"/>
                </a:solidFill>
              </a:rPr>
              <a:t>1.714 </a:t>
            </a:r>
            <a:r>
              <a:rPr lang="es-CO" dirty="0">
                <a:solidFill>
                  <a:prstClr val="black"/>
                </a:solidFill>
              </a:rPr>
              <a:t>Accidentes de Tránsito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55575" y="2322864"/>
            <a:ext cx="15545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prstClr val="black"/>
                </a:solidFill>
              </a:rPr>
              <a:t>927</a:t>
            </a:r>
            <a:endParaRPr lang="es-CO" sz="1600" b="1" dirty="0">
              <a:solidFill>
                <a:prstClr val="black"/>
              </a:solidFill>
            </a:endParaRPr>
          </a:p>
          <a:p>
            <a:pPr algn="ctr"/>
            <a:r>
              <a:rPr lang="es-CO" sz="1600" dirty="0">
                <a:solidFill>
                  <a:prstClr val="black"/>
                </a:solidFill>
              </a:rPr>
              <a:t>Accidentes con  </a:t>
            </a:r>
            <a:r>
              <a:rPr lang="es-CO" sz="1600" b="1" dirty="0" smtClean="0">
                <a:solidFill>
                  <a:prstClr val="black"/>
                </a:solidFill>
              </a:rPr>
              <a:t> 1.461 </a:t>
            </a:r>
            <a:r>
              <a:rPr lang="es-CO" sz="1600" dirty="0" smtClean="0">
                <a:solidFill>
                  <a:prstClr val="black"/>
                </a:solidFill>
              </a:rPr>
              <a:t>Personas </a:t>
            </a:r>
            <a:r>
              <a:rPr lang="es-CO" sz="1600" dirty="0">
                <a:solidFill>
                  <a:prstClr val="black"/>
                </a:solidFill>
              </a:rPr>
              <a:t>lesionados.</a:t>
            </a:r>
          </a:p>
          <a:p>
            <a:pPr algn="ctr"/>
            <a:r>
              <a:rPr lang="es-CO" sz="1600" dirty="0">
                <a:solidFill>
                  <a:prstClr val="black"/>
                </a:solidFill>
              </a:rPr>
              <a:t>Incremento del </a:t>
            </a:r>
            <a:r>
              <a:rPr lang="es-CO" sz="1600" b="1" dirty="0">
                <a:solidFill>
                  <a:prstClr val="black"/>
                </a:solidFill>
              </a:rPr>
              <a:t>1</a:t>
            </a:r>
            <a:r>
              <a:rPr lang="es-CO" sz="1600" b="1" dirty="0" smtClean="0">
                <a:solidFill>
                  <a:prstClr val="black"/>
                </a:solidFill>
              </a:rPr>
              <a:t>% </a:t>
            </a:r>
            <a:endParaRPr lang="es-CO" sz="1600" b="1" dirty="0">
              <a:solidFill>
                <a:prstClr val="black"/>
              </a:solidFill>
            </a:endParaRPr>
          </a:p>
          <a:p>
            <a:pPr algn="ctr"/>
            <a:endParaRPr lang="es-CO" sz="1600" dirty="0">
              <a:solidFill>
                <a:prstClr val="black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53542" y="2354176"/>
            <a:ext cx="1649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prstClr val="black"/>
                </a:solidFill>
              </a:rPr>
              <a:t>761 </a:t>
            </a:r>
            <a:r>
              <a:rPr lang="es-CO" sz="1600" dirty="0" smtClean="0">
                <a:solidFill>
                  <a:prstClr val="black"/>
                </a:solidFill>
              </a:rPr>
              <a:t>Accidente </a:t>
            </a:r>
            <a:endParaRPr lang="es-CO" sz="1600" dirty="0">
              <a:solidFill>
                <a:prstClr val="black"/>
              </a:solidFill>
            </a:endParaRPr>
          </a:p>
          <a:p>
            <a:pPr algn="ctr"/>
            <a:r>
              <a:rPr lang="es-CO" sz="1600" dirty="0">
                <a:solidFill>
                  <a:prstClr val="black"/>
                </a:solidFill>
              </a:rPr>
              <a:t>solo daños.</a:t>
            </a:r>
          </a:p>
          <a:p>
            <a:pPr algn="ctr"/>
            <a:endParaRPr lang="es-CO" sz="1600" dirty="0">
              <a:solidFill>
                <a:prstClr val="black"/>
              </a:solidFill>
            </a:endParaRPr>
          </a:p>
          <a:p>
            <a:pPr algn="ctr"/>
            <a:r>
              <a:rPr lang="es-CO" sz="1600" b="1" dirty="0">
                <a:solidFill>
                  <a:prstClr val="black"/>
                </a:solidFill>
              </a:rPr>
              <a:t>Disminución</a:t>
            </a:r>
            <a:r>
              <a:rPr lang="es-CO" sz="1600" dirty="0">
                <a:solidFill>
                  <a:prstClr val="black"/>
                </a:solidFill>
              </a:rPr>
              <a:t> del</a:t>
            </a:r>
            <a:r>
              <a:rPr lang="es-CO" sz="1600" b="1" dirty="0">
                <a:solidFill>
                  <a:prstClr val="black"/>
                </a:solidFill>
              </a:rPr>
              <a:t>  </a:t>
            </a:r>
            <a:r>
              <a:rPr lang="es-CO" sz="1600" b="1" dirty="0" smtClean="0">
                <a:solidFill>
                  <a:prstClr val="black"/>
                </a:solidFill>
              </a:rPr>
              <a:t>4</a:t>
            </a:r>
            <a:r>
              <a:rPr lang="es-CO" sz="1600" b="1" dirty="0" smtClean="0"/>
              <a:t>% </a:t>
            </a:r>
            <a:r>
              <a:rPr lang="es-CO" sz="1600" dirty="0" smtClean="0"/>
              <a:t>(-65) </a:t>
            </a:r>
            <a:r>
              <a:rPr lang="es-CO" sz="1600" dirty="0">
                <a:solidFill>
                  <a:prstClr val="black"/>
                </a:solidFill>
              </a:rPr>
              <a:t>frente al año 2018.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419619" y="4843524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s-CO" sz="1600" dirty="0">
              <a:solidFill>
                <a:prstClr val="black"/>
              </a:solidFill>
            </a:endParaRPr>
          </a:p>
        </p:txBody>
      </p:sp>
      <p:sp>
        <p:nvSpPr>
          <p:cNvPr id="1024" name="AutoShape 22" descr="Resultado de imagen para accidentes de transito caricatu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prstClr val="black"/>
              </a:solidFill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4789672" y="2404939"/>
            <a:ext cx="3763681" cy="1089705"/>
            <a:chOff x="546094" y="1016755"/>
            <a:chExt cx="2694700" cy="895664"/>
          </a:xfrm>
        </p:grpSpPr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094" y="1016755"/>
              <a:ext cx="439312" cy="68482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2" name="CuadroTexto 31"/>
            <p:cNvSpPr txBox="1"/>
            <p:nvPr/>
          </p:nvSpPr>
          <p:spPr>
            <a:xfrm>
              <a:off x="1002561" y="1162558"/>
              <a:ext cx="2238233" cy="430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 smtClean="0">
                  <a:solidFill>
                    <a:prstClr val="black"/>
                  </a:solidFill>
                </a:rPr>
                <a:t>12 conductor </a:t>
              </a:r>
              <a:r>
                <a:rPr lang="es-CO" sz="1400" b="1" dirty="0">
                  <a:solidFill>
                    <a:prstClr val="black"/>
                  </a:solidFill>
                </a:rPr>
                <a:t>Moto</a:t>
              </a:r>
            </a:p>
            <a:p>
              <a:r>
                <a:rPr lang="es-CO" sz="1400" b="1" dirty="0">
                  <a:solidFill>
                    <a:prstClr val="black"/>
                  </a:solidFill>
                </a:rPr>
                <a:t>1</a:t>
              </a:r>
              <a:r>
                <a:rPr lang="es-CO" sz="1400" b="1" dirty="0" smtClean="0">
                  <a:solidFill>
                    <a:prstClr val="black"/>
                  </a:solidFill>
                </a:rPr>
                <a:t>  </a:t>
              </a:r>
              <a:r>
                <a:rPr lang="es-CO" sz="1400" b="1" dirty="0">
                  <a:solidFill>
                    <a:prstClr val="black"/>
                  </a:solidFill>
                </a:rPr>
                <a:t>pasajeros Moto</a:t>
              </a:r>
            </a:p>
          </p:txBody>
        </p:sp>
        <p:grpSp>
          <p:nvGrpSpPr>
            <p:cNvPr id="33" name="Grupo 32"/>
            <p:cNvGrpSpPr/>
            <p:nvPr/>
          </p:nvGrpSpPr>
          <p:grpSpPr>
            <a:xfrm>
              <a:off x="2342244" y="1016755"/>
              <a:ext cx="792996" cy="895664"/>
              <a:chOff x="2729494" y="787477"/>
              <a:chExt cx="792996" cy="895664"/>
            </a:xfrm>
          </p:grpSpPr>
          <p:pic>
            <p:nvPicPr>
              <p:cNvPr id="34" name="Imagen 3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2379" y="787477"/>
                <a:ext cx="609661" cy="586079"/>
              </a:xfrm>
              <a:prstGeom prst="rect">
                <a:avLst/>
              </a:prstGeom>
            </p:spPr>
          </p:pic>
          <p:sp>
            <p:nvSpPr>
              <p:cNvPr id="35" name="CuadroTexto 34"/>
              <p:cNvSpPr txBox="1"/>
              <p:nvPr/>
            </p:nvSpPr>
            <p:spPr>
              <a:xfrm>
                <a:off x="2729494" y="1354278"/>
                <a:ext cx="792996" cy="32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2000" b="1" dirty="0">
                    <a:solidFill>
                      <a:srgbClr val="FF0000"/>
                    </a:solidFill>
                  </a:rPr>
                  <a:t>  </a:t>
                </a:r>
                <a:r>
                  <a:rPr lang="es-CO" sz="2000" b="1" smtClean="0">
                    <a:solidFill>
                      <a:srgbClr val="FF0000"/>
                    </a:solidFill>
                  </a:rPr>
                  <a:t>11</a:t>
                </a:r>
                <a:r>
                  <a:rPr lang="es-CO" sz="1400" b="1" smtClean="0">
                    <a:solidFill>
                      <a:prstClr val="black"/>
                    </a:solidFill>
                  </a:rPr>
                  <a:t>       </a:t>
                </a:r>
                <a:r>
                  <a:rPr lang="es-CO" sz="2000" b="1" dirty="0">
                    <a:solidFill>
                      <a:srgbClr val="FF0000"/>
                    </a:solidFill>
                  </a:rPr>
                  <a:t>2</a:t>
                </a:r>
                <a:endParaRPr lang="es-CO" sz="1400" b="1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6" name="Grupo 35"/>
          <p:cNvGrpSpPr/>
          <p:nvPr/>
        </p:nvGrpSpPr>
        <p:grpSpPr>
          <a:xfrm>
            <a:off x="5157242" y="3448544"/>
            <a:ext cx="3957608" cy="985483"/>
            <a:chOff x="1899940" y="2186347"/>
            <a:chExt cx="3222792" cy="2072354"/>
          </a:xfrm>
        </p:grpSpPr>
        <p:pic>
          <p:nvPicPr>
            <p:cNvPr id="37" name="Imagen 36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940" y="2209169"/>
              <a:ext cx="520772" cy="163060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8" name="CuadroTexto 37"/>
            <p:cNvSpPr txBox="1"/>
            <p:nvPr/>
          </p:nvSpPr>
          <p:spPr>
            <a:xfrm>
              <a:off x="2491961" y="2571386"/>
              <a:ext cx="2238233" cy="64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 smtClean="0">
                  <a:solidFill>
                    <a:prstClr val="black"/>
                  </a:solidFill>
                </a:rPr>
                <a:t>13  </a:t>
              </a:r>
              <a:r>
                <a:rPr lang="es-CO" sz="1400" b="1" dirty="0">
                  <a:solidFill>
                    <a:prstClr val="black"/>
                  </a:solidFill>
                </a:rPr>
                <a:t>peatones</a:t>
              </a:r>
            </a:p>
          </p:txBody>
        </p:sp>
        <p:grpSp>
          <p:nvGrpSpPr>
            <p:cNvPr id="39" name="Grupo 38"/>
            <p:cNvGrpSpPr/>
            <p:nvPr/>
          </p:nvGrpSpPr>
          <p:grpSpPr>
            <a:xfrm>
              <a:off x="4016239" y="2186347"/>
              <a:ext cx="1106493" cy="2072354"/>
              <a:chOff x="3687575" y="345956"/>
              <a:chExt cx="1047276" cy="2072354"/>
            </a:xfrm>
          </p:grpSpPr>
          <p:pic>
            <p:nvPicPr>
              <p:cNvPr id="40" name="Imagen 3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2072" y="345956"/>
                <a:ext cx="723832" cy="1260468"/>
              </a:xfrm>
              <a:prstGeom prst="rect">
                <a:avLst/>
              </a:prstGeom>
            </p:spPr>
          </p:pic>
          <p:sp>
            <p:nvSpPr>
              <p:cNvPr id="41" name="CuadroTexto 40"/>
              <p:cNvSpPr txBox="1"/>
              <p:nvPr/>
            </p:nvSpPr>
            <p:spPr>
              <a:xfrm>
                <a:off x="3687575" y="1576926"/>
                <a:ext cx="1047276" cy="841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2000" b="1" dirty="0">
                    <a:solidFill>
                      <a:srgbClr val="FF0000"/>
                    </a:solidFill>
                  </a:rPr>
                  <a:t>  </a:t>
                </a:r>
                <a:r>
                  <a:rPr lang="es-CO" sz="2000" b="1" dirty="0" smtClean="0">
                    <a:solidFill>
                      <a:srgbClr val="FF0000"/>
                    </a:solidFill>
                  </a:rPr>
                  <a:t>11      </a:t>
                </a:r>
                <a:r>
                  <a:rPr lang="es-CO" sz="2000" b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49" name="Grupo 48"/>
          <p:cNvGrpSpPr/>
          <p:nvPr/>
        </p:nvGrpSpPr>
        <p:grpSpPr>
          <a:xfrm>
            <a:off x="5587876" y="4417913"/>
            <a:ext cx="3420745" cy="1027230"/>
            <a:chOff x="2049002" y="4191750"/>
            <a:chExt cx="4313644" cy="1894439"/>
          </a:xfrm>
        </p:grpSpPr>
        <p:pic>
          <p:nvPicPr>
            <p:cNvPr id="50" name="Imagen 49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002" y="4191750"/>
              <a:ext cx="856132" cy="156984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1" name="CuadroTexto 50"/>
            <p:cNvSpPr txBox="1"/>
            <p:nvPr/>
          </p:nvSpPr>
          <p:spPr>
            <a:xfrm>
              <a:off x="2940671" y="4337405"/>
              <a:ext cx="2238233" cy="964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>
                  <a:solidFill>
                    <a:prstClr val="black"/>
                  </a:solidFill>
                </a:rPr>
                <a:t>0 Conductores</a:t>
              </a:r>
            </a:p>
            <a:p>
              <a:r>
                <a:rPr lang="es-CO" sz="1400" b="1" dirty="0">
                  <a:solidFill>
                    <a:prstClr val="black"/>
                  </a:solidFill>
                </a:rPr>
                <a:t>0</a:t>
              </a:r>
              <a:r>
                <a:rPr lang="es-CO" sz="1400" b="1" dirty="0" smtClean="0">
                  <a:solidFill>
                    <a:prstClr val="black"/>
                  </a:solidFill>
                </a:rPr>
                <a:t>   </a:t>
              </a:r>
              <a:r>
                <a:rPr lang="es-CO" sz="1400" b="1" dirty="0">
                  <a:solidFill>
                    <a:prstClr val="black"/>
                  </a:solidFill>
                </a:rPr>
                <a:t>Pasajeros</a:t>
              </a:r>
            </a:p>
          </p:txBody>
        </p:sp>
        <p:grpSp>
          <p:nvGrpSpPr>
            <p:cNvPr id="52" name="Grupo 51"/>
            <p:cNvGrpSpPr/>
            <p:nvPr/>
          </p:nvGrpSpPr>
          <p:grpSpPr>
            <a:xfrm>
              <a:off x="5178907" y="4259903"/>
              <a:ext cx="1183739" cy="1826286"/>
              <a:chOff x="3607554" y="818253"/>
              <a:chExt cx="1120388" cy="1826286"/>
            </a:xfrm>
          </p:grpSpPr>
          <p:pic>
            <p:nvPicPr>
              <p:cNvPr id="53" name="Imagen 5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1188" y="818253"/>
                <a:ext cx="897797" cy="1042433"/>
              </a:xfrm>
              <a:prstGeom prst="rect">
                <a:avLst/>
              </a:prstGeom>
            </p:spPr>
          </p:pic>
          <p:sp>
            <p:nvSpPr>
              <p:cNvPr id="54" name="CuadroTexto 53"/>
              <p:cNvSpPr txBox="1"/>
              <p:nvPr/>
            </p:nvSpPr>
            <p:spPr>
              <a:xfrm>
                <a:off x="3607554" y="1906648"/>
                <a:ext cx="1120388" cy="737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s-CO" sz="2000" b="1" dirty="0">
                    <a:solidFill>
                      <a:srgbClr val="FF0000"/>
                    </a:solidFill>
                  </a:rPr>
                  <a:t> 0</a:t>
                </a:r>
                <a:r>
                  <a:rPr lang="es-CO" sz="2000" b="1" dirty="0" smtClean="0">
                    <a:solidFill>
                      <a:srgbClr val="FF0000"/>
                    </a:solidFill>
                  </a:rPr>
                  <a:t>    </a:t>
                </a:r>
                <a:r>
                  <a:rPr lang="es-CO" sz="2000" b="1" dirty="0">
                    <a:solidFill>
                      <a:srgbClr val="FF0000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55" name="Grupo 54"/>
          <p:cNvGrpSpPr/>
          <p:nvPr/>
        </p:nvGrpSpPr>
        <p:grpSpPr>
          <a:xfrm>
            <a:off x="6246017" y="5490084"/>
            <a:ext cx="2875303" cy="1064012"/>
            <a:chOff x="3135393" y="5415423"/>
            <a:chExt cx="3326802" cy="1444298"/>
          </a:xfrm>
        </p:grpSpPr>
        <p:pic>
          <p:nvPicPr>
            <p:cNvPr id="56" name="Imagen 55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393" y="5415423"/>
              <a:ext cx="694206" cy="107959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7" name="CuadroTexto 56"/>
            <p:cNvSpPr txBox="1"/>
            <p:nvPr/>
          </p:nvSpPr>
          <p:spPr>
            <a:xfrm>
              <a:off x="3962784" y="5781051"/>
              <a:ext cx="2238233" cy="417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>
                  <a:solidFill>
                    <a:prstClr val="black"/>
                  </a:solidFill>
                </a:rPr>
                <a:t>0  ciclista</a:t>
              </a:r>
            </a:p>
          </p:txBody>
        </p:sp>
        <p:grpSp>
          <p:nvGrpSpPr>
            <p:cNvPr id="58" name="Grupo 57"/>
            <p:cNvGrpSpPr/>
            <p:nvPr/>
          </p:nvGrpSpPr>
          <p:grpSpPr>
            <a:xfrm>
              <a:off x="5467373" y="5532356"/>
              <a:ext cx="994822" cy="1327365"/>
              <a:chOff x="3175971" y="810022"/>
              <a:chExt cx="941582" cy="1327365"/>
            </a:xfrm>
          </p:grpSpPr>
          <p:pic>
            <p:nvPicPr>
              <p:cNvPr id="59" name="Imagen 5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4120" y="810022"/>
                <a:ext cx="650640" cy="809374"/>
              </a:xfrm>
              <a:prstGeom prst="rect">
                <a:avLst/>
              </a:prstGeom>
            </p:spPr>
          </p:pic>
          <p:sp>
            <p:nvSpPr>
              <p:cNvPr id="60" name="CuadroTexto 59"/>
              <p:cNvSpPr txBox="1"/>
              <p:nvPr/>
            </p:nvSpPr>
            <p:spPr>
              <a:xfrm>
                <a:off x="3175971" y="1594275"/>
                <a:ext cx="941582" cy="543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2000" b="1" dirty="0">
                    <a:solidFill>
                      <a:srgbClr val="FF0000"/>
                    </a:solidFill>
                  </a:rPr>
                  <a:t> 0    0</a:t>
                </a:r>
              </a:p>
            </p:txBody>
          </p:sp>
        </p:grpSp>
      </p:grpSp>
      <p:sp>
        <p:nvSpPr>
          <p:cNvPr id="2" name="Rectángulo 1"/>
          <p:cNvSpPr/>
          <p:nvPr/>
        </p:nvSpPr>
        <p:spPr>
          <a:xfrm>
            <a:off x="50700" y="4385163"/>
            <a:ext cx="477981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>
                <a:solidFill>
                  <a:prstClr val="black"/>
                </a:solidFill>
              </a:rPr>
              <a:t>26 </a:t>
            </a:r>
            <a:r>
              <a:rPr lang="es-CO" dirty="0">
                <a:solidFill>
                  <a:prstClr val="black"/>
                </a:solidFill>
              </a:rPr>
              <a:t>Accidente con </a:t>
            </a:r>
            <a:r>
              <a:rPr lang="es-CO" dirty="0" smtClean="0">
                <a:solidFill>
                  <a:prstClr val="black"/>
                </a:solidFill>
              </a:rPr>
              <a:t>26</a:t>
            </a:r>
            <a:endParaRPr lang="es-CO" dirty="0">
              <a:solidFill>
                <a:prstClr val="black"/>
              </a:solidFill>
            </a:endParaRPr>
          </a:p>
          <a:p>
            <a:pPr algn="ctr"/>
            <a:r>
              <a:rPr lang="es-CO" b="1" dirty="0">
                <a:solidFill>
                  <a:prstClr val="black"/>
                </a:solidFill>
              </a:rPr>
              <a:t>Victimas</a:t>
            </a:r>
            <a:r>
              <a:rPr lang="es-CO" dirty="0">
                <a:solidFill>
                  <a:prstClr val="black"/>
                </a:solidFill>
              </a:rPr>
              <a:t> Fatales</a:t>
            </a:r>
          </a:p>
          <a:p>
            <a:pPr algn="ctr"/>
            <a:endParaRPr lang="es-CO" dirty="0">
              <a:solidFill>
                <a:prstClr val="black"/>
              </a:solidFill>
            </a:endParaRPr>
          </a:p>
          <a:p>
            <a:pPr algn="ctr"/>
            <a:endParaRPr lang="es-CO" dirty="0">
              <a:solidFill>
                <a:prstClr val="black"/>
              </a:solidFill>
            </a:endParaRPr>
          </a:p>
          <a:p>
            <a:pPr algn="ctr"/>
            <a:r>
              <a:rPr lang="es-CO" dirty="0" smtClean="0">
                <a:solidFill>
                  <a:prstClr val="black"/>
                </a:solidFill>
              </a:rPr>
              <a:t>Incremento del </a:t>
            </a:r>
            <a:r>
              <a:rPr lang="es-CO" sz="2400" b="1" dirty="0" smtClean="0">
                <a:solidFill>
                  <a:prstClr val="black"/>
                </a:solidFill>
              </a:rPr>
              <a:t>13%  </a:t>
            </a:r>
            <a:r>
              <a:rPr lang="es-CO" dirty="0" smtClean="0">
                <a:solidFill>
                  <a:prstClr val="black"/>
                </a:solidFill>
              </a:rPr>
              <a:t>(3 </a:t>
            </a:r>
            <a:r>
              <a:rPr lang="es-CO" dirty="0">
                <a:solidFill>
                  <a:prstClr val="black"/>
                </a:solidFill>
              </a:rPr>
              <a:t>persona </a:t>
            </a:r>
            <a:r>
              <a:rPr lang="es-CO" dirty="0" smtClean="0">
                <a:solidFill>
                  <a:prstClr val="black"/>
                </a:solidFill>
              </a:rPr>
              <a:t>más) </a:t>
            </a:r>
            <a:r>
              <a:rPr lang="es-CO" dirty="0">
                <a:solidFill>
                  <a:prstClr val="black"/>
                </a:solidFill>
              </a:rPr>
              <a:t>frente al año 2018 que fueron </a:t>
            </a:r>
            <a:r>
              <a:rPr lang="es-CO" dirty="0" smtClean="0">
                <a:solidFill>
                  <a:prstClr val="black"/>
                </a:solidFill>
              </a:rPr>
              <a:t>23 </a:t>
            </a:r>
            <a:r>
              <a:rPr lang="es-CO" dirty="0">
                <a:solidFill>
                  <a:prstClr val="black"/>
                </a:solidFill>
              </a:rPr>
              <a:t>Victimas.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717530" y="6594549"/>
            <a:ext cx="42569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solidFill>
                  <a:prstClr val="black"/>
                </a:solidFill>
              </a:rPr>
              <a:t>Fuente: Grupo Control Vial DTB de Enero a </a:t>
            </a:r>
            <a:r>
              <a:rPr lang="es-CO" sz="900" dirty="0" smtClean="0">
                <a:solidFill>
                  <a:prstClr val="black"/>
                </a:solidFill>
              </a:rPr>
              <a:t>Mayo  </a:t>
            </a:r>
            <a:r>
              <a:rPr lang="es-CO" sz="900" dirty="0">
                <a:solidFill>
                  <a:prstClr val="black"/>
                </a:solidFill>
              </a:rPr>
              <a:t>de 2019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50699" y="1108911"/>
            <a:ext cx="9093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00B050"/>
                </a:solidFill>
              </a:rPr>
              <a:t>AÑO 2019 ENERO A </a:t>
            </a:r>
            <a:r>
              <a:rPr lang="es-CO" sz="2800" b="1" dirty="0" smtClean="0">
                <a:solidFill>
                  <a:srgbClr val="00B050"/>
                </a:solidFill>
              </a:rPr>
              <a:t>JUNIO 15</a:t>
            </a:r>
            <a:endParaRPr lang="es-CO" sz="2800" b="1" dirty="0">
              <a:solidFill>
                <a:srgbClr val="00B050"/>
              </a:solidFill>
            </a:endParaRPr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36"/>
            <a:ext cx="9102254" cy="66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5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85"/>
            <a:ext cx="9131121" cy="783999"/>
          </a:xfrm>
          <a:prstGeom prst="rect">
            <a:avLst/>
          </a:prstGeom>
        </p:spPr>
      </p:pic>
      <p:sp>
        <p:nvSpPr>
          <p:cNvPr id="2" name="AutoShape 2" descr="Mostrando IMG-20170411-WA00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9" name="CuadroTexto 18"/>
          <p:cNvSpPr txBox="1"/>
          <p:nvPr/>
        </p:nvSpPr>
        <p:spPr>
          <a:xfrm>
            <a:off x="155575" y="1268132"/>
            <a:ext cx="8821542" cy="46166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CO" sz="2400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1. Programa </a:t>
            </a:r>
            <a:r>
              <a:rPr lang="es-CO" sz="24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 Educación:  </a:t>
            </a:r>
            <a:r>
              <a:rPr lang="es-CO" sz="2400" b="1" dirty="0">
                <a:solidFill>
                  <a:srgbClr val="00B0F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Saber Moverse</a:t>
            </a:r>
            <a:endParaRPr lang="es-CO" sz="2400" b="1" dirty="0">
              <a:solidFill>
                <a:srgbClr val="00B0F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32264" y="1710359"/>
            <a:ext cx="4451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/>
              <a:t>22.539</a:t>
            </a:r>
            <a:r>
              <a:rPr lang="es-CO" b="1" dirty="0" smtClean="0">
                <a:cs typeface="Times New Roman" panose="02020603050405020304" pitchFamily="18" charset="0"/>
              </a:rPr>
              <a:t> </a:t>
            </a:r>
            <a:r>
              <a:rPr lang="es-ES" dirty="0"/>
              <a:t>Estudiantes Capacitadas de </a:t>
            </a:r>
            <a:r>
              <a:rPr lang="es-CO" b="1" dirty="0">
                <a:solidFill>
                  <a:srgbClr val="00B0F0"/>
                </a:solidFill>
              </a:rPr>
              <a:t>COLEGIOS</a:t>
            </a:r>
            <a:r>
              <a:rPr lang="es-CO" dirty="0">
                <a:solidFill>
                  <a:srgbClr val="00B0F0"/>
                </a:solidFill>
              </a:rPr>
              <a:t> Y </a:t>
            </a:r>
            <a:r>
              <a:rPr lang="es-CO" b="1" dirty="0">
                <a:solidFill>
                  <a:srgbClr val="00B0F0"/>
                </a:solidFill>
              </a:rPr>
              <a:t>PARQUE DIDÁCTICO MÓVIL </a:t>
            </a:r>
            <a:r>
              <a:rPr lang="es-CO" dirty="0"/>
              <a:t>con el desarrollo de actividades en cultura vial donde se enseña el uso y la importancia del cumplimiento de las señales de tránsito. </a:t>
            </a:r>
            <a:endParaRPr lang="es-CO" b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655" y="1817520"/>
            <a:ext cx="1758462" cy="1355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Imagen 25" descr="D:\Documentos Wilmarven 2018\REGISTRO FOTOGRÁFICO ACTIVIDADES DE CULTURA VIAL\ACTIVIDADES COLEGIOS Y EMPRESAS\ABRIL\CAPACITACIÓN 04 DE ABRIL COLEGIO LA REFORMA COMUNA 4 OCC\IMG-20180404-WA001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152" y="1824692"/>
            <a:ext cx="1757705" cy="1348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99731" y="678628"/>
            <a:ext cx="893165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b="1" i="1" dirty="0"/>
              <a:t>META: Mantener tres Programas integrales de Cultura Vial</a:t>
            </a:r>
            <a:endParaRPr lang="es-CO" sz="2800" i="1" dirty="0"/>
          </a:p>
        </p:txBody>
      </p:sp>
      <p:sp>
        <p:nvSpPr>
          <p:cNvPr id="14" name="Rectángulo 13"/>
          <p:cNvSpPr/>
          <p:nvPr/>
        </p:nvSpPr>
        <p:spPr>
          <a:xfrm>
            <a:off x="132264" y="4105674"/>
            <a:ext cx="884872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b="1" dirty="0"/>
              <a:t>30.370</a:t>
            </a:r>
            <a:r>
              <a:rPr lang="es-CO" b="1" dirty="0" smtClean="0"/>
              <a:t> </a:t>
            </a:r>
            <a:r>
              <a:rPr lang="es-CO" dirty="0"/>
              <a:t>actores viales capacitados y sensibilizados entre Conductores de vehículos, motocicletas, peatones y funcionarios de diferentes empresas de la ciudad, mediante el desarrollo de las distintas actividades como el </a:t>
            </a:r>
            <a:r>
              <a:rPr lang="es-CO" b="1" dirty="0"/>
              <a:t>Test Drive</a:t>
            </a:r>
            <a:r>
              <a:rPr lang="es-CO" dirty="0"/>
              <a:t>, capacitaciones en Cultura y educación vial y la </a:t>
            </a:r>
            <a:r>
              <a:rPr lang="es-CO" b="1" dirty="0"/>
              <a:t>Campaña de seguridad Vial Transito en Mi comuna.</a:t>
            </a:r>
            <a:endParaRPr lang="es-CO" b="1" dirty="0">
              <a:effectLst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55575" y="3239142"/>
            <a:ext cx="8821542" cy="95410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CO" sz="2800" b="1" dirty="0" smtClean="0">
                <a:solidFill>
                  <a:schemeClr val="tx1"/>
                </a:solidFill>
              </a:rPr>
              <a:t>2. Programa </a:t>
            </a:r>
            <a:r>
              <a:rPr lang="es-CO" sz="2800" b="1" dirty="0">
                <a:solidFill>
                  <a:schemeClr val="tx1"/>
                </a:solidFill>
              </a:rPr>
              <a:t>de Información: </a:t>
            </a:r>
            <a:r>
              <a:rPr lang="es-CO" sz="2800" b="1" dirty="0">
                <a:solidFill>
                  <a:srgbClr val="00B0F0"/>
                </a:solidFill>
              </a:rPr>
              <a:t>Promotores de la seguridad vial 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489485"/>
            <a:ext cx="1626576" cy="1170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 descr="D:\Documentos Wilmarven 2018\REGISTRO FOTOGRÁFICO ACTIVIDADES DE CULTURA VIAL\ACTIVIDADES AUXILIARES\JUNIO\27 DE JUNIO\CARRERA 27\IMG-20180627-WA001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420" y="5396228"/>
            <a:ext cx="1577965" cy="1217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n 17" descr="D:\Documentos Wilmarven 2018\REGISTRO FOTOGRÁFICO ACTIVIDADES DE CULTURA VIAL\ACTIVIDADES COLEGIOS Y EMPRESAS\JUNIO\CAPACITACIÓN 20 DE JUNIO COPETRAN\IMG-20180620-WA0039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5"/>
          <a:stretch/>
        </p:blipFill>
        <p:spPr bwMode="auto">
          <a:xfrm>
            <a:off x="3902707" y="5409082"/>
            <a:ext cx="1720337" cy="119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n 1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205" y="5410790"/>
            <a:ext cx="1650645" cy="1202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n 2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276" y="5396228"/>
            <a:ext cx="1650645" cy="1274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022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ostrando IMG-20170411-WA00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 t="589" r="1816" b="6652"/>
          <a:stretch/>
        </p:blipFill>
        <p:spPr>
          <a:xfrm>
            <a:off x="6664036" y="2391887"/>
            <a:ext cx="2212055" cy="156685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" r="8179"/>
          <a:stretch/>
        </p:blipFill>
        <p:spPr>
          <a:xfrm>
            <a:off x="450449" y="2510592"/>
            <a:ext cx="2190526" cy="153464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140582" y="2843374"/>
            <a:ext cx="4740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002060"/>
                </a:solidFill>
              </a:rPr>
              <a:t>CURSOS A INFRACTORES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55575" y="734987"/>
            <a:ext cx="8975546" cy="83099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s-CO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3. Programa </a:t>
            </a:r>
            <a:r>
              <a:rPr lang="es-CO" sz="2400" b="1" dirty="0">
                <a:solidFill>
                  <a:schemeClr val="tx1"/>
                </a:solidFill>
                <a:cs typeface="Arial" panose="020B0604020202020204" pitchFamily="34" charset="0"/>
              </a:rPr>
              <a:t>de control:  </a:t>
            </a:r>
            <a:r>
              <a:rPr lang="es-CO" sz="2400" b="1" dirty="0">
                <a:solidFill>
                  <a:srgbClr val="00B0F0"/>
                </a:solidFill>
                <a:cs typeface="Arial" panose="020B0604020202020204" pitchFamily="34" charset="0"/>
              </a:rPr>
              <a:t>Responsables de una movilidad, ágil, segura y legal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60375" y="5140541"/>
            <a:ext cx="5377320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CO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55574" y="1576248"/>
            <a:ext cx="8842569" cy="76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O" dirty="0">
                <a:ea typeface="Times New Roman" panose="02020603050405020304" pitchFamily="18" charset="0"/>
                <a:cs typeface="Times New Roman" panose="02020603050405020304" pitchFamily="18" charset="0"/>
              </a:rPr>
              <a:t>Durante el Mes de Enero a </a:t>
            </a:r>
            <a:r>
              <a:rPr lang="es-CO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Mayo del </a:t>
            </a:r>
            <a:r>
              <a:rPr lang="es-CO" dirty="0">
                <a:ea typeface="Times New Roman" panose="02020603050405020304" pitchFamily="18" charset="0"/>
                <a:cs typeface="Times New Roman" panose="02020603050405020304" pitchFamily="18" charset="0"/>
              </a:rPr>
              <a:t>año 2019 se Capacitaron un total de </a:t>
            </a:r>
            <a:r>
              <a:rPr lang="es-CO" sz="2000" b="1" dirty="0" smtClean="0"/>
              <a:t>10.302 </a:t>
            </a:r>
            <a:r>
              <a:rPr lang="es-CO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conductores </a:t>
            </a:r>
            <a:r>
              <a:rPr lang="es-CO" dirty="0">
                <a:ea typeface="Times New Roman" panose="02020603050405020304" pitchFamily="18" charset="0"/>
                <a:cs typeface="Times New Roman" panose="02020603050405020304" pitchFamily="18" charset="0"/>
              </a:rPr>
              <a:t>infractores reeducados  en temas de seguridad vial y cultura de la legalidad.</a:t>
            </a:r>
          </a:p>
        </p:txBody>
      </p:sp>
      <p:pic>
        <p:nvPicPr>
          <p:cNvPr id="17" name="Imagen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85"/>
            <a:ext cx="9131121" cy="747072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23416" y="4276201"/>
            <a:ext cx="8974728" cy="2431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+mj-lt"/>
              </a:rPr>
              <a:t>TOTAL </a:t>
            </a:r>
            <a:endParaRPr lang="es-ES" sz="2400" b="1" dirty="0">
              <a:latin typeface="+mj-lt"/>
            </a:endParaRPr>
          </a:p>
          <a:p>
            <a:pPr algn="ctr"/>
            <a:r>
              <a:rPr lang="es-ES" sz="3200" b="1" dirty="0" smtClean="0">
                <a:solidFill>
                  <a:srgbClr val="FF0000"/>
                </a:solidFill>
                <a:latin typeface="+mj-lt"/>
              </a:rPr>
              <a:t>63.211</a:t>
            </a:r>
            <a:r>
              <a:rPr lang="es-ES" sz="3200" b="1" dirty="0" smtClean="0">
                <a:latin typeface="+mj-lt"/>
              </a:rPr>
              <a:t> </a:t>
            </a:r>
            <a:r>
              <a:rPr lang="es-ES" sz="2400" b="1" dirty="0" smtClean="0">
                <a:latin typeface="+mj-lt"/>
              </a:rPr>
              <a:t>personas </a:t>
            </a:r>
            <a:r>
              <a:rPr lang="es-ES" sz="2400" b="1" dirty="0">
                <a:latin typeface="+mj-lt"/>
              </a:rPr>
              <a:t>sensibilizadas y capacitadas mediante el desarrollo de las diferentes actividades de los tres programas integrales de Cultura Vial </a:t>
            </a:r>
            <a:r>
              <a:rPr lang="es-CO" sz="2400" dirty="0">
                <a:latin typeface="+mj-lt"/>
              </a:rPr>
              <a:t>campañas como Transito en mi Comuna,  Sensibilización en el respeto hacia  las señales de tránsito y el uso del transporte formal  en Colegios, Empresas y en las principales vías de la ciudad.</a:t>
            </a:r>
          </a:p>
        </p:txBody>
      </p:sp>
    </p:spTree>
    <p:extLst>
      <p:ext uri="{BB962C8B-B14F-4D97-AF65-F5344CB8AC3E}">
        <p14:creationId xmlns:p14="http://schemas.microsoft.com/office/powerpoint/2010/main" val="356170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85"/>
            <a:ext cx="9131121" cy="801794"/>
          </a:xfrm>
          <a:prstGeom prst="rect">
            <a:avLst/>
          </a:prstGeom>
        </p:spPr>
      </p:pic>
      <p:sp>
        <p:nvSpPr>
          <p:cNvPr id="2" name="AutoShape 2" descr="Mostrando IMG-20170411-WA00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169949"/>
              </p:ext>
            </p:extLst>
          </p:nvPr>
        </p:nvGraphicFramePr>
        <p:xfrm>
          <a:off x="155575" y="904292"/>
          <a:ext cx="8558934" cy="5655453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4488140"/>
                <a:gridCol w="588121"/>
                <a:gridCol w="743546"/>
                <a:gridCol w="660077"/>
                <a:gridCol w="660077"/>
                <a:gridCol w="660077"/>
                <a:gridCol w="758896"/>
              </a:tblGrid>
              <a:tr h="353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ACTIVIDAD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Enero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Febrero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Marzo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Abril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Mayo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TOTAL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</a:tr>
              <a:tr h="314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990000"/>
                          </a:solidFill>
                          <a:effectLst/>
                        </a:rPr>
                        <a:t>SABER MOVERSE (capacitación en salones) </a:t>
                      </a:r>
                      <a:endParaRPr lang="es-CO" sz="1600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0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4.129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3.960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1.694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3.392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13.175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</a:tr>
              <a:tr h="1835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</a:rPr>
                        <a:t>PARQUE </a:t>
                      </a:r>
                      <a:r>
                        <a:rPr lang="es-CO" sz="1600" b="0" dirty="0" smtClean="0">
                          <a:effectLst/>
                        </a:rPr>
                        <a:t>MÓVIL</a:t>
                      </a:r>
                      <a:endParaRPr lang="es-CO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0">
                          <a:effectLst/>
                        </a:rPr>
                        <a:t>0</a:t>
                      </a:r>
                      <a:endParaRPr lang="es-CO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0">
                          <a:effectLst/>
                        </a:rPr>
                        <a:t>1.535</a:t>
                      </a:r>
                      <a:endParaRPr lang="es-CO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0">
                          <a:effectLst/>
                        </a:rPr>
                        <a:t>1.348</a:t>
                      </a:r>
                      <a:endParaRPr lang="es-CO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0">
                          <a:effectLst/>
                        </a:rPr>
                        <a:t>1.293</a:t>
                      </a:r>
                      <a:endParaRPr lang="es-CO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0">
                          <a:effectLst/>
                        </a:rPr>
                        <a:t>917</a:t>
                      </a:r>
                      <a:endParaRPr lang="es-CO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0">
                          <a:effectLst/>
                        </a:rPr>
                        <a:t>5.093</a:t>
                      </a:r>
                      <a:endParaRPr lang="es-CO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</a:tr>
              <a:tr h="1835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</a:rPr>
                        <a:t>VISITARTE </a:t>
                      </a:r>
                      <a:endParaRPr lang="es-CO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0">
                          <a:effectLst/>
                        </a:rPr>
                        <a:t>0</a:t>
                      </a:r>
                      <a:endParaRPr lang="es-CO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0">
                          <a:effectLst/>
                        </a:rPr>
                        <a:t>0</a:t>
                      </a:r>
                      <a:endParaRPr lang="es-CO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0">
                          <a:effectLst/>
                        </a:rPr>
                        <a:t>0</a:t>
                      </a:r>
                      <a:endParaRPr lang="es-CO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0">
                          <a:effectLst/>
                        </a:rPr>
                        <a:t>0</a:t>
                      </a:r>
                      <a:endParaRPr lang="es-CO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0">
                          <a:effectLst/>
                        </a:rPr>
                        <a:t>3.146</a:t>
                      </a:r>
                      <a:endParaRPr lang="es-CO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0">
                          <a:effectLst/>
                        </a:rPr>
                        <a:t>3.146</a:t>
                      </a:r>
                      <a:endParaRPr lang="es-CO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</a:tr>
              <a:tr h="1835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</a:rPr>
                        <a:t>BICI-BALANCE</a:t>
                      </a:r>
                      <a:endParaRPr lang="es-CO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0">
                          <a:effectLst/>
                        </a:rPr>
                        <a:t>0</a:t>
                      </a:r>
                      <a:endParaRPr lang="es-CO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0">
                          <a:effectLst/>
                        </a:rPr>
                        <a:t>0</a:t>
                      </a:r>
                      <a:endParaRPr lang="es-CO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0">
                          <a:effectLst/>
                        </a:rPr>
                        <a:t>0</a:t>
                      </a:r>
                      <a:endParaRPr lang="es-CO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0">
                          <a:effectLst/>
                        </a:rPr>
                        <a:t>0</a:t>
                      </a:r>
                      <a:endParaRPr lang="es-CO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0">
                          <a:effectLst/>
                        </a:rPr>
                        <a:t>280</a:t>
                      </a:r>
                      <a:endParaRPr lang="es-CO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0">
                          <a:effectLst/>
                        </a:rPr>
                        <a:t>280</a:t>
                      </a:r>
                      <a:endParaRPr lang="es-CO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</a:tr>
              <a:tr h="1835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</a:rPr>
                        <a:t>PARQUE DIDÁCTICO </a:t>
                      </a:r>
                      <a:endParaRPr lang="es-CO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</a:rPr>
                        <a:t>0</a:t>
                      </a:r>
                      <a:endParaRPr lang="es-CO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</a:rPr>
                        <a:t>0</a:t>
                      </a:r>
                      <a:endParaRPr lang="es-CO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</a:rPr>
                        <a:t>305</a:t>
                      </a:r>
                      <a:endParaRPr lang="es-CO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</a:rPr>
                        <a:t>332</a:t>
                      </a:r>
                      <a:endParaRPr lang="es-CO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</a:rPr>
                        <a:t>208</a:t>
                      </a:r>
                      <a:endParaRPr lang="es-CO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</a:rPr>
                        <a:t>845</a:t>
                      </a:r>
                      <a:endParaRPr lang="es-CO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</a:tr>
              <a:tr h="1835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990000"/>
                          </a:solidFill>
                          <a:effectLst/>
                        </a:rPr>
                        <a:t>TOTAL SABER MOVERSE</a:t>
                      </a:r>
                      <a:endParaRPr lang="es-CO" sz="1600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0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5664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5.613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3.319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7.943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990000"/>
                          </a:solidFill>
                          <a:effectLst/>
                        </a:rPr>
                        <a:t>22.539</a:t>
                      </a:r>
                      <a:endParaRPr lang="es-CO" sz="1600" b="1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</a:tr>
              <a:tr h="3845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990000"/>
                          </a:solidFill>
                          <a:effectLst/>
                        </a:rPr>
                        <a:t>RESPONSABLES DE UNA MOVILIDAD </a:t>
                      </a:r>
                      <a:r>
                        <a:rPr lang="es-CO" sz="1600" dirty="0" smtClean="0">
                          <a:solidFill>
                            <a:srgbClr val="990000"/>
                          </a:solidFill>
                          <a:effectLst/>
                        </a:rPr>
                        <a:t>ÁGIL, </a:t>
                      </a:r>
                      <a:r>
                        <a:rPr lang="es-CO" sz="1600" dirty="0">
                          <a:solidFill>
                            <a:srgbClr val="990000"/>
                          </a:solidFill>
                          <a:effectLst/>
                        </a:rPr>
                        <a:t>SEGURA Y LEGAL (CIA DTB)</a:t>
                      </a:r>
                      <a:endParaRPr lang="es-CO" sz="1600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1643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1916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1.780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1.302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2.121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8.762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</a:tr>
              <a:tr h="1835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CIA ALCALDÍA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128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251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385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338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438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1.540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</a:tr>
              <a:tr h="353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990000"/>
                          </a:solidFill>
                          <a:effectLst/>
                        </a:rPr>
                        <a:t>TOTAL RESPONSABLES </a:t>
                      </a:r>
                      <a:endParaRPr lang="es-CO" sz="1600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1.771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2.167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2.165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1.640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2.559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990000"/>
                          </a:solidFill>
                          <a:effectLst/>
                        </a:rPr>
                        <a:t>10.302</a:t>
                      </a:r>
                      <a:endParaRPr lang="es-CO" sz="1600" b="1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</a:tr>
              <a:tr h="358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990000"/>
                          </a:solidFill>
                          <a:effectLst/>
                        </a:rPr>
                        <a:t>PROMOTORES DE LA SEGURIDAD VIAL </a:t>
                      </a:r>
                      <a:r>
                        <a:rPr lang="es-CO" sz="1600" dirty="0">
                          <a:effectLst/>
                        </a:rPr>
                        <a:t>(capacitaciones en empresas)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173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315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418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687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235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1.828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</a:tr>
              <a:tr h="1835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</a:rPr>
                        <a:t>RECREO VÍA </a:t>
                      </a:r>
                      <a:endParaRPr lang="es-CO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4.800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9.600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7.200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2.400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24.000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</a:tr>
              <a:tr h="1835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</a:rPr>
                        <a:t>FERIA INTERINSTITUCIONAL </a:t>
                      </a:r>
                      <a:endParaRPr lang="es-CO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0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160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160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</a:tr>
              <a:tr h="2272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</a:rPr>
                        <a:t>ACTIVIDAD TRANSPORTE INFORMAL </a:t>
                      </a:r>
                      <a:endParaRPr lang="es-CO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0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2.940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2.940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</a:tr>
              <a:tr h="1835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</a:rPr>
                        <a:t>TRANSITO EN MI COMUNA</a:t>
                      </a:r>
                      <a:endParaRPr lang="es-CO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0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440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506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496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1.442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</a:tr>
              <a:tr h="353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990000"/>
                          </a:solidFill>
                          <a:effectLst/>
                        </a:rPr>
                        <a:t>TOTAL PROMOTORES </a:t>
                      </a:r>
                      <a:endParaRPr lang="es-CO" sz="1600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173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5.115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10.458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8.393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6.231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990000"/>
                          </a:solidFill>
                          <a:effectLst/>
                        </a:rPr>
                        <a:t>30.370</a:t>
                      </a:r>
                      <a:endParaRPr lang="es-CO" sz="1600" b="1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</a:tr>
              <a:tr h="353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TOTAL GENERAL 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1.944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12.946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18.236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13.352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16.733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990000"/>
                          </a:solidFill>
                          <a:effectLst/>
                        </a:rPr>
                        <a:t>63.211</a:t>
                      </a:r>
                      <a:endParaRPr lang="es-CO" sz="1800" b="1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82" marR="4078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8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28871</TotalTime>
  <Words>1771</Words>
  <Application>Microsoft Office PowerPoint</Application>
  <PresentationFormat>Presentación en pantalla (4:3)</PresentationFormat>
  <Paragraphs>382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DejaVu Sans</vt:lpstr>
      <vt:lpstr>Times New Roman</vt:lpstr>
      <vt:lpstr>Wingdings</vt:lpstr>
      <vt:lpstr>Tema de Office</vt:lpstr>
      <vt:lpstr>            Primer Conversatorio Facebook Live  Principales logros alcanzados por la Dirección de Tránsito de Bucaramanga Enero a Mayo de 2019  JUAN PABLO RUIZ GONZÁLEZ  Director General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Asus</dc:creator>
  <cp:lastModifiedBy>Yomaira Gomez Garnica</cp:lastModifiedBy>
  <cp:revision>1583</cp:revision>
  <cp:lastPrinted>2019-06-18T22:42:10Z</cp:lastPrinted>
  <dcterms:created xsi:type="dcterms:W3CDTF">2016-03-11T15:18:10Z</dcterms:created>
  <dcterms:modified xsi:type="dcterms:W3CDTF">2019-06-18T22:43:53Z</dcterms:modified>
</cp:coreProperties>
</file>