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71" r:id="rId4"/>
    <p:sldId id="290" r:id="rId5"/>
    <p:sldId id="291" r:id="rId6"/>
    <p:sldId id="292" r:id="rId7"/>
    <p:sldId id="293" r:id="rId8"/>
    <p:sldId id="294" r:id="rId9"/>
    <p:sldId id="275" r:id="rId10"/>
    <p:sldId id="295" r:id="rId11"/>
    <p:sldId id="296" r:id="rId12"/>
    <p:sldId id="272" r:id="rId13"/>
    <p:sldId id="270" r:id="rId14"/>
  </p:sldIdLst>
  <p:sldSz cx="11887200" cy="7315200"/>
  <p:notesSz cx="7010400" cy="111252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7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96" autoAdjust="0"/>
  </p:normalViewPr>
  <p:slideViewPr>
    <p:cSldViewPr>
      <p:cViewPr varScale="1">
        <p:scale>
          <a:sx n="95" d="100"/>
          <a:sy n="95" d="100"/>
        </p:scale>
        <p:origin x="1248" y="78"/>
      </p:cViewPr>
      <p:guideLst>
        <p:guide orient="horz" pos="2304"/>
        <p:guide pos="3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l">
              <a:defRPr sz="14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558192"/>
          </a:xfrm>
          <a:prstGeom prst="rect">
            <a:avLst/>
          </a:prstGeom>
        </p:spPr>
        <p:txBody>
          <a:bodyPr vert="horz" lIns="103629" tIns="51814" rIns="103629" bIns="51814" rtlCol="0"/>
          <a:lstStyle>
            <a:lvl1pPr algn="r">
              <a:defRPr sz="1400"/>
            </a:lvl1pPr>
          </a:lstStyle>
          <a:p>
            <a:fld id="{560CEA78-C965-4B58-8674-ADF5CC287D36}" type="datetimeFigureOut">
              <a:rPr lang="es-MX" smtClean="0"/>
              <a:t>22/09/2021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4025" y="1390650"/>
            <a:ext cx="6102350" cy="37544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3629" tIns="51814" rIns="103629" bIns="51814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5354002"/>
            <a:ext cx="5608320" cy="4380548"/>
          </a:xfrm>
          <a:prstGeom prst="rect">
            <a:avLst/>
          </a:prstGeom>
        </p:spPr>
        <p:txBody>
          <a:bodyPr vert="horz" lIns="103629" tIns="51814" rIns="103629" bIns="51814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l">
              <a:defRPr sz="14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10567010"/>
            <a:ext cx="3037840" cy="558191"/>
          </a:xfrm>
          <a:prstGeom prst="rect">
            <a:avLst/>
          </a:prstGeom>
        </p:spPr>
        <p:txBody>
          <a:bodyPr vert="horz" lIns="103629" tIns="51814" rIns="103629" bIns="51814" rtlCol="0" anchor="b"/>
          <a:lstStyle>
            <a:lvl1pPr algn="r">
              <a:defRPr sz="1400"/>
            </a:lvl1pPr>
          </a:lstStyle>
          <a:p>
            <a:fld id="{D73A90F1-DA0D-481D-8D61-E81F942F0D2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075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54025" y="1390650"/>
            <a:ext cx="6102350" cy="3754438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3A90F1-DA0D-481D-8D61-E81F942F0D24}" type="slidenum">
              <a:rPr lang="es-MX" smtClean="0"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226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1540" y="2272455"/>
            <a:ext cx="10104120" cy="156802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7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38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008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633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618220" y="292949"/>
            <a:ext cx="2674620" cy="624162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94360" y="292949"/>
            <a:ext cx="7825740" cy="62416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0875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3374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39007" y="4700695"/>
            <a:ext cx="10104120" cy="1452880"/>
          </a:xfrm>
        </p:spPr>
        <p:txBody>
          <a:bodyPr anchor="t"/>
          <a:lstStyle>
            <a:lvl1pPr algn="l">
              <a:defRPr sz="4267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39007" y="3100495"/>
            <a:ext cx="10104120" cy="1600199"/>
          </a:xfrm>
        </p:spPr>
        <p:txBody>
          <a:bodyPr anchor="b"/>
          <a:lstStyle>
            <a:lvl1pPr marL="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1pPr>
            <a:lvl2pPr marL="487695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3376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94360" y="1706882"/>
            <a:ext cx="525018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42660" y="1706882"/>
            <a:ext cx="5250180" cy="4827694"/>
          </a:xfrm>
        </p:spPr>
        <p:txBody>
          <a:bodyPr/>
          <a:lstStyle>
            <a:lvl1pPr>
              <a:defRPr sz="2987"/>
            </a:lvl1pPr>
            <a:lvl2pPr>
              <a:defRPr sz="2560"/>
            </a:lvl2pPr>
            <a:lvl3pPr>
              <a:defRPr sz="2133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4456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4361" y="1637454"/>
            <a:ext cx="5252244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94361" y="2319867"/>
            <a:ext cx="5252244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038534" y="1637454"/>
            <a:ext cx="5254307" cy="682413"/>
          </a:xfr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038534" y="2319867"/>
            <a:ext cx="5254307" cy="4214707"/>
          </a:xfrm>
        </p:spPr>
        <p:txBody>
          <a:bodyPr/>
          <a:lstStyle>
            <a:lvl1pPr>
              <a:defRPr sz="2560"/>
            </a:lvl1pPr>
            <a:lvl2pPr>
              <a:defRPr sz="2133"/>
            </a:lvl2pPr>
            <a:lvl3pPr>
              <a:defRPr sz="1920"/>
            </a:lvl3pPr>
            <a:lvl4pPr>
              <a:defRPr sz="1707"/>
            </a:lvl4pPr>
            <a:lvl5pPr>
              <a:defRPr sz="1707"/>
            </a:lvl5pPr>
            <a:lvl6pPr>
              <a:defRPr sz="1707"/>
            </a:lvl6pPr>
            <a:lvl7pPr>
              <a:defRPr sz="1707"/>
            </a:lvl7pPr>
            <a:lvl8pPr>
              <a:defRPr sz="1707"/>
            </a:lvl8pPr>
            <a:lvl9pPr>
              <a:defRPr sz="1707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7596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099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6229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94361" y="291253"/>
            <a:ext cx="3910807" cy="1239520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47565" y="291255"/>
            <a:ext cx="6645275" cy="6243321"/>
          </a:xfr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94361" y="1530775"/>
            <a:ext cx="3910807" cy="5003801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4217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29974" y="5120640"/>
            <a:ext cx="7132320" cy="604521"/>
          </a:xfrm>
        </p:spPr>
        <p:txBody>
          <a:bodyPr anchor="b"/>
          <a:lstStyle>
            <a:lvl1pPr algn="l">
              <a:defRPr sz="2133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29974" y="653627"/>
            <a:ext cx="7132320" cy="4389120"/>
          </a:xfrm>
        </p:spPr>
        <p:txBody>
          <a:bodyPr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29974" y="5725161"/>
            <a:ext cx="7132320" cy="858519"/>
          </a:xfrm>
        </p:spPr>
        <p:txBody>
          <a:bodyPr/>
          <a:lstStyle>
            <a:lvl1pPr marL="0" indent="0">
              <a:buNone/>
              <a:defRPr sz="1493"/>
            </a:lvl1pPr>
            <a:lvl2pPr marL="487695" indent="0">
              <a:buNone/>
              <a:defRPr sz="1280"/>
            </a:lvl2pPr>
            <a:lvl3pPr marL="975390" indent="0">
              <a:buNone/>
              <a:defRPr sz="1067"/>
            </a:lvl3pPr>
            <a:lvl4pPr marL="1463086" indent="0">
              <a:buNone/>
              <a:defRPr sz="960"/>
            </a:lvl4pPr>
            <a:lvl5pPr marL="1950781" indent="0">
              <a:buNone/>
              <a:defRPr sz="960"/>
            </a:lvl5pPr>
            <a:lvl6pPr marL="2438476" indent="0">
              <a:buNone/>
              <a:defRPr sz="960"/>
            </a:lvl6pPr>
            <a:lvl7pPr marL="2926171" indent="0">
              <a:buNone/>
              <a:defRPr sz="960"/>
            </a:lvl7pPr>
            <a:lvl8pPr marL="3413867" indent="0">
              <a:buNone/>
              <a:defRPr sz="960"/>
            </a:lvl8pPr>
            <a:lvl9pPr marL="3901562" indent="0">
              <a:buNone/>
              <a:defRPr sz="96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245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94360" y="1706882"/>
            <a:ext cx="10698480" cy="482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94360" y="678010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61573-357B-4CC0-B9BE-6E733E7BF2D8}" type="datetimeFigureOut">
              <a:rPr lang="es-CO" smtClean="0"/>
              <a:t>22/09/2021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061460" y="6780108"/>
            <a:ext cx="37642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519160" y="6780108"/>
            <a:ext cx="27736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6B337-1844-47CB-BA9B-9010229D223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909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5390" rtl="0" eaLnBrk="1" latinLnBrk="0" hangingPunct="1"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71" indent="-365771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1pPr>
      <a:lvl2pPr marL="792505" indent="-304810" algn="l" defTabSz="975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87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33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133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6" y="0"/>
            <a:ext cx="10513168" cy="73152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639380" y="1319288"/>
            <a:ext cx="63780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840" b="1" i="1" dirty="0">
                <a:solidFill>
                  <a:srgbClr val="00B050"/>
                </a:solidFill>
              </a:rPr>
              <a:t>EJECUCION PRESUPUESTAL</a:t>
            </a:r>
          </a:p>
          <a:p>
            <a:r>
              <a:rPr lang="es-CO" sz="3840" b="1" i="1" dirty="0">
                <a:solidFill>
                  <a:srgbClr val="00B050"/>
                </a:solidFill>
              </a:rPr>
              <a:t>INGRESOS – GASTOS</a:t>
            </a:r>
          </a:p>
          <a:p>
            <a:r>
              <a:rPr lang="es-CO" sz="3840" b="1" i="1" dirty="0">
                <a:solidFill>
                  <a:srgbClr val="00B050"/>
                </a:solidFill>
              </a:rPr>
              <a:t>ENERO – JUNIO 2020 </a:t>
            </a:r>
          </a:p>
          <a:p>
            <a:endParaRPr lang="es-CO" sz="3840" b="1" i="1" dirty="0">
              <a:solidFill>
                <a:srgbClr val="00B050"/>
              </a:solidFill>
            </a:endParaRPr>
          </a:p>
          <a:p>
            <a:endParaRPr lang="es-CO" sz="3840" b="1" dirty="0">
              <a:solidFill>
                <a:srgbClr val="00B050"/>
              </a:solidFill>
            </a:endParaRPr>
          </a:p>
        </p:txBody>
      </p:sp>
      <p:sp>
        <p:nvSpPr>
          <p:cNvPr id="6" name="CuadroTexto 4"/>
          <p:cNvSpPr txBox="1"/>
          <p:nvPr/>
        </p:nvSpPr>
        <p:spPr>
          <a:xfrm>
            <a:off x="1639380" y="3148743"/>
            <a:ext cx="5330138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133" b="1" i="1" dirty="0">
                <a:solidFill>
                  <a:srgbClr val="00B050"/>
                </a:solidFill>
              </a:rPr>
              <a:t>BLANCA CECILIA PRADA PEREZ</a:t>
            </a:r>
          </a:p>
          <a:p>
            <a:r>
              <a:rPr lang="es-CO" sz="2133" b="1" i="1" dirty="0">
                <a:solidFill>
                  <a:srgbClr val="00B050"/>
                </a:solidFill>
              </a:rPr>
              <a:t>Subdirector Financiero</a:t>
            </a:r>
            <a:endParaRPr lang="es-CO" sz="1707" b="1" dirty="0">
              <a:solidFill>
                <a:srgbClr val="00B050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715734-715E-455D-ACD8-816CA21C235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56" t="80849"/>
          <a:stretch/>
        </p:blipFill>
        <p:spPr>
          <a:xfrm>
            <a:off x="2415209" y="5914257"/>
            <a:ext cx="6896428" cy="140094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6636330" y="518426"/>
            <a:ext cx="1381101" cy="815684"/>
          </a:xfrm>
          <a:prstGeom prst="rect">
            <a:avLst/>
          </a:prstGeom>
        </p:spPr>
      </p:pic>
      <p:sp>
        <p:nvSpPr>
          <p:cNvPr id="10" name="CuadroTexto 4">
            <a:extLst>
              <a:ext uri="{FF2B5EF4-FFF2-40B4-BE49-F238E27FC236}">
                <a16:creationId xmlns:a16="http://schemas.microsoft.com/office/drawing/2014/main" id="{CBA2AFB8-6381-4985-91D6-25C53968CF2A}"/>
              </a:ext>
            </a:extLst>
          </p:cNvPr>
          <p:cNvSpPr txBox="1"/>
          <p:nvPr/>
        </p:nvSpPr>
        <p:spPr>
          <a:xfrm>
            <a:off x="1639380" y="5610956"/>
            <a:ext cx="533013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80" b="1" i="1" dirty="0">
                <a:solidFill>
                  <a:srgbClr val="00B050"/>
                </a:solidFill>
              </a:rPr>
              <a:t>Proyectó: NELSON URREGO CAMERO – CPS Subfinanciera</a:t>
            </a:r>
            <a:endParaRPr lang="es-CO" sz="112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002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-81118" y="-47599"/>
            <a:ext cx="11887200" cy="7362799"/>
            <a:chOff x="0" y="-44624"/>
            <a:chExt cx="9180512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182"/>
              <a:ext cx="9180512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0" name="4 Subtítulo">
            <a:extLst>
              <a:ext uri="{FF2B5EF4-FFF2-40B4-BE49-F238E27FC236}">
                <a16:creationId xmlns:a16="http://schemas.microsoft.com/office/drawing/2014/main" id="{4B729BC9-D844-4BB6-848E-B7626DBCE083}"/>
              </a:ext>
            </a:extLst>
          </p:cNvPr>
          <p:cNvSpPr txBox="1">
            <a:spLocks/>
          </p:cNvSpPr>
          <p:nvPr/>
        </p:nvSpPr>
        <p:spPr bwMode="auto">
          <a:xfrm>
            <a:off x="175731" y="1443353"/>
            <a:ext cx="11887201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EJECUCIÓN PRESUPUESTAL DE GASTOS DE FUNCIONAMIENTO ENERO – JUNIO 2020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706D265-0646-4397-93D1-EB1EF7C34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144325"/>
              </p:ext>
            </p:extLst>
          </p:nvPr>
        </p:nvGraphicFramePr>
        <p:xfrm>
          <a:off x="543000" y="1857400"/>
          <a:ext cx="10850920" cy="4606674"/>
        </p:xfrm>
        <a:graphic>
          <a:graphicData uri="http://schemas.openxmlformats.org/drawingml/2006/table">
            <a:tbl>
              <a:tblPr/>
              <a:tblGrid>
                <a:gridCol w="5400600">
                  <a:extLst>
                    <a:ext uri="{9D8B030D-6E8A-4147-A177-3AD203B41FA5}">
                      <a16:colId xmlns:a16="http://schemas.microsoft.com/office/drawing/2014/main" val="82982191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86435449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390623860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9033859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332986485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78710635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1201989946"/>
                    </a:ext>
                  </a:extLst>
                </a:gridCol>
                <a:gridCol w="625784">
                  <a:extLst>
                    <a:ext uri="{9D8B030D-6E8A-4147-A177-3AD203B41FA5}">
                      <a16:colId xmlns:a16="http://schemas.microsoft.com/office/drawing/2014/main" val="3644478328"/>
                    </a:ext>
                  </a:extLst>
                </a:gridCol>
              </a:tblGrid>
              <a:tr h="26496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Nombre Rubro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Vr. Adiciones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Traslados.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Ppto Final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Disponibilidad </a:t>
                      </a:r>
                      <a:b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Acumulada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Compromisos 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Acumulados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Comp.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360868"/>
                  </a:ext>
                </a:extLst>
              </a:tr>
              <a:tr h="1421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 DE PERSONAL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17,985,996,504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17,985,996,504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7,776,540,623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7,767,090,623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43.18%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582871"/>
                  </a:ext>
                </a:extLst>
              </a:tr>
              <a:tr h="1357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Sueldos de personal de nomina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9,532,416,453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9,532,416,453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4,621,306,819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4,621,306,819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48.48%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409615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 (Primas-Bonificaciones)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2,440,647,630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2,440,647,630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272,652,196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272,652,196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11.17%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783231"/>
                  </a:ext>
                </a:extLst>
              </a:tr>
              <a:tr h="1938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Horas extras, recargos nocturnos, dominicales y festivos e indemnización por vacaciones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1,014,544,548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1,014,544,548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492,122,288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492,122,288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48.51%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922684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Honorarios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957,544,418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957,544,418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446,606,500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437,156,500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45.65%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651579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 (Otros Servicios Personales)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450,227,811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450,227,811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244,059,000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244,059,000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54.21%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1224488"/>
                  </a:ext>
                </a:extLst>
              </a:tr>
              <a:tr h="15967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 aportes entidades del sector privado (Caja Comp., Salud Y Pensión Privado)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1,722,049,115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1,722,049,115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809,770,420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809,770,420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47.02%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859725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Aportes ICBF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353,241,171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353,241,171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159,065,100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159,065,100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45.03%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461524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Aportes SENA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235,550,314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235,550,314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106,070,300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106,070,300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45.03%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649402"/>
                  </a:ext>
                </a:extLst>
              </a:tr>
              <a:tr h="200342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 aportes entidades sector publico (ARL, Salud Y Pensión Público)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1,279,775,044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1,279,775,044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624,888,000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624,888,000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48.83%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5912359"/>
                  </a:ext>
                </a:extLst>
              </a:tr>
              <a:tr h="1421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 GENERALES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4,697,912,631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-30,000,000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4,667,912,631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2,119,717,405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2,100,351,280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45.00%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161753"/>
                  </a:ext>
                </a:extLst>
              </a:tr>
              <a:tr h="1357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Impuestos y contribuciones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227,441,194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227,441,194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135,798,560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135,798,560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59.71%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699085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Enseres y compra de equipo de oficina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36,210,099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36,210,099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10,501,751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10,350,000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28.58%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322137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Materiales y suministros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677,877,767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-(50,000,000 )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627,877,767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184,482,618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183,069,228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29.16%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506526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Mantenimiento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135,250,635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135,250,635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36,528,568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36,528,568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27.01%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404521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Impresos y publicaciones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4,607,530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4,607,530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517,250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517,250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11.23%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4034116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Servicios públicos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900,101,247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900,101,247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481,122,170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481,122,170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53.45%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055196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Seguros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650,000,000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650,000,000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0600546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Viáticos y gastos de viaje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10,000,000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876,091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876,091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8.76%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0237299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 judiciales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1,604,598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1,604,598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517,250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517,250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32.24%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42201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Capacitación bienestar social y estímulos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307,339,991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307,339,991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48,429,505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38,729,345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12.60%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209966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 financieros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214,872,583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214,872,583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111,152,275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111,216,510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51.76%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151884"/>
                  </a:ext>
                </a:extLst>
              </a:tr>
              <a:tr h="156110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 gastos por adquisición de servicios (Aseo,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Corresp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., Archivo,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Vigilanc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.,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Suscripc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.,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 </a:t>
                      </a:r>
                      <a:r>
                        <a:rPr lang="es-MX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Amb</a:t>
                      </a:r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.,. Mercadeo Pub.)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1,532,606,987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20,000,000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1,552,606,987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1,109,791,367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1,101,626,308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70.95%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027334"/>
                  </a:ext>
                </a:extLst>
              </a:tr>
              <a:tr h="1421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TRANSFERENCIAS CORRIENTES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3,575,281,079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3,605,281,079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1,627,394,909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1,227,394,909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34.04%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3349096"/>
                  </a:ext>
                </a:extLst>
              </a:tr>
              <a:tr h="145854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Otras entidades descentralizadas del orden territorial (Cuota Aud. Contral., Conv. Policía)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456,456,145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526,456,145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461,941,768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61,941,768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11.77%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525833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Pensiones y jubilaciones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1,538,208,309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1,538,208,309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584,577,973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584,577,973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38.00%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6598977"/>
                  </a:ext>
                </a:extLst>
              </a:tr>
              <a:tr h="129253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Cesantías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1,570,116,625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-40,000,000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1,530,116,625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570,375,168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570,375,168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37.28%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8063173"/>
                  </a:ext>
                </a:extLst>
              </a:tr>
              <a:tr h="135715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 vinculación de personal artículo 30 Ley 909 de 2004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10,500,000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9488593"/>
                  </a:ext>
                </a:extLst>
              </a:tr>
              <a:tr h="164584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OTROS GASTOS DE FUNCIONAMIENTO 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2,268,631,811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2,268,631,811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4.41%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37812"/>
                  </a:ext>
                </a:extLst>
              </a:tr>
              <a:tr h="1421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Sentencias y conciliaciones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2,268,631,811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2,268,631,811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100,000,000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4.41%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45101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88E808CD-20A1-430C-B42A-8D7074C0117E}"/>
              </a:ext>
            </a:extLst>
          </p:cNvPr>
          <p:cNvSpPr txBox="1"/>
          <p:nvPr/>
        </p:nvSpPr>
        <p:spPr>
          <a:xfrm>
            <a:off x="9255968" y="6578685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2455599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-81118" y="-47599"/>
            <a:ext cx="11887200" cy="7362799"/>
            <a:chOff x="0" y="-44624"/>
            <a:chExt cx="9180512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182"/>
              <a:ext cx="9180512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0" name="4 Subtítulo">
            <a:extLst>
              <a:ext uri="{FF2B5EF4-FFF2-40B4-BE49-F238E27FC236}">
                <a16:creationId xmlns:a16="http://schemas.microsoft.com/office/drawing/2014/main" id="{4B729BC9-D844-4BB6-848E-B7626DBCE083}"/>
              </a:ext>
            </a:extLst>
          </p:cNvPr>
          <p:cNvSpPr txBox="1">
            <a:spLocks/>
          </p:cNvSpPr>
          <p:nvPr/>
        </p:nvSpPr>
        <p:spPr bwMode="auto">
          <a:xfrm>
            <a:off x="175731" y="1627642"/>
            <a:ext cx="11887201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EJECUCIÓN PRESUPUESTAL DE GASTOS DE INVERSIÓN ENERO – JUNIO 2020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E808CD-20A1-430C-B42A-8D7074C0117E}"/>
              </a:ext>
            </a:extLst>
          </p:cNvPr>
          <p:cNvSpPr txBox="1"/>
          <p:nvPr/>
        </p:nvSpPr>
        <p:spPr>
          <a:xfrm>
            <a:off x="9255968" y="6394396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14ACFDB-9639-4F12-B44B-B4D9EB298A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609574"/>
              </p:ext>
            </p:extLst>
          </p:nvPr>
        </p:nvGraphicFramePr>
        <p:xfrm>
          <a:off x="1035050" y="2139357"/>
          <a:ext cx="9817099" cy="4185285"/>
        </p:xfrm>
        <a:graphic>
          <a:graphicData uri="http://schemas.openxmlformats.org/drawingml/2006/table">
            <a:tbl>
              <a:tblPr/>
              <a:tblGrid>
                <a:gridCol w="3158214">
                  <a:extLst>
                    <a:ext uri="{9D8B030D-6E8A-4147-A177-3AD203B41FA5}">
                      <a16:colId xmlns:a16="http://schemas.microsoft.com/office/drawing/2014/main" val="1354619174"/>
                    </a:ext>
                  </a:extLst>
                </a:gridCol>
                <a:gridCol w="979807">
                  <a:extLst>
                    <a:ext uri="{9D8B030D-6E8A-4147-A177-3AD203B41FA5}">
                      <a16:colId xmlns:a16="http://schemas.microsoft.com/office/drawing/2014/main" val="1728254511"/>
                    </a:ext>
                  </a:extLst>
                </a:gridCol>
                <a:gridCol w="903706">
                  <a:extLst>
                    <a:ext uri="{9D8B030D-6E8A-4147-A177-3AD203B41FA5}">
                      <a16:colId xmlns:a16="http://schemas.microsoft.com/office/drawing/2014/main" val="878089355"/>
                    </a:ext>
                  </a:extLst>
                </a:gridCol>
                <a:gridCol w="637350">
                  <a:extLst>
                    <a:ext uri="{9D8B030D-6E8A-4147-A177-3AD203B41FA5}">
                      <a16:colId xmlns:a16="http://schemas.microsoft.com/office/drawing/2014/main" val="338950867"/>
                    </a:ext>
                  </a:extLst>
                </a:gridCol>
                <a:gridCol w="1217625">
                  <a:extLst>
                    <a:ext uri="{9D8B030D-6E8A-4147-A177-3AD203B41FA5}">
                      <a16:colId xmlns:a16="http://schemas.microsoft.com/office/drawing/2014/main" val="3942015390"/>
                    </a:ext>
                  </a:extLst>
                </a:gridCol>
                <a:gridCol w="1002004">
                  <a:extLst>
                    <a:ext uri="{9D8B030D-6E8A-4147-A177-3AD203B41FA5}">
                      <a16:colId xmlns:a16="http://schemas.microsoft.com/office/drawing/2014/main" val="329390043"/>
                    </a:ext>
                  </a:extLst>
                </a:gridCol>
                <a:gridCol w="1014687">
                  <a:extLst>
                    <a:ext uri="{9D8B030D-6E8A-4147-A177-3AD203B41FA5}">
                      <a16:colId xmlns:a16="http://schemas.microsoft.com/office/drawing/2014/main" val="164033378"/>
                    </a:ext>
                  </a:extLst>
                </a:gridCol>
                <a:gridCol w="903706">
                  <a:extLst>
                    <a:ext uri="{9D8B030D-6E8A-4147-A177-3AD203B41FA5}">
                      <a16:colId xmlns:a16="http://schemas.microsoft.com/office/drawing/2014/main" val="83605908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Nombre Rubro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</a:t>
                      </a:r>
                      <a:b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Vr. Adiciones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Traslados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Ppto Final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Disponibilidad </a:t>
                      </a:r>
                      <a:b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Acumulada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Compromisos </a:t>
                      </a:r>
                      <a:b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Acumulados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Ejec. Comp.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1541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GASTOS DE INVERSION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7,382,000,000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$229,952,364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7,611,952,364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1,123,351,284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1,064,984,008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13.99%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5616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SECTOR TRANSPORTE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7,382,000,000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$229,952,364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7,611,952,364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1,123,351,284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1,064,984,008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13.99%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8096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Incentivo transporte no motorizado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44,100,000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44,100,000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22.05%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2216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Fortalecimiento infraestructura administrativa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3999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Fortalecimiento de los sistemas de información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14,918,191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8,950,915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5.97%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39873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Mejoramiento de la plataforma tecnologica - Cableado Estructurado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850,000,000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45806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Fortalecimiento centro de diagnóstico automotor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145,736,943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145,736,943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42.86%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442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Fortalecimiento de sistemas de gestión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831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Semaforización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157,000,000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70,740,000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70,740,000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45.06%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7986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Consultoria para el diseño  del sistema  inteligente  de trafico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4059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Señalización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75,900,000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54,600,000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10.92%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88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Educación vial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295,000,000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110,340,000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110,340,000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37.40%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16141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Combustibles y lubricantes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7682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Dotación de personal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2091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Repuesto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2,689,150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2,689,150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2.99%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75296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Mantenimiento de vehículos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5964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Otro control vial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950,000,000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229,952,364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1,179,952,364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278,927,000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267,827,000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22.70%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3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57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-2" y="-79130"/>
            <a:ext cx="11887199" cy="7362799"/>
            <a:chOff x="0" y="-44624"/>
            <a:chExt cx="9180512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182"/>
              <a:ext cx="9180512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6" name="4 Subtítulo">
            <a:extLst>
              <a:ext uri="{FF2B5EF4-FFF2-40B4-BE49-F238E27FC236}">
                <a16:creationId xmlns:a16="http://schemas.microsoft.com/office/drawing/2014/main" id="{9643E15A-39EA-4DDB-B012-2DA75DE218C2}"/>
              </a:ext>
            </a:extLst>
          </p:cNvPr>
          <p:cNvSpPr txBox="1">
            <a:spLocks/>
          </p:cNvSpPr>
          <p:nvPr/>
        </p:nvSpPr>
        <p:spPr bwMode="auto">
          <a:xfrm>
            <a:off x="175733" y="1713384"/>
            <a:ext cx="11887201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INGRESOS vs GASTOS ENERO – JUNIO 2020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BDB89A0-19CD-4B04-96CB-837C23D03E62}"/>
              </a:ext>
            </a:extLst>
          </p:cNvPr>
          <p:cNvSpPr txBox="1"/>
          <p:nvPr/>
        </p:nvSpPr>
        <p:spPr>
          <a:xfrm>
            <a:off x="9183960" y="6200281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DCBE2437-337F-469F-A388-C84030C0F9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975003"/>
              </p:ext>
            </p:extLst>
          </p:nvPr>
        </p:nvGraphicFramePr>
        <p:xfrm>
          <a:off x="2307193" y="2433194"/>
          <a:ext cx="7272808" cy="3107256"/>
        </p:xfrm>
        <a:graphic>
          <a:graphicData uri="http://schemas.openxmlformats.org/drawingml/2006/table">
            <a:tbl>
              <a:tblPr/>
              <a:tblGrid>
                <a:gridCol w="2001142">
                  <a:extLst>
                    <a:ext uri="{9D8B030D-6E8A-4147-A177-3AD203B41FA5}">
                      <a16:colId xmlns:a16="http://schemas.microsoft.com/office/drawing/2014/main" val="2118890616"/>
                    </a:ext>
                  </a:extLst>
                </a:gridCol>
                <a:gridCol w="1209646">
                  <a:extLst>
                    <a:ext uri="{9D8B030D-6E8A-4147-A177-3AD203B41FA5}">
                      <a16:colId xmlns:a16="http://schemas.microsoft.com/office/drawing/2014/main" val="1917457352"/>
                    </a:ext>
                  </a:extLst>
                </a:gridCol>
                <a:gridCol w="1448588">
                  <a:extLst>
                    <a:ext uri="{9D8B030D-6E8A-4147-A177-3AD203B41FA5}">
                      <a16:colId xmlns:a16="http://schemas.microsoft.com/office/drawing/2014/main" val="1189736294"/>
                    </a:ext>
                  </a:extLst>
                </a:gridCol>
                <a:gridCol w="1403786">
                  <a:extLst>
                    <a:ext uri="{9D8B030D-6E8A-4147-A177-3AD203B41FA5}">
                      <a16:colId xmlns:a16="http://schemas.microsoft.com/office/drawing/2014/main" val="1855116921"/>
                    </a:ext>
                  </a:extLst>
                </a:gridCol>
                <a:gridCol w="1209646">
                  <a:extLst>
                    <a:ext uri="{9D8B030D-6E8A-4147-A177-3AD203B41FA5}">
                      <a16:colId xmlns:a16="http://schemas.microsoft.com/office/drawing/2014/main" val="3965989123"/>
                    </a:ext>
                  </a:extLst>
                </a:gridCol>
              </a:tblGrid>
              <a:tr h="417393"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MX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b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- CDP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DIFERENCIA</a:t>
                      </a:r>
                      <a:b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- RP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574851"/>
                  </a:ext>
                </a:extLst>
              </a:tr>
              <a:tr h="2550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A JUNIO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$11,487,625,227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($1,259,378,994)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($772,195,593)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503062"/>
                  </a:ext>
                </a:extLst>
              </a:tr>
              <a:tr h="2434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NO TRIBUTARIOS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$8,927,090,878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978593"/>
                  </a:ext>
                </a:extLst>
              </a:tr>
              <a:tr h="2434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DE CAPITAL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$2,560,534,348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357692"/>
                  </a:ext>
                </a:extLst>
              </a:tr>
              <a:tr h="25507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CDP A JUNIO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$12,747,004,220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DD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7636307"/>
                  </a:ext>
                </a:extLst>
              </a:tr>
              <a:tr h="4753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DE GASTOS DE FUNCIONAMIENTO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$11,623,652,936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2565036"/>
                  </a:ext>
                </a:extLst>
              </a:tr>
              <a:tr h="2434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INVERSION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$1,123,351,284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344849"/>
                  </a:ext>
                </a:extLst>
              </a:tr>
              <a:tr h="25507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RP A JUNIO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$12,259,820,819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0304589"/>
                  </a:ext>
                </a:extLst>
              </a:tr>
              <a:tr h="47536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DE GASTOS DE FUNCIONAMIENTO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$11,194,836,811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488881"/>
                  </a:ext>
                </a:extLst>
              </a:tr>
              <a:tr h="24347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INVERSION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$1,064,984,008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292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547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554" y="0"/>
            <a:ext cx="9734093" cy="7315200"/>
          </a:xfrm>
          <a:prstGeom prst="rect">
            <a:avLst/>
          </a:prstGeom>
        </p:spPr>
      </p:pic>
      <p:pic>
        <p:nvPicPr>
          <p:cNvPr id="6" name="Imagen 1">
            <a:extLst>
              <a:ext uri="{FF2B5EF4-FFF2-40B4-BE49-F238E27FC236}">
                <a16:creationId xmlns:a16="http://schemas.microsoft.com/office/drawing/2014/main" id="{0AE7A6FE-7449-43CD-942C-4385BD5197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2" t="72449" b="-2898"/>
          <a:stretch/>
        </p:blipFill>
        <p:spPr>
          <a:xfrm>
            <a:off x="6194617" y="5116962"/>
            <a:ext cx="3282176" cy="222744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6305531" y="5808239"/>
            <a:ext cx="1251050" cy="73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060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110952" y="-47599"/>
            <a:ext cx="12284565" cy="7362799"/>
            <a:chOff x="0" y="-44624"/>
            <a:chExt cx="9180512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182"/>
              <a:ext cx="9180512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5CD96FB-F486-4080-86C2-5317BFF818EF}"/>
              </a:ext>
            </a:extLst>
          </p:cNvPr>
          <p:cNvSpPr txBox="1"/>
          <p:nvPr/>
        </p:nvSpPr>
        <p:spPr>
          <a:xfrm>
            <a:off x="10048056" y="6279149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  <p:sp>
        <p:nvSpPr>
          <p:cNvPr id="10" name="4 Subtítulo">
            <a:extLst>
              <a:ext uri="{FF2B5EF4-FFF2-40B4-BE49-F238E27FC236}">
                <a16:creationId xmlns:a16="http://schemas.microsoft.com/office/drawing/2014/main" id="{9591B99F-0DD0-49D0-B972-E496BFA25ED6}"/>
              </a:ext>
            </a:extLst>
          </p:cNvPr>
          <p:cNvSpPr txBox="1">
            <a:spLocks/>
          </p:cNvSpPr>
          <p:nvPr/>
        </p:nvSpPr>
        <p:spPr bwMode="auto">
          <a:xfrm>
            <a:off x="110952" y="1693978"/>
            <a:ext cx="12239509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EJECUCIÓN PRESUPUESTAL DE INGRESOS ENERO – JUNIO 2020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99C3AD1-0C96-4C20-A9C2-5D54CC74CA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079358"/>
              </p:ext>
            </p:extLst>
          </p:nvPr>
        </p:nvGraphicFramePr>
        <p:xfrm>
          <a:off x="903358" y="2497337"/>
          <a:ext cx="10699751" cy="3320510"/>
        </p:xfrm>
        <a:graphic>
          <a:graphicData uri="http://schemas.openxmlformats.org/drawingml/2006/table">
            <a:tbl>
              <a:tblPr/>
              <a:tblGrid>
                <a:gridCol w="1682057">
                  <a:extLst>
                    <a:ext uri="{9D8B030D-6E8A-4147-A177-3AD203B41FA5}">
                      <a16:colId xmlns:a16="http://schemas.microsoft.com/office/drawing/2014/main" val="2055846886"/>
                    </a:ext>
                  </a:extLst>
                </a:gridCol>
                <a:gridCol w="925131">
                  <a:extLst>
                    <a:ext uri="{9D8B030D-6E8A-4147-A177-3AD203B41FA5}">
                      <a16:colId xmlns:a16="http://schemas.microsoft.com/office/drawing/2014/main" val="45735653"/>
                    </a:ext>
                  </a:extLst>
                </a:gridCol>
                <a:gridCol w="925131">
                  <a:extLst>
                    <a:ext uri="{9D8B030D-6E8A-4147-A177-3AD203B41FA5}">
                      <a16:colId xmlns:a16="http://schemas.microsoft.com/office/drawing/2014/main" val="1404317572"/>
                    </a:ext>
                  </a:extLst>
                </a:gridCol>
                <a:gridCol w="946936">
                  <a:extLst>
                    <a:ext uri="{9D8B030D-6E8A-4147-A177-3AD203B41FA5}">
                      <a16:colId xmlns:a16="http://schemas.microsoft.com/office/drawing/2014/main" val="1250671385"/>
                    </a:ext>
                  </a:extLst>
                </a:gridCol>
                <a:gridCol w="946936">
                  <a:extLst>
                    <a:ext uri="{9D8B030D-6E8A-4147-A177-3AD203B41FA5}">
                      <a16:colId xmlns:a16="http://schemas.microsoft.com/office/drawing/2014/main" val="2748767436"/>
                    </a:ext>
                  </a:extLst>
                </a:gridCol>
                <a:gridCol w="959395">
                  <a:extLst>
                    <a:ext uri="{9D8B030D-6E8A-4147-A177-3AD203B41FA5}">
                      <a16:colId xmlns:a16="http://schemas.microsoft.com/office/drawing/2014/main" val="4026654031"/>
                    </a:ext>
                  </a:extLst>
                </a:gridCol>
                <a:gridCol w="934476">
                  <a:extLst>
                    <a:ext uri="{9D8B030D-6E8A-4147-A177-3AD203B41FA5}">
                      <a16:colId xmlns:a16="http://schemas.microsoft.com/office/drawing/2014/main" val="3141219122"/>
                    </a:ext>
                  </a:extLst>
                </a:gridCol>
                <a:gridCol w="946936">
                  <a:extLst>
                    <a:ext uri="{9D8B030D-6E8A-4147-A177-3AD203B41FA5}">
                      <a16:colId xmlns:a16="http://schemas.microsoft.com/office/drawing/2014/main" val="3247448230"/>
                    </a:ext>
                  </a:extLst>
                </a:gridCol>
                <a:gridCol w="735122">
                  <a:extLst>
                    <a:ext uri="{9D8B030D-6E8A-4147-A177-3AD203B41FA5}">
                      <a16:colId xmlns:a16="http://schemas.microsoft.com/office/drawing/2014/main" val="219121587"/>
                    </a:ext>
                  </a:extLst>
                </a:gridCol>
                <a:gridCol w="812994">
                  <a:extLst>
                    <a:ext uri="{9D8B030D-6E8A-4147-A177-3AD203B41FA5}">
                      <a16:colId xmlns:a16="http://schemas.microsoft.com/office/drawing/2014/main" val="3148274990"/>
                    </a:ext>
                  </a:extLst>
                </a:gridCol>
                <a:gridCol w="884637">
                  <a:extLst>
                    <a:ext uri="{9D8B030D-6E8A-4147-A177-3AD203B41FA5}">
                      <a16:colId xmlns:a16="http://schemas.microsoft.com/office/drawing/2014/main" val="3226026204"/>
                    </a:ext>
                  </a:extLst>
                </a:gridCol>
              </a:tblGrid>
              <a:tr h="3380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Rubro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Vr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Adiciones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 </a:t>
                      </a:r>
                      <a:b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222027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35,909,822,025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229,952,364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36,139,774,389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2,745,395,652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2,946,847,456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2,316,830,024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459,219,824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950,125,540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2,069,262,831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11,487,625,227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315489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NO TRIBUTARIOS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27,452,108,658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27,452,108,658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2,189,270,847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2,467,235,087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1,908,731,226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280,782,838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515,774,060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1,565,296,820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8,927,090,878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43332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Tasas,Tarifas y Derechos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21,961,558,660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21,961,558,660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1,802,027,801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2,124,160,345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1,688,100,057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201,357,050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480,610,858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1,302,520,858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7,598,776,969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7218032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Tasas - Arrendamientos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4,673,964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4,673,964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023777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Otras Multas y Sanciones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3,149,470,891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3,149,470,891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216,994,905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194,660,483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119,203,862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1,580,040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13,825,350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143,155,805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689,420,446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9214091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ingresos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2,341,079,106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2,341,079,106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170,248,141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143,740,294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101,427,307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77,845,748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21,337,852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119,620,157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634,219,500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50050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Y APORTES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55317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Aportes gobiernos nacionales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713415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Aportes gobiernos municipales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771195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DE CAPITAL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8,457,713,367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229,952,364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8,687,665,731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556,124,805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479,612,370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408,098,798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178,436,986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434,351,480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503,966,010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2,560,534,348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D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001510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Credito interno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6412108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Rendimientos financieros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88,358,640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88,358,640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2,349,790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1,883,112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2,140,154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2,915,907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3,677,669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1,448,198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14,414,830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9799788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Recuperacion de cartera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8,369,354,727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8,369,354,727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553,775,016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477,673,156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405,958,644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175,521,079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200,721,447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502,517,813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2,316,167,154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8152145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recursos de capital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229,952,364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229,952,364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022463"/>
                  </a:ext>
                </a:extLst>
              </a:tr>
              <a:tr h="19883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Recursos del balance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229,952,364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229,952,364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229,952,364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229,952,364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9941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056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110952" y="-47599"/>
            <a:ext cx="11593288" cy="7362799"/>
            <a:chOff x="0" y="-44624"/>
            <a:chExt cx="9180512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182"/>
              <a:ext cx="9180512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0" name="4 Subtítulo">
            <a:extLst>
              <a:ext uri="{FF2B5EF4-FFF2-40B4-BE49-F238E27FC236}">
                <a16:creationId xmlns:a16="http://schemas.microsoft.com/office/drawing/2014/main" id="{B4B181C7-DDA1-4210-91B2-2882EFDF7179}"/>
              </a:ext>
            </a:extLst>
          </p:cNvPr>
          <p:cNvSpPr txBox="1">
            <a:spLocks/>
          </p:cNvSpPr>
          <p:nvPr/>
        </p:nvSpPr>
        <p:spPr bwMode="auto">
          <a:xfrm>
            <a:off x="-28419" y="1449639"/>
            <a:ext cx="11887200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00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EJECUCIÓN PRESUPUESTAL DE INGRESOS POR ÁREAS ENERO – JUNIO 2020</a:t>
            </a:r>
          </a:p>
        </p:txBody>
      </p:sp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4A6E1918-8D43-42EA-8797-4E648D5987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225529"/>
              </p:ext>
            </p:extLst>
          </p:nvPr>
        </p:nvGraphicFramePr>
        <p:xfrm>
          <a:off x="398984" y="1785392"/>
          <a:ext cx="10945216" cy="2405924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3588912482"/>
                    </a:ext>
                  </a:extLst>
                </a:gridCol>
                <a:gridCol w="980462">
                  <a:extLst>
                    <a:ext uri="{9D8B030D-6E8A-4147-A177-3AD203B41FA5}">
                      <a16:colId xmlns:a16="http://schemas.microsoft.com/office/drawing/2014/main" val="2570772857"/>
                    </a:ext>
                  </a:extLst>
                </a:gridCol>
                <a:gridCol w="1024455">
                  <a:extLst>
                    <a:ext uri="{9D8B030D-6E8A-4147-A177-3AD203B41FA5}">
                      <a16:colId xmlns:a16="http://schemas.microsoft.com/office/drawing/2014/main" val="3205666229"/>
                    </a:ext>
                  </a:extLst>
                </a:gridCol>
                <a:gridCol w="1019418">
                  <a:extLst>
                    <a:ext uri="{9D8B030D-6E8A-4147-A177-3AD203B41FA5}">
                      <a16:colId xmlns:a16="http://schemas.microsoft.com/office/drawing/2014/main" val="689599563"/>
                    </a:ext>
                  </a:extLst>
                </a:gridCol>
                <a:gridCol w="956317">
                  <a:extLst>
                    <a:ext uri="{9D8B030D-6E8A-4147-A177-3AD203B41FA5}">
                      <a16:colId xmlns:a16="http://schemas.microsoft.com/office/drawing/2014/main" val="732024283"/>
                    </a:ext>
                  </a:extLst>
                </a:gridCol>
                <a:gridCol w="843883">
                  <a:extLst>
                    <a:ext uri="{9D8B030D-6E8A-4147-A177-3AD203B41FA5}">
                      <a16:colId xmlns:a16="http://schemas.microsoft.com/office/drawing/2014/main" val="290610613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71322766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56498087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405501038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236366513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3860781056"/>
                    </a:ext>
                  </a:extLst>
                </a:gridCol>
              </a:tblGrid>
              <a:tr h="225955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CONSOLIDADO RECAUDO ENERO-JUNIO DE 2020 POR OFICINA GESTORA</a:t>
                      </a:r>
                    </a:p>
                  </a:txBody>
                  <a:tcPr marL="6847" marR="6847" marT="684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174957"/>
                  </a:ext>
                </a:extLst>
              </a:tr>
              <a:tr h="1506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SECCIÓN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Presupuesto Definitivo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Rec. 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Recaudado / Ppto. Def.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% Recaudo </a:t>
                      </a:r>
                      <a:b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del Área v.s. Total Recaudado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5835463"/>
                  </a:ext>
                </a:extLst>
              </a:tr>
              <a:tr h="4179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ENERO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FEBRERO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MARZO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ABRIL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MAYO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JUNIO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ACUMULADO RECAUDO 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00804"/>
                  </a:ext>
                </a:extLst>
              </a:tr>
              <a:tr h="1835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REGISTRO AUTOMOTOR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15,848,945,330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1,284,344,220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1,629,104,160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1,344,728,410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46,830,900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286,522,840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841,464,650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5,432,995,180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34.28%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47.29%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328418"/>
                  </a:ext>
                </a:extLst>
              </a:tr>
              <a:tr h="1835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EJECUCIONES FISCALES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10,295,619,362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623,604,779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572,550,069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525,138,254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185,313,629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230,651,387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606,861,923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2,744,120,040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26.65%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23.89%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1792466"/>
                  </a:ext>
                </a:extLst>
              </a:tr>
              <a:tr h="1835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INSPECCIONES CUERPO MOTORIZADO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7,826,863,758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652,482,412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623,583,483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352,726,033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146,368,503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186,618,378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568,322,034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2,530,100,844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32.33%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22.02%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206830"/>
                  </a:ext>
                </a:extLst>
              </a:tr>
              <a:tr h="1835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LICENCIAS DE CONDUCCION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283,540,755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20,095,150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20,518,400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12,954,550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22,900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4,992,200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58,583,200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20.66%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0.51%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580230"/>
                  </a:ext>
                </a:extLst>
              </a:tr>
              <a:tr h="1835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CENTRO DE DIAGNOSTICO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1,035,814,244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104,044,578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73,343,537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52,025,927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567,200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38,878,843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268,860,085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25.96%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2.34%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2339805"/>
                  </a:ext>
                </a:extLst>
              </a:tr>
              <a:tr h="1835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SUBDIRECCIÓN FINANCIERA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619,038,577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60,824,514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27,691,705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29,256,851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80,706,792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15,790,471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8,743,181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223,013,514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36.03%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1.94%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269221"/>
                  </a:ext>
                </a:extLst>
              </a:tr>
              <a:tr h="1835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EXCEDENTES FINANCIEROS 2019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229,952,364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229,952,364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229,952,364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0.00%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970354"/>
                  </a:ext>
                </a:extLst>
              </a:tr>
              <a:tr h="18350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ENERO-JUNIO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36,139,774,389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2,745,395,652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2,946,791,355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2,316,830,024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459,219,824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950,125,540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2,069,262,831</a:t>
                      </a:r>
                    </a:p>
                  </a:txBody>
                  <a:tcPr marL="6847" marR="6847" marT="68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11,487,625,227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31.79%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100.00%</a:t>
                      </a:r>
                    </a:p>
                  </a:txBody>
                  <a:tcPr marL="6847" marR="6847" marT="68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151104"/>
                  </a:ext>
                </a:extLst>
              </a:tr>
            </a:tbl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47EF7984-6126-45E9-AEDE-D3AAD4DB4387}"/>
              </a:ext>
            </a:extLst>
          </p:cNvPr>
          <p:cNvSpPr txBox="1"/>
          <p:nvPr/>
        </p:nvSpPr>
        <p:spPr>
          <a:xfrm>
            <a:off x="9868112" y="4493632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0C317A5-4AD0-4DB5-ADA0-BEECD2BAE8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"/>
                    </a14:imgEffect>
                    <a14:imgEffect>
                      <a14:brightnessContrast bright="-4000" contrast="25000"/>
                    </a14:imgEffect>
                  </a14:imgLayer>
                </a14:imgProps>
              </a:ext>
            </a:extLst>
          </a:blip>
          <a:srcRect l="11061" r="18065" b="39932"/>
          <a:stretch/>
        </p:blipFill>
        <p:spPr>
          <a:xfrm>
            <a:off x="2340931" y="4300866"/>
            <a:ext cx="7372640" cy="2669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09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110952" y="-47599"/>
            <a:ext cx="11593288" cy="7362799"/>
            <a:chOff x="0" y="-44624"/>
            <a:chExt cx="9180512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182"/>
              <a:ext cx="9180512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0" name="4 Subtítulo">
            <a:extLst>
              <a:ext uri="{FF2B5EF4-FFF2-40B4-BE49-F238E27FC236}">
                <a16:creationId xmlns:a16="http://schemas.microsoft.com/office/drawing/2014/main" id="{B4B181C7-DDA1-4210-91B2-2882EFDF7179}"/>
              </a:ext>
            </a:extLst>
          </p:cNvPr>
          <p:cNvSpPr txBox="1">
            <a:spLocks/>
          </p:cNvSpPr>
          <p:nvPr/>
        </p:nvSpPr>
        <p:spPr bwMode="auto">
          <a:xfrm>
            <a:off x="-6743" y="1598488"/>
            <a:ext cx="11887200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INGRESOS REGISTRO AUTOMOTOR ENERO – JUNIO 2020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BB212047-7213-41D5-A2ED-5F2CD37A0542}"/>
              </a:ext>
            </a:extLst>
          </p:cNvPr>
          <p:cNvGraphicFramePr>
            <a:graphicFrameLocks noGrp="1"/>
          </p:cNvGraphicFramePr>
          <p:nvPr/>
        </p:nvGraphicFramePr>
        <p:xfrm>
          <a:off x="593725" y="2056149"/>
          <a:ext cx="10699751" cy="4232504"/>
        </p:xfrm>
        <a:graphic>
          <a:graphicData uri="http://schemas.openxmlformats.org/drawingml/2006/table">
            <a:tbl>
              <a:tblPr/>
              <a:tblGrid>
                <a:gridCol w="1844141">
                  <a:extLst>
                    <a:ext uri="{9D8B030D-6E8A-4147-A177-3AD203B41FA5}">
                      <a16:colId xmlns:a16="http://schemas.microsoft.com/office/drawing/2014/main" val="3597477846"/>
                    </a:ext>
                  </a:extLst>
                </a:gridCol>
                <a:gridCol w="1143261">
                  <a:extLst>
                    <a:ext uri="{9D8B030D-6E8A-4147-A177-3AD203B41FA5}">
                      <a16:colId xmlns:a16="http://schemas.microsoft.com/office/drawing/2014/main" val="3891675829"/>
                    </a:ext>
                  </a:extLst>
                </a:gridCol>
                <a:gridCol w="1047323">
                  <a:extLst>
                    <a:ext uri="{9D8B030D-6E8A-4147-A177-3AD203B41FA5}">
                      <a16:colId xmlns:a16="http://schemas.microsoft.com/office/drawing/2014/main" val="151143768"/>
                    </a:ext>
                  </a:extLst>
                </a:gridCol>
                <a:gridCol w="1012679">
                  <a:extLst>
                    <a:ext uri="{9D8B030D-6E8A-4147-A177-3AD203B41FA5}">
                      <a16:colId xmlns:a16="http://schemas.microsoft.com/office/drawing/2014/main" val="2557699709"/>
                    </a:ext>
                  </a:extLst>
                </a:gridCol>
                <a:gridCol w="1012679">
                  <a:extLst>
                    <a:ext uri="{9D8B030D-6E8A-4147-A177-3AD203B41FA5}">
                      <a16:colId xmlns:a16="http://schemas.microsoft.com/office/drawing/2014/main" val="3821506659"/>
                    </a:ext>
                  </a:extLst>
                </a:gridCol>
                <a:gridCol w="887426">
                  <a:extLst>
                    <a:ext uri="{9D8B030D-6E8A-4147-A177-3AD203B41FA5}">
                      <a16:colId xmlns:a16="http://schemas.microsoft.com/office/drawing/2014/main" val="2496264317"/>
                    </a:ext>
                  </a:extLst>
                </a:gridCol>
                <a:gridCol w="959380">
                  <a:extLst>
                    <a:ext uri="{9D8B030D-6E8A-4147-A177-3AD203B41FA5}">
                      <a16:colId xmlns:a16="http://schemas.microsoft.com/office/drawing/2014/main" val="1686165037"/>
                    </a:ext>
                  </a:extLst>
                </a:gridCol>
                <a:gridCol w="906081">
                  <a:extLst>
                    <a:ext uri="{9D8B030D-6E8A-4147-A177-3AD203B41FA5}">
                      <a16:colId xmlns:a16="http://schemas.microsoft.com/office/drawing/2014/main" val="2109415178"/>
                    </a:ext>
                  </a:extLst>
                </a:gridCol>
                <a:gridCol w="1076638">
                  <a:extLst>
                    <a:ext uri="{9D8B030D-6E8A-4147-A177-3AD203B41FA5}">
                      <a16:colId xmlns:a16="http://schemas.microsoft.com/office/drawing/2014/main" val="3480419964"/>
                    </a:ext>
                  </a:extLst>
                </a:gridCol>
                <a:gridCol w="810143">
                  <a:extLst>
                    <a:ext uri="{9D8B030D-6E8A-4147-A177-3AD203B41FA5}">
                      <a16:colId xmlns:a16="http://schemas.microsoft.com/office/drawing/2014/main" val="249303761"/>
                    </a:ext>
                  </a:extLst>
                </a:gridCol>
              </a:tblGrid>
              <a:tr h="64806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Rubro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Definitivo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 TOTAL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 </a:t>
                      </a:r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0053125"/>
                  </a:ext>
                </a:extLst>
              </a:tr>
              <a:tr h="240024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AUTOMOTOR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506625"/>
                  </a:ext>
                </a:extLst>
              </a:tr>
              <a:tr h="1680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Matrículas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80,781,459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4,982,600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5,081,700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5,859,900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1,252,800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2,860,400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20,037,400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24.80%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986256"/>
                  </a:ext>
                </a:extLst>
              </a:tr>
              <a:tr h="1600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Traspasos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2,980,313,997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205,588,360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258,724,370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180,794,480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46,578,070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134,429,730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826,115,010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27.72%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132714"/>
                  </a:ext>
                </a:extLst>
              </a:tr>
              <a:tr h="1600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Certificados y autenticaciones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289,747,395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19,801,950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25,101,150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13,900,800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3,840,000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10,099,200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72,743,100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25.11%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296427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Modificación característica de vehículo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64,307,434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6,068,400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7,585,500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6,185,100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1,400,400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4,201,200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25,440,600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39.56%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585490"/>
                  </a:ext>
                </a:extLst>
              </a:tr>
              <a:tr h="1600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Facturación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6,704,523,205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609,191,900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746,617,330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619,947,720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24,570,000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127,788,470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390,929,950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2,519,045,370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37.57%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0092550"/>
                  </a:ext>
                </a:extLst>
              </a:tr>
              <a:tr h="16001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anual porte de placa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4,620,253,403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352,549,600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462,384,000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428,666,600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22,260,900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87,025,900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245,685,100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1,598,572,100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34.60%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828391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Duplicados licencias varias de transito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49,558,416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23,230,460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5,599,600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4,226,000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1,734,400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4,924,400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39,714,860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80.14%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084536"/>
                  </a:ext>
                </a:extLst>
              </a:tr>
              <a:tr h="1600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Cambio de servicio y empresa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3,868,555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374,900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316,900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894,800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23.13%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290935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Limitación y levantamiento de limitación de la propiedad del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322,896,779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28,582,500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33,990,000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21,784,500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5,562,000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15,707,500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105,626,500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32.71%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5954708"/>
                  </a:ext>
                </a:extLst>
              </a:tr>
              <a:tr h="1600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Fotocopias y laminacion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1,102,495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133,350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347,800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221,550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710,300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64.43%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858380"/>
                  </a:ext>
                </a:extLst>
              </a:tr>
              <a:tr h="1600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Paz y salvos estado de cuenta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4,037,026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432,000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1,548,000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38.35%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215005"/>
                  </a:ext>
                </a:extLst>
              </a:tr>
              <a:tr h="320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cancelación de embargos y demandas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203,044,947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18,258,100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24,673,100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15,907,000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1,513,800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9,915,200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70,267,200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34.61%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463804"/>
                  </a:ext>
                </a:extLst>
              </a:tr>
              <a:tr h="1600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Tramites de placas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30,025,796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2,793,000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2,808,000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3,716,400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492,000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2,709,600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12,519,000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41.69%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776098"/>
                  </a:ext>
                </a:extLst>
              </a:tr>
              <a:tr h="1600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Traslados de cuenta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145,986,786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319,300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23,468,550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20,275,550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159,650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44,223,050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30.29%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8445996"/>
                  </a:ext>
                </a:extLst>
              </a:tr>
              <a:tr h="16801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Especies venales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348,497,638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12,037,800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32,046,160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22,629,810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9,038,350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19,785,770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95,537,890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27.41%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038442"/>
                  </a:ext>
                </a:extLst>
              </a:tr>
              <a:tr h="18401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15,848,945,330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1,284,344,220 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1,629,104,160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1,344,728,410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46,830,900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286,522,840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841,464,650 </a:t>
                      </a:r>
                    </a:p>
                  </a:txBody>
                  <a:tcPr marL="8001" marR="8001" marT="80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5,432,995,180 </a:t>
                      </a:r>
                    </a:p>
                  </a:txBody>
                  <a:tcPr marL="8001" marR="8001" marT="8001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34.28%</a:t>
                      </a:r>
                    </a:p>
                  </a:txBody>
                  <a:tcPr marL="8001" marR="8001" marT="800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589168"/>
                  </a:ext>
                </a:extLst>
              </a:tr>
            </a:tbl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D229A41A-0A79-4186-AEB6-F15E82AADCA0}"/>
              </a:ext>
            </a:extLst>
          </p:cNvPr>
          <p:cNvSpPr txBox="1"/>
          <p:nvPr/>
        </p:nvSpPr>
        <p:spPr>
          <a:xfrm>
            <a:off x="9274388" y="6304353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3501532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6743" y="-47599"/>
            <a:ext cx="11697497" cy="7362799"/>
            <a:chOff x="-82521" y="-44624"/>
            <a:chExt cx="9263033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521" y="-41182"/>
              <a:ext cx="9263033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0" name="4 Subtítulo">
            <a:extLst>
              <a:ext uri="{FF2B5EF4-FFF2-40B4-BE49-F238E27FC236}">
                <a16:creationId xmlns:a16="http://schemas.microsoft.com/office/drawing/2014/main" id="{B4B181C7-DDA1-4210-91B2-2882EFDF7179}"/>
              </a:ext>
            </a:extLst>
          </p:cNvPr>
          <p:cNvSpPr txBox="1">
            <a:spLocks/>
          </p:cNvSpPr>
          <p:nvPr/>
        </p:nvSpPr>
        <p:spPr bwMode="auto">
          <a:xfrm>
            <a:off x="-6743" y="1598488"/>
            <a:ext cx="11887200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</a:rPr>
              <a:t>INGRESOS EJECUCIONES FISCALES</a:t>
            </a:r>
          </a:p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ENERO – JUNIO 2020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861EA47-8EDA-4466-AD97-8D4E94D271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856918"/>
              </p:ext>
            </p:extLst>
          </p:nvPr>
        </p:nvGraphicFramePr>
        <p:xfrm>
          <a:off x="505616" y="2582508"/>
          <a:ext cx="10699750" cy="3747364"/>
        </p:xfrm>
        <a:graphic>
          <a:graphicData uri="http://schemas.openxmlformats.org/drawingml/2006/table">
            <a:tbl>
              <a:tblPr/>
              <a:tblGrid>
                <a:gridCol w="1839103">
                  <a:extLst>
                    <a:ext uri="{9D8B030D-6E8A-4147-A177-3AD203B41FA5}">
                      <a16:colId xmlns:a16="http://schemas.microsoft.com/office/drawing/2014/main" val="3294443517"/>
                    </a:ext>
                  </a:extLst>
                </a:gridCol>
                <a:gridCol w="1126849">
                  <a:extLst>
                    <a:ext uri="{9D8B030D-6E8A-4147-A177-3AD203B41FA5}">
                      <a16:colId xmlns:a16="http://schemas.microsoft.com/office/drawing/2014/main" val="1288129171"/>
                    </a:ext>
                  </a:extLst>
                </a:gridCol>
                <a:gridCol w="1044461">
                  <a:extLst>
                    <a:ext uri="{9D8B030D-6E8A-4147-A177-3AD203B41FA5}">
                      <a16:colId xmlns:a16="http://schemas.microsoft.com/office/drawing/2014/main" val="3340260993"/>
                    </a:ext>
                  </a:extLst>
                </a:gridCol>
                <a:gridCol w="1009912">
                  <a:extLst>
                    <a:ext uri="{9D8B030D-6E8A-4147-A177-3AD203B41FA5}">
                      <a16:colId xmlns:a16="http://schemas.microsoft.com/office/drawing/2014/main" val="853212164"/>
                    </a:ext>
                  </a:extLst>
                </a:gridCol>
                <a:gridCol w="1009912">
                  <a:extLst>
                    <a:ext uri="{9D8B030D-6E8A-4147-A177-3AD203B41FA5}">
                      <a16:colId xmlns:a16="http://schemas.microsoft.com/office/drawing/2014/main" val="2001246823"/>
                    </a:ext>
                  </a:extLst>
                </a:gridCol>
                <a:gridCol w="885002">
                  <a:extLst>
                    <a:ext uri="{9D8B030D-6E8A-4147-A177-3AD203B41FA5}">
                      <a16:colId xmlns:a16="http://schemas.microsoft.com/office/drawing/2014/main" val="2117192760"/>
                    </a:ext>
                  </a:extLst>
                </a:gridCol>
                <a:gridCol w="956758">
                  <a:extLst>
                    <a:ext uri="{9D8B030D-6E8A-4147-A177-3AD203B41FA5}">
                      <a16:colId xmlns:a16="http://schemas.microsoft.com/office/drawing/2014/main" val="1329168249"/>
                    </a:ext>
                  </a:extLst>
                </a:gridCol>
                <a:gridCol w="1052434">
                  <a:extLst>
                    <a:ext uri="{9D8B030D-6E8A-4147-A177-3AD203B41FA5}">
                      <a16:colId xmlns:a16="http://schemas.microsoft.com/office/drawing/2014/main" val="105957668"/>
                    </a:ext>
                  </a:extLst>
                </a:gridCol>
                <a:gridCol w="1073696">
                  <a:extLst>
                    <a:ext uri="{9D8B030D-6E8A-4147-A177-3AD203B41FA5}">
                      <a16:colId xmlns:a16="http://schemas.microsoft.com/office/drawing/2014/main" val="2813737087"/>
                    </a:ext>
                  </a:extLst>
                </a:gridCol>
                <a:gridCol w="701623">
                  <a:extLst>
                    <a:ext uri="{9D8B030D-6E8A-4147-A177-3AD203B41FA5}">
                      <a16:colId xmlns:a16="http://schemas.microsoft.com/office/drawing/2014/main" val="3770009836"/>
                    </a:ext>
                  </a:extLst>
                </a:gridCol>
              </a:tblGrid>
              <a:tr h="6461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Rubro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 TOTAL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 Ejec.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7420515"/>
                  </a:ext>
                </a:extLst>
              </a:tr>
              <a:tr h="23930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MX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EJECUCIONES FISCALES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6698773"/>
                  </a:ext>
                </a:extLst>
              </a:tr>
              <a:tr h="27039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Facturación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1,915,578,058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68,942,363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93,363,113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118,448,810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9,792,550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29,877,740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103,352,310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423,776,886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22.12%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3451129"/>
                  </a:ext>
                </a:extLst>
              </a:tr>
              <a:tr h="335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y cancelación de embargos y demandas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10,686,576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887,400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1,513,800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730,800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991,800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4,176,000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39.08%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1046886"/>
                  </a:ext>
                </a:extLst>
              </a:tr>
              <a:tr h="23280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cartera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8,369,354,727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553,775,016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477,673,156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405,958,644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175,521,079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200,721,447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502,517,813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2,316,167,154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27.67%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961408"/>
                  </a:ext>
                </a:extLst>
              </a:tr>
              <a:tr h="32705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de cartera por infracciones al código de transito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5,808,412,916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369,828,550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272,512,983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240,090,214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68,125,404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60,554,271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290,091,463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1,301,202,884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22.40%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8426635"/>
                  </a:ext>
                </a:extLst>
              </a:tr>
              <a:tr h="3190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Recuperación cartera por acuerdos de pago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467,624,085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19,250,082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11,412,009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4,271,009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287,566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35,220,667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918510"/>
                  </a:ext>
                </a:extLst>
              </a:tr>
              <a:tr h="15953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Costas procesales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87,319,244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14,231,543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13,406,094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8,012,709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2,291,914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11,214,725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49,156,985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56.30%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041987"/>
                  </a:ext>
                </a:extLst>
              </a:tr>
              <a:tr h="31907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Recuperacion de cartera por derecho de placa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1,975,093,250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129,464,620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157,250,840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118,991,100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8,497,540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33,476,580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132,133,510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579,814,190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29.36%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0758650"/>
                  </a:ext>
                </a:extLst>
              </a:tr>
              <a:tr h="46681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Recuperacion de cartera por parqueadero e inmovilizaciones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30,905,232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21,000,220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23,091,230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34,593,612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98,898,135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104,111,116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69,078,115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350,772,428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1134.99%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610677"/>
                  </a:ext>
                </a:extLst>
              </a:tr>
              <a:tr h="1754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10,295,619,362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623,604,779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572,550,069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525,138,254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185,313,629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230,651,387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606,861,923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2,744,120,040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26.65%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02831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772BBA9-C4A2-44B6-A9A1-A27937212B84}"/>
              </a:ext>
            </a:extLst>
          </p:cNvPr>
          <p:cNvSpPr txBox="1"/>
          <p:nvPr/>
        </p:nvSpPr>
        <p:spPr>
          <a:xfrm>
            <a:off x="9274388" y="6304353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388323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6743" y="-47599"/>
            <a:ext cx="11697497" cy="7362799"/>
            <a:chOff x="-82521" y="-44624"/>
            <a:chExt cx="9263033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521" y="-41182"/>
              <a:ext cx="9263033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0" name="4 Subtítulo">
            <a:extLst>
              <a:ext uri="{FF2B5EF4-FFF2-40B4-BE49-F238E27FC236}">
                <a16:creationId xmlns:a16="http://schemas.microsoft.com/office/drawing/2014/main" id="{B4B181C7-DDA1-4210-91B2-2882EFDF7179}"/>
              </a:ext>
            </a:extLst>
          </p:cNvPr>
          <p:cNvSpPr txBox="1">
            <a:spLocks/>
          </p:cNvSpPr>
          <p:nvPr/>
        </p:nvSpPr>
        <p:spPr bwMode="auto">
          <a:xfrm>
            <a:off x="-6743" y="1598488"/>
            <a:ext cx="11887200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</a:rPr>
              <a:t>INGRESOS INSPECCIONES y CUERPO MOTORIZADO </a:t>
            </a:r>
          </a:p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ENERO – JUNIO 2020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11BB03F2-01DB-4646-93E2-16CD3D9F86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0935732"/>
              </p:ext>
            </p:extLst>
          </p:nvPr>
        </p:nvGraphicFramePr>
        <p:xfrm>
          <a:off x="505616" y="2718658"/>
          <a:ext cx="10699750" cy="2864966"/>
        </p:xfrm>
        <a:graphic>
          <a:graphicData uri="http://schemas.openxmlformats.org/drawingml/2006/table">
            <a:tbl>
              <a:tblPr/>
              <a:tblGrid>
                <a:gridCol w="1839103">
                  <a:extLst>
                    <a:ext uri="{9D8B030D-6E8A-4147-A177-3AD203B41FA5}">
                      <a16:colId xmlns:a16="http://schemas.microsoft.com/office/drawing/2014/main" val="1728329643"/>
                    </a:ext>
                  </a:extLst>
                </a:gridCol>
                <a:gridCol w="1126849">
                  <a:extLst>
                    <a:ext uri="{9D8B030D-6E8A-4147-A177-3AD203B41FA5}">
                      <a16:colId xmlns:a16="http://schemas.microsoft.com/office/drawing/2014/main" val="1370601559"/>
                    </a:ext>
                  </a:extLst>
                </a:gridCol>
                <a:gridCol w="1044461">
                  <a:extLst>
                    <a:ext uri="{9D8B030D-6E8A-4147-A177-3AD203B41FA5}">
                      <a16:colId xmlns:a16="http://schemas.microsoft.com/office/drawing/2014/main" val="4226720571"/>
                    </a:ext>
                  </a:extLst>
                </a:gridCol>
                <a:gridCol w="1009912">
                  <a:extLst>
                    <a:ext uri="{9D8B030D-6E8A-4147-A177-3AD203B41FA5}">
                      <a16:colId xmlns:a16="http://schemas.microsoft.com/office/drawing/2014/main" val="3105204344"/>
                    </a:ext>
                  </a:extLst>
                </a:gridCol>
                <a:gridCol w="1009912">
                  <a:extLst>
                    <a:ext uri="{9D8B030D-6E8A-4147-A177-3AD203B41FA5}">
                      <a16:colId xmlns:a16="http://schemas.microsoft.com/office/drawing/2014/main" val="3653321739"/>
                    </a:ext>
                  </a:extLst>
                </a:gridCol>
                <a:gridCol w="885002">
                  <a:extLst>
                    <a:ext uri="{9D8B030D-6E8A-4147-A177-3AD203B41FA5}">
                      <a16:colId xmlns:a16="http://schemas.microsoft.com/office/drawing/2014/main" val="3138375444"/>
                    </a:ext>
                  </a:extLst>
                </a:gridCol>
                <a:gridCol w="956758">
                  <a:extLst>
                    <a:ext uri="{9D8B030D-6E8A-4147-A177-3AD203B41FA5}">
                      <a16:colId xmlns:a16="http://schemas.microsoft.com/office/drawing/2014/main" val="1484442712"/>
                    </a:ext>
                  </a:extLst>
                </a:gridCol>
                <a:gridCol w="1052434">
                  <a:extLst>
                    <a:ext uri="{9D8B030D-6E8A-4147-A177-3AD203B41FA5}">
                      <a16:colId xmlns:a16="http://schemas.microsoft.com/office/drawing/2014/main" val="3942617101"/>
                    </a:ext>
                  </a:extLst>
                </a:gridCol>
                <a:gridCol w="1073696">
                  <a:extLst>
                    <a:ext uri="{9D8B030D-6E8A-4147-A177-3AD203B41FA5}">
                      <a16:colId xmlns:a16="http://schemas.microsoft.com/office/drawing/2014/main" val="168360938"/>
                    </a:ext>
                  </a:extLst>
                </a:gridCol>
                <a:gridCol w="701623">
                  <a:extLst>
                    <a:ext uri="{9D8B030D-6E8A-4147-A177-3AD203B41FA5}">
                      <a16:colId xmlns:a16="http://schemas.microsoft.com/office/drawing/2014/main" val="3719238146"/>
                    </a:ext>
                  </a:extLst>
                </a:gridCol>
              </a:tblGrid>
              <a:tr h="6461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Rubro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 TOTAL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 Ejec.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2750123"/>
                  </a:ext>
                </a:extLst>
              </a:tr>
              <a:tr h="26323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INSPECCIONES y CUERPO MOTORIZADO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42762"/>
                  </a:ext>
                </a:extLst>
              </a:tr>
              <a:tr h="1754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Facturación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957,789,029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75,366,590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64,411,465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294,000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4,705,328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79,401,025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224,178,408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23.41%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014782"/>
                  </a:ext>
                </a:extLst>
              </a:tr>
              <a:tr h="1675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Permisos y licencias varias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877,781,397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102,498,000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104,638,330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76,575,170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55,384,400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84,478,600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423,574,500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48.26%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493398"/>
                  </a:ext>
                </a:extLst>
              </a:tr>
              <a:tr h="1675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Patios / Parqueaderos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712,710,596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62,675,700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65,955,500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36,257,000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85,239,400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58,165,000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75,391,000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383,683,600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53.83%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826002"/>
                  </a:ext>
                </a:extLst>
              </a:tr>
              <a:tr h="1675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Derecho de inmovilización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915,226,661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105,137,800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113,415,800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75,129,000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59,200,200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54,361,700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96,566,000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503,810,500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55.05%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89305"/>
                  </a:ext>
                </a:extLst>
              </a:tr>
              <a:tr h="1675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Multas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3,149,470,891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216,994,905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194,660,483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119,203,862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1,580,040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13,825,350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143,155,805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689,420,446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21.89%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5226184"/>
                  </a:ext>
                </a:extLst>
              </a:tr>
              <a:tr h="167516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Capacitacion de seguridad vial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11,027,260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1,289,660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202,800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1,492,460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13.53%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9833333"/>
                  </a:ext>
                </a:extLst>
              </a:tr>
              <a:tr h="335032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provenientes de capacitacion y cursos educativos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1,193,232,958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86,100,817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76,828,145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45,384,401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54,863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88,773,604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297,141,830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24.90%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5043775"/>
                  </a:ext>
                </a:extLst>
              </a:tr>
              <a:tr h="17549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Alcoholsensor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9,624,966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3,708,600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2,384,100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176,600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353,200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6,799,100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70.64%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1487184"/>
                  </a:ext>
                </a:extLst>
              </a:tr>
              <a:tr h="215378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7,826,863,758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652,482,412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623,583,483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352,726,033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146,368,503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186,618,378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568,322,034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2,530,100,844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32.33%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17927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27E2072-93DE-49B4-A03A-CA5A64E54E6E}"/>
              </a:ext>
            </a:extLst>
          </p:cNvPr>
          <p:cNvSpPr txBox="1"/>
          <p:nvPr/>
        </p:nvSpPr>
        <p:spPr>
          <a:xfrm>
            <a:off x="9274388" y="5745832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390737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6743" y="-47599"/>
            <a:ext cx="11697497" cy="7362799"/>
            <a:chOff x="-82521" y="-44624"/>
            <a:chExt cx="9263033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521" y="-41182"/>
              <a:ext cx="9263033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0" name="4 Subtítulo">
            <a:extLst>
              <a:ext uri="{FF2B5EF4-FFF2-40B4-BE49-F238E27FC236}">
                <a16:creationId xmlns:a16="http://schemas.microsoft.com/office/drawing/2014/main" id="{B4B181C7-DDA1-4210-91B2-2882EFDF7179}"/>
              </a:ext>
            </a:extLst>
          </p:cNvPr>
          <p:cNvSpPr txBox="1">
            <a:spLocks/>
          </p:cNvSpPr>
          <p:nvPr/>
        </p:nvSpPr>
        <p:spPr bwMode="auto">
          <a:xfrm>
            <a:off x="-6743" y="1598488"/>
            <a:ext cx="11887200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</a:rPr>
              <a:t>INGRESOS LICENCIAS DE CONDUCCION y CDA</a:t>
            </a:r>
          </a:p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ENERO – JUNIO 2020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0D3036D-6EFA-49A6-B30F-CDFC6FF4D0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753575"/>
              </p:ext>
            </p:extLst>
          </p:nvPr>
        </p:nvGraphicFramePr>
        <p:xfrm>
          <a:off x="593725" y="2580804"/>
          <a:ext cx="10699750" cy="3135907"/>
        </p:xfrm>
        <a:graphic>
          <a:graphicData uri="http://schemas.openxmlformats.org/drawingml/2006/table">
            <a:tbl>
              <a:tblPr/>
              <a:tblGrid>
                <a:gridCol w="1839103">
                  <a:extLst>
                    <a:ext uri="{9D8B030D-6E8A-4147-A177-3AD203B41FA5}">
                      <a16:colId xmlns:a16="http://schemas.microsoft.com/office/drawing/2014/main" val="3431372668"/>
                    </a:ext>
                  </a:extLst>
                </a:gridCol>
                <a:gridCol w="1126849">
                  <a:extLst>
                    <a:ext uri="{9D8B030D-6E8A-4147-A177-3AD203B41FA5}">
                      <a16:colId xmlns:a16="http://schemas.microsoft.com/office/drawing/2014/main" val="2787876420"/>
                    </a:ext>
                  </a:extLst>
                </a:gridCol>
                <a:gridCol w="1044461">
                  <a:extLst>
                    <a:ext uri="{9D8B030D-6E8A-4147-A177-3AD203B41FA5}">
                      <a16:colId xmlns:a16="http://schemas.microsoft.com/office/drawing/2014/main" val="1544902475"/>
                    </a:ext>
                  </a:extLst>
                </a:gridCol>
                <a:gridCol w="1009912">
                  <a:extLst>
                    <a:ext uri="{9D8B030D-6E8A-4147-A177-3AD203B41FA5}">
                      <a16:colId xmlns:a16="http://schemas.microsoft.com/office/drawing/2014/main" val="2840256011"/>
                    </a:ext>
                  </a:extLst>
                </a:gridCol>
                <a:gridCol w="1009912">
                  <a:extLst>
                    <a:ext uri="{9D8B030D-6E8A-4147-A177-3AD203B41FA5}">
                      <a16:colId xmlns:a16="http://schemas.microsoft.com/office/drawing/2014/main" val="420787162"/>
                    </a:ext>
                  </a:extLst>
                </a:gridCol>
                <a:gridCol w="885002">
                  <a:extLst>
                    <a:ext uri="{9D8B030D-6E8A-4147-A177-3AD203B41FA5}">
                      <a16:colId xmlns:a16="http://schemas.microsoft.com/office/drawing/2014/main" val="111566043"/>
                    </a:ext>
                  </a:extLst>
                </a:gridCol>
                <a:gridCol w="956758">
                  <a:extLst>
                    <a:ext uri="{9D8B030D-6E8A-4147-A177-3AD203B41FA5}">
                      <a16:colId xmlns:a16="http://schemas.microsoft.com/office/drawing/2014/main" val="3244600267"/>
                    </a:ext>
                  </a:extLst>
                </a:gridCol>
                <a:gridCol w="1052434">
                  <a:extLst>
                    <a:ext uri="{9D8B030D-6E8A-4147-A177-3AD203B41FA5}">
                      <a16:colId xmlns:a16="http://schemas.microsoft.com/office/drawing/2014/main" val="1792189267"/>
                    </a:ext>
                  </a:extLst>
                </a:gridCol>
                <a:gridCol w="1073696">
                  <a:extLst>
                    <a:ext uri="{9D8B030D-6E8A-4147-A177-3AD203B41FA5}">
                      <a16:colId xmlns:a16="http://schemas.microsoft.com/office/drawing/2014/main" val="3309889457"/>
                    </a:ext>
                  </a:extLst>
                </a:gridCol>
                <a:gridCol w="701623">
                  <a:extLst>
                    <a:ext uri="{9D8B030D-6E8A-4147-A177-3AD203B41FA5}">
                      <a16:colId xmlns:a16="http://schemas.microsoft.com/office/drawing/2014/main" val="1788703281"/>
                    </a:ext>
                  </a:extLst>
                </a:gridCol>
              </a:tblGrid>
              <a:tr h="65805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Rubro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 TOTAL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 Ejec.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339583"/>
                  </a:ext>
                </a:extLst>
              </a:tr>
              <a:tr h="26809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LICENCIAS DE CONDUCCION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863964"/>
                  </a:ext>
                </a:extLst>
              </a:tr>
              <a:tr h="2112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Licencias de conducción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152,125,013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11,227,350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11,468,800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7,237,950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2,790,400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32,737,300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21.52%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5284410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Especies venales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116,165,879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8,867,800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9,049,600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5,716,600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2,201,800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25,845,900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22.25%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019551"/>
                  </a:ext>
                </a:extLst>
              </a:tr>
              <a:tr h="414329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Certificados y autenticaciones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15,249,863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802989"/>
                  </a:ext>
                </a:extLst>
              </a:tr>
              <a:tr h="2437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283,540,755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20,095,150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20,518,400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12,954,550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4,992,200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58,583,200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20.66%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900515"/>
                  </a:ext>
                </a:extLst>
              </a:tr>
              <a:tr h="268095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MX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DE DIAGNOSTICO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405126"/>
                  </a:ext>
                </a:extLst>
              </a:tr>
              <a:tr h="2112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Revisados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862,858,457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99,758,328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67,108,687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48,490,727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36,210,693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251,568,435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29.16%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856698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Avalúos y chequeos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41,105,319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3,227,850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5,226,850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3,132,000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567,200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1,660,150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13,814,050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33.61%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63331"/>
                  </a:ext>
                </a:extLst>
              </a:tr>
              <a:tr h="211227">
                <a:tc>
                  <a:txBody>
                    <a:bodyPr/>
                    <a:lstStyle/>
                    <a:p>
                      <a:pPr algn="l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Sello taxímetro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131,850,468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1,058,400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1,008,000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403,200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1,008,000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3,477,600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0033827"/>
                  </a:ext>
                </a:extLst>
              </a:tr>
              <a:tr h="24372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1,035,814,244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104,044,578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73,343,537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52,025,927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567,200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38,878,843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268,860,085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25.96%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96406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37081FC-3411-499E-9F8F-DA1D918DC665}"/>
              </a:ext>
            </a:extLst>
          </p:cNvPr>
          <p:cNvSpPr txBox="1"/>
          <p:nvPr/>
        </p:nvSpPr>
        <p:spPr>
          <a:xfrm>
            <a:off x="9274388" y="5961856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1557001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6743" y="-47599"/>
            <a:ext cx="11697497" cy="7362799"/>
            <a:chOff x="-82521" y="-44624"/>
            <a:chExt cx="9263033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2521" y="-41182"/>
              <a:ext cx="9263033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0" name="4 Subtítulo">
            <a:extLst>
              <a:ext uri="{FF2B5EF4-FFF2-40B4-BE49-F238E27FC236}">
                <a16:creationId xmlns:a16="http://schemas.microsoft.com/office/drawing/2014/main" id="{B4B181C7-DDA1-4210-91B2-2882EFDF7179}"/>
              </a:ext>
            </a:extLst>
          </p:cNvPr>
          <p:cNvSpPr txBox="1">
            <a:spLocks/>
          </p:cNvSpPr>
          <p:nvPr/>
        </p:nvSpPr>
        <p:spPr bwMode="auto">
          <a:xfrm>
            <a:off x="-6743" y="1598488"/>
            <a:ext cx="11887200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</a:rPr>
              <a:t>INGRESOS SUBDIRECCIÓN FINANCIERA </a:t>
            </a:r>
          </a:p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ENERO – JUNIO 2020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1895E2E5-EE70-4CB9-818E-C499A738E0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70854"/>
              </p:ext>
            </p:extLst>
          </p:nvPr>
        </p:nvGraphicFramePr>
        <p:xfrm>
          <a:off x="505616" y="2867746"/>
          <a:ext cx="10699750" cy="2239412"/>
        </p:xfrm>
        <a:graphic>
          <a:graphicData uri="http://schemas.openxmlformats.org/drawingml/2006/table">
            <a:tbl>
              <a:tblPr/>
              <a:tblGrid>
                <a:gridCol w="1693568">
                  <a:extLst>
                    <a:ext uri="{9D8B030D-6E8A-4147-A177-3AD203B41FA5}">
                      <a16:colId xmlns:a16="http://schemas.microsoft.com/office/drawing/2014/main" val="1008910303"/>
                    </a:ext>
                  </a:extLst>
                </a:gridCol>
                <a:gridCol w="1272384">
                  <a:extLst>
                    <a:ext uri="{9D8B030D-6E8A-4147-A177-3AD203B41FA5}">
                      <a16:colId xmlns:a16="http://schemas.microsoft.com/office/drawing/2014/main" val="3740806754"/>
                    </a:ext>
                  </a:extLst>
                </a:gridCol>
                <a:gridCol w="1044461">
                  <a:extLst>
                    <a:ext uri="{9D8B030D-6E8A-4147-A177-3AD203B41FA5}">
                      <a16:colId xmlns:a16="http://schemas.microsoft.com/office/drawing/2014/main" val="188147871"/>
                    </a:ext>
                  </a:extLst>
                </a:gridCol>
                <a:gridCol w="1009912">
                  <a:extLst>
                    <a:ext uri="{9D8B030D-6E8A-4147-A177-3AD203B41FA5}">
                      <a16:colId xmlns:a16="http://schemas.microsoft.com/office/drawing/2014/main" val="3334051602"/>
                    </a:ext>
                  </a:extLst>
                </a:gridCol>
                <a:gridCol w="1009912">
                  <a:extLst>
                    <a:ext uri="{9D8B030D-6E8A-4147-A177-3AD203B41FA5}">
                      <a16:colId xmlns:a16="http://schemas.microsoft.com/office/drawing/2014/main" val="801064498"/>
                    </a:ext>
                  </a:extLst>
                </a:gridCol>
                <a:gridCol w="885002">
                  <a:extLst>
                    <a:ext uri="{9D8B030D-6E8A-4147-A177-3AD203B41FA5}">
                      <a16:colId xmlns:a16="http://schemas.microsoft.com/office/drawing/2014/main" val="618353122"/>
                    </a:ext>
                  </a:extLst>
                </a:gridCol>
                <a:gridCol w="956758">
                  <a:extLst>
                    <a:ext uri="{9D8B030D-6E8A-4147-A177-3AD203B41FA5}">
                      <a16:colId xmlns:a16="http://schemas.microsoft.com/office/drawing/2014/main" val="3845612124"/>
                    </a:ext>
                  </a:extLst>
                </a:gridCol>
                <a:gridCol w="1052434">
                  <a:extLst>
                    <a:ext uri="{9D8B030D-6E8A-4147-A177-3AD203B41FA5}">
                      <a16:colId xmlns:a16="http://schemas.microsoft.com/office/drawing/2014/main" val="3409262104"/>
                    </a:ext>
                  </a:extLst>
                </a:gridCol>
                <a:gridCol w="1073696">
                  <a:extLst>
                    <a:ext uri="{9D8B030D-6E8A-4147-A177-3AD203B41FA5}">
                      <a16:colId xmlns:a16="http://schemas.microsoft.com/office/drawing/2014/main" val="2689307287"/>
                    </a:ext>
                  </a:extLst>
                </a:gridCol>
                <a:gridCol w="701623">
                  <a:extLst>
                    <a:ext uri="{9D8B030D-6E8A-4147-A177-3AD203B41FA5}">
                      <a16:colId xmlns:a16="http://schemas.microsoft.com/office/drawing/2014/main" val="3174292032"/>
                    </a:ext>
                  </a:extLst>
                </a:gridCol>
              </a:tblGrid>
              <a:tr h="6461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 Rubro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</a:t>
                      </a:r>
                      <a:b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Definitivo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Enero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Recaudo </a:t>
                      </a:r>
                      <a:b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Febrero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</a:t>
                      </a:r>
                      <a:b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Marzo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Abril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 </a:t>
                      </a:r>
                      <a:b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Recaudado </a:t>
                      </a:r>
                      <a:b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Junio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ACUMULADO TOTAL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  Ejec.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461906"/>
                  </a:ext>
                </a:extLst>
              </a:tr>
              <a:tr h="263239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SUBDIRECCIÓN FINANCIERA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mpd="sng">
                      <a:noFill/>
                      <a:prstDash val="solid"/>
                    </a:lnL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548244"/>
                  </a:ext>
                </a:extLst>
              </a:tr>
              <a:tr h="20740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Arriendos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4,673,964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4,673,964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752626"/>
                  </a:ext>
                </a:extLst>
              </a:tr>
              <a:tr h="19942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ingresos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530,679,937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58,474,724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21,134,629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27,116,696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77,790,885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12,112,802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7,294,983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203,924,720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38.43%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2704669"/>
                  </a:ext>
                </a:extLst>
              </a:tr>
              <a:tr h="406824">
                <a:tc>
                  <a:txBody>
                    <a:bodyPr/>
                    <a:lstStyle/>
                    <a:p>
                      <a:pPr algn="l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Rendimientos financieros recursos libre destinacion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88,358,640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2,349,790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1,883,112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2,140,154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2,915,907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3,677,669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1,448,198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14,414,830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16.31%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0692348"/>
                  </a:ext>
                </a:extLst>
              </a:tr>
              <a:tr h="23930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619,038,577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60,824,514 </a:t>
                      </a:r>
                    </a:p>
                  </a:txBody>
                  <a:tcPr marL="7977" marR="7977" marT="797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27,691,705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29,256,851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80,706,792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15,790,471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8,743,181 </a:t>
                      </a:r>
                    </a:p>
                  </a:txBody>
                  <a:tcPr marL="7977" marR="7977" marT="79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223,013,514 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36.03%</a:t>
                      </a:r>
                    </a:p>
                  </a:txBody>
                  <a:tcPr marL="7977" marR="7977" marT="7977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3574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D281675-3979-4098-ADC2-AF216D10B423}"/>
              </a:ext>
            </a:extLst>
          </p:cNvPr>
          <p:cNvSpPr txBox="1"/>
          <p:nvPr/>
        </p:nvSpPr>
        <p:spPr>
          <a:xfrm>
            <a:off x="9274388" y="5457800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2545791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D5C85B1-0741-4C74-8E5C-B7FF8901B8F2}"/>
              </a:ext>
            </a:extLst>
          </p:cNvPr>
          <p:cNvGrpSpPr/>
          <p:nvPr/>
        </p:nvGrpSpPr>
        <p:grpSpPr>
          <a:xfrm>
            <a:off x="0" y="-47599"/>
            <a:ext cx="11887200" cy="7362799"/>
            <a:chOff x="0" y="-44624"/>
            <a:chExt cx="9180512" cy="6902624"/>
          </a:xfrm>
        </p:grpSpPr>
        <p:pic>
          <p:nvPicPr>
            <p:cNvPr id="4" name="Imagen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182"/>
              <a:ext cx="9180512" cy="6899182"/>
            </a:xfrm>
            <a:prstGeom prst="rect">
              <a:avLst/>
            </a:prstGeom>
          </p:spPr>
        </p:pic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C9CB100A-B8E2-4C59-95D1-D1A357C22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56" t="80849"/>
            <a:stretch/>
          </p:blipFill>
          <p:spPr>
            <a:xfrm>
              <a:off x="7524328" y="-44624"/>
              <a:ext cx="1619672" cy="1313384"/>
            </a:xfrm>
            <a:prstGeom prst="rect">
              <a:avLst/>
            </a:prstGeom>
          </p:spPr>
        </p:pic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0" t="33596" r="14993" b="33334"/>
          <a:stretch/>
        </p:blipFill>
        <p:spPr>
          <a:xfrm>
            <a:off x="4868282" y="201216"/>
            <a:ext cx="1251050" cy="738876"/>
          </a:xfrm>
          <a:prstGeom prst="rect">
            <a:avLst/>
          </a:prstGeom>
        </p:spPr>
      </p:pic>
      <p:sp>
        <p:nvSpPr>
          <p:cNvPr id="10" name="4 Subtítulo">
            <a:extLst>
              <a:ext uri="{FF2B5EF4-FFF2-40B4-BE49-F238E27FC236}">
                <a16:creationId xmlns:a16="http://schemas.microsoft.com/office/drawing/2014/main" id="{4B729BC9-D844-4BB6-848E-B7626DBCE083}"/>
              </a:ext>
            </a:extLst>
          </p:cNvPr>
          <p:cNvSpPr txBox="1">
            <a:spLocks/>
          </p:cNvSpPr>
          <p:nvPr/>
        </p:nvSpPr>
        <p:spPr bwMode="auto">
          <a:xfrm>
            <a:off x="175731" y="1763547"/>
            <a:ext cx="11887201" cy="44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7536" tIns="48768" rIns="97536" bIns="48768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560" b="1" dirty="0">
                <a:solidFill>
                  <a:srgbClr val="70AD47">
                    <a:lumMod val="50000"/>
                  </a:srgbClr>
                </a:solidFill>
                <a:latin typeface="Calibri"/>
              </a:rPr>
              <a:t>EJECUCIÓN PRESUPUESTAL DE GASTOS ENERO – JUNIO 2020</a:t>
            </a: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204BD88-CCB1-4885-B00A-581830DDAC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393815"/>
              </p:ext>
            </p:extLst>
          </p:nvPr>
        </p:nvGraphicFramePr>
        <p:xfrm>
          <a:off x="2218978" y="2640349"/>
          <a:ext cx="7491041" cy="2697480"/>
        </p:xfrm>
        <a:graphic>
          <a:graphicData uri="http://schemas.openxmlformats.org/drawingml/2006/table">
            <a:tbl>
              <a:tblPr/>
              <a:tblGrid>
                <a:gridCol w="3178222">
                  <a:extLst>
                    <a:ext uri="{9D8B030D-6E8A-4147-A177-3AD203B41FA5}">
                      <a16:colId xmlns:a16="http://schemas.microsoft.com/office/drawing/2014/main" val="1428947563"/>
                    </a:ext>
                  </a:extLst>
                </a:gridCol>
                <a:gridCol w="1178430">
                  <a:extLst>
                    <a:ext uri="{9D8B030D-6E8A-4147-A177-3AD203B41FA5}">
                      <a16:colId xmlns:a16="http://schemas.microsoft.com/office/drawing/2014/main" val="559240618"/>
                    </a:ext>
                  </a:extLst>
                </a:gridCol>
                <a:gridCol w="1190172">
                  <a:extLst>
                    <a:ext uri="{9D8B030D-6E8A-4147-A177-3AD203B41FA5}">
                      <a16:colId xmlns:a16="http://schemas.microsoft.com/office/drawing/2014/main" val="303421849"/>
                    </a:ext>
                  </a:extLst>
                </a:gridCol>
                <a:gridCol w="1190063">
                  <a:extLst>
                    <a:ext uri="{9D8B030D-6E8A-4147-A177-3AD203B41FA5}">
                      <a16:colId xmlns:a16="http://schemas.microsoft.com/office/drawing/2014/main" val="672253992"/>
                    </a:ext>
                  </a:extLst>
                </a:gridCol>
                <a:gridCol w="754154">
                  <a:extLst>
                    <a:ext uri="{9D8B030D-6E8A-4147-A177-3AD203B41FA5}">
                      <a16:colId xmlns:a16="http://schemas.microsoft.com/office/drawing/2014/main" val="4276154620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 Rubro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Ppto Final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Disponibilidad 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Acumulada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Compromisos </a:t>
                      </a:r>
                      <a:b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Acumulados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Ejec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Comp.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7652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36,139,774,389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12,747,004,220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12,259,820,819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28.91%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65824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PRESUPUESTO DE GASTOS DE FUNCIONAMIENTO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28,527,822,025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11,623,652,936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11,194,836,811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32.93%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58211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DE PERSONAL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17,985,996,504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7,776,540,623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7,767,090,623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35.12%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87220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GENERALES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4,667,912,631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2,119,717,405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2,100,351,280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42.22%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498250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TRANSFERENCIAS CORRIENTES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3,605,281,079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1,627,394,909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1,227,394,909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27.89%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790026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OTROS GASTOS DE FUNCIONAMIENTO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2,268,631,811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100,000,000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6997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DE LA DEUDA PUBLICA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57410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DEUDA PUBLICA INTERNA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935307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GASTOS DE INVERSION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7,611,952,364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1,123,351,284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1,064,984,008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8653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SECTOR TRANSPORTE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7,611,952,364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1,123,351,284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1,064,984,008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13.87%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06941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6EA72EBA-AF99-40FA-9EAD-5B17E6F914B3}"/>
              </a:ext>
            </a:extLst>
          </p:cNvPr>
          <p:cNvSpPr txBox="1"/>
          <p:nvPr/>
        </p:nvSpPr>
        <p:spPr>
          <a:xfrm>
            <a:off x="8943204" y="5565369"/>
            <a:ext cx="2019088" cy="207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47" dirty="0"/>
              <a:t>FUENTE: Subdirección Financiera</a:t>
            </a:r>
          </a:p>
        </p:txBody>
      </p:sp>
    </p:spTree>
    <p:extLst>
      <p:ext uri="{BB962C8B-B14F-4D97-AF65-F5344CB8AC3E}">
        <p14:creationId xmlns:p14="http://schemas.microsoft.com/office/powerpoint/2010/main" val="2942776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diapositivas 2020 (1)" id="{66C862A3-8AA6-4354-8275-24538715FB8F}" vid="{1EE65BA8-DD4F-4C7A-B0FD-1D9371DD807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</TotalTime>
  <Words>2131</Words>
  <Application>Microsoft Office PowerPoint</Application>
  <PresentationFormat>Personalizado</PresentationFormat>
  <Paragraphs>1298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Lenovo</dc:creator>
  <cp:lastModifiedBy>Manuel Fernando Barrera Meza</cp:lastModifiedBy>
  <cp:revision>147</cp:revision>
  <dcterms:created xsi:type="dcterms:W3CDTF">2017-06-03T23:18:03Z</dcterms:created>
  <dcterms:modified xsi:type="dcterms:W3CDTF">2021-09-22T15:27:16Z</dcterms:modified>
</cp:coreProperties>
</file>