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9" r:id="rId2"/>
    <p:sldId id="260" r:id="rId3"/>
    <p:sldId id="257" r:id="rId4"/>
    <p:sldId id="258" r:id="rId5"/>
    <p:sldId id="262" r:id="rId6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109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54FD9-74B4-43A1-8747-59EC7812CEED}" type="datetimeFigureOut">
              <a:rPr lang="es-CO" smtClean="0"/>
              <a:t>22/09/2021</a:t>
            </a:fld>
            <a:endParaRPr lang="es-CO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741933-948E-4769-8B8D-E5CC4D4480BB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89275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41933-948E-4769-8B8D-E5CC4D4480BB}" type="slidenum">
              <a:rPr lang="es-CO" smtClean="0"/>
              <a:t>3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0981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6AE7-F8F6-49FC-8316-792E84DB4983}" type="datetimeFigureOut">
              <a:rPr lang="es-CO" smtClean="0"/>
              <a:t>22/09/2021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155E-3A6F-4418-BC19-0896C97C6930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00373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6AE7-F8F6-49FC-8316-792E84DB4983}" type="datetimeFigureOut">
              <a:rPr lang="es-CO" smtClean="0"/>
              <a:t>22/09/2021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155E-3A6F-4418-BC19-0896C97C6930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24556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6AE7-F8F6-49FC-8316-792E84DB4983}" type="datetimeFigureOut">
              <a:rPr lang="es-CO" smtClean="0"/>
              <a:t>22/09/2021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155E-3A6F-4418-BC19-0896C97C6930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86655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6AE7-F8F6-49FC-8316-792E84DB4983}" type="datetimeFigureOut">
              <a:rPr lang="es-CO" smtClean="0"/>
              <a:t>22/09/2021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155E-3A6F-4418-BC19-0896C97C6930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21093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6AE7-F8F6-49FC-8316-792E84DB4983}" type="datetimeFigureOut">
              <a:rPr lang="es-CO" smtClean="0"/>
              <a:t>22/09/2021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155E-3A6F-4418-BC19-0896C97C6930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60002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6AE7-F8F6-49FC-8316-792E84DB4983}" type="datetimeFigureOut">
              <a:rPr lang="es-CO" smtClean="0"/>
              <a:t>22/09/2021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155E-3A6F-4418-BC19-0896C97C6930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13385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6AE7-F8F6-49FC-8316-792E84DB4983}" type="datetimeFigureOut">
              <a:rPr lang="es-CO" smtClean="0"/>
              <a:t>22/09/2021</a:t>
            </a:fld>
            <a:endParaRPr lang="es-CO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155E-3A6F-4418-BC19-0896C97C6930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41165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6AE7-F8F6-49FC-8316-792E84DB4983}" type="datetimeFigureOut">
              <a:rPr lang="es-CO" smtClean="0"/>
              <a:t>22/09/2021</a:t>
            </a:fld>
            <a:endParaRPr lang="es-CO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155E-3A6F-4418-BC19-0896C97C6930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84375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6AE7-F8F6-49FC-8316-792E84DB4983}" type="datetimeFigureOut">
              <a:rPr lang="es-CO" smtClean="0"/>
              <a:t>22/09/2021</a:t>
            </a:fld>
            <a:endParaRPr lang="es-CO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155E-3A6F-4418-BC19-0896C97C6930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80540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6AE7-F8F6-49FC-8316-792E84DB4983}" type="datetimeFigureOut">
              <a:rPr lang="es-CO" smtClean="0"/>
              <a:t>22/09/2021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155E-3A6F-4418-BC19-0896C97C6930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21706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96AE7-F8F6-49FC-8316-792E84DB4983}" type="datetimeFigureOut">
              <a:rPr lang="es-CO" smtClean="0"/>
              <a:t>22/09/2021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1C155E-3A6F-4418-BC19-0896C97C6930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31969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96AE7-F8F6-49FC-8316-792E84DB4983}" type="datetimeFigureOut">
              <a:rPr lang="es-CO" smtClean="0"/>
              <a:t>22/09/2021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1C155E-3A6F-4418-BC19-0896C97C6930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08745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967A-02A0-423D-AF4C-BACAAA09276F}" type="slidenum">
              <a:rPr lang="es-CO" smtClean="0"/>
              <a:t>1</a:t>
            </a:fld>
            <a:endParaRPr lang="es-CO" dirty="0"/>
          </a:p>
        </p:txBody>
      </p:sp>
      <p:grpSp>
        <p:nvGrpSpPr>
          <p:cNvPr id="9" name="Grupo 6"/>
          <p:cNvGrpSpPr/>
          <p:nvPr/>
        </p:nvGrpSpPr>
        <p:grpSpPr>
          <a:xfrm>
            <a:off x="107504" y="116632"/>
            <a:ext cx="9004901" cy="6575862"/>
            <a:chOff x="21465" y="0"/>
            <a:chExt cx="12170535" cy="6915930"/>
          </a:xfrm>
        </p:grpSpPr>
        <p:pic>
          <p:nvPicPr>
            <p:cNvPr id="10" name="Imagen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305" t="73611" r="1151" b="2198"/>
            <a:stretch/>
          </p:blipFill>
          <p:spPr>
            <a:xfrm>
              <a:off x="8409904" y="5701430"/>
              <a:ext cx="3760630" cy="1156570"/>
            </a:xfrm>
            <a:prstGeom prst="rect">
              <a:avLst/>
            </a:prstGeom>
          </p:spPr>
        </p:pic>
        <p:pic>
          <p:nvPicPr>
            <p:cNvPr id="11" name="Imagen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8205" y="6279715"/>
              <a:ext cx="1429966" cy="636215"/>
            </a:xfrm>
            <a:prstGeom prst="rect">
              <a:avLst/>
            </a:prstGeom>
          </p:spPr>
        </p:pic>
        <p:pic>
          <p:nvPicPr>
            <p:cNvPr id="12" name="Imagen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71" r="1151" b="73282"/>
            <a:stretch/>
          </p:blipFill>
          <p:spPr>
            <a:xfrm>
              <a:off x="21465" y="0"/>
              <a:ext cx="12170535" cy="1087883"/>
            </a:xfrm>
            <a:prstGeom prst="rect">
              <a:avLst/>
            </a:prstGeom>
          </p:spPr>
        </p:pic>
      </p:grpSp>
      <p:graphicFrame>
        <p:nvGraphicFramePr>
          <p:cNvPr id="4" name="3 Tabla"/>
          <p:cNvGraphicFramePr>
            <a:graphicFrameLocks noGrp="1"/>
          </p:cNvGraphicFramePr>
          <p:nvPr>
            <p:extLst/>
          </p:nvPr>
        </p:nvGraphicFramePr>
        <p:xfrm>
          <a:off x="457200" y="1628793"/>
          <a:ext cx="8450675" cy="3605533"/>
        </p:xfrm>
        <a:graphic>
          <a:graphicData uri="http://schemas.openxmlformats.org/drawingml/2006/table">
            <a:tbl>
              <a:tblPr/>
              <a:tblGrid>
                <a:gridCol w="957674"/>
                <a:gridCol w="1143000"/>
                <a:gridCol w="1041400"/>
                <a:gridCol w="1049867"/>
                <a:gridCol w="1312334"/>
                <a:gridCol w="1786467"/>
                <a:gridCol w="1159933"/>
              </a:tblGrid>
              <a:tr h="167188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effectLst/>
                          <a:latin typeface="Arial"/>
                        </a:rPr>
                        <a:t>PARQUE AUTOMOTOR ÁREA METROPOLITANA DE BUCARAMANGA A 31 DE DICIEMBRE AÑO 2016</a:t>
                      </a:r>
                    </a:p>
                  </a:txBody>
                  <a:tcPr marL="4968" marR="4968" marT="49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66875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CLASE</a:t>
                      </a:r>
                    </a:p>
                  </a:txBody>
                  <a:tcPr marL="4968" marR="4968" marT="49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PARQUE </a:t>
                      </a:r>
                      <a:r>
                        <a:rPr lang="es-CO" sz="700" b="1" i="0" u="none" strike="noStrike" dirty="0" smtClean="0">
                          <a:effectLst/>
                          <a:latin typeface="Arial"/>
                        </a:rPr>
                        <a:t>AUTOMOTOR GIRÓN</a:t>
                      </a:r>
                      <a:endParaRPr lang="es-CO" sz="700" b="1" i="0" u="none" strike="noStrike" dirty="0">
                        <a:effectLst/>
                        <a:latin typeface="Arial"/>
                      </a:endParaRP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PARQUE AUTOMOTOR FLORIDABLANCA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PARQUE AUTOMOTOR BUCARAMANGA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PARQUE AUTOMOTOR PIEDECUESTA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TOTAL PARQUE AUTOMOTOR </a:t>
                      </a:r>
                      <a:r>
                        <a:rPr lang="es-CO" sz="700" b="1" i="0" u="none" strike="noStrike" dirty="0" smtClean="0">
                          <a:effectLst/>
                          <a:latin typeface="Arial"/>
                        </a:rPr>
                        <a:t>ÁREA </a:t>
                      </a:r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METROPOLITANA A 31 DIC AÑO 2016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% </a:t>
                      </a:r>
                      <a:r>
                        <a:rPr lang="es-CO" sz="700" b="1" i="0" u="none" strike="noStrike" dirty="0" smtClean="0">
                          <a:effectLst/>
                          <a:latin typeface="Arial"/>
                        </a:rPr>
                        <a:t>VEHÍCULOS </a:t>
                      </a:r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EN EL TOTAL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2957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 smtClean="0">
                          <a:effectLst/>
                          <a:latin typeface="Arial"/>
                        </a:rPr>
                        <a:t>AUTOMÓVIL</a:t>
                      </a:r>
                      <a:endParaRPr lang="es-CO" sz="700" b="1" i="0" u="none" strike="noStrike" dirty="0">
                        <a:effectLst/>
                        <a:latin typeface="Arial"/>
                      </a:endParaRPr>
                    </a:p>
                  </a:txBody>
                  <a:tcPr marL="4968" marR="4968" marT="49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22284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29528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93380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1399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146591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23%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2957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BUS</a:t>
                      </a:r>
                    </a:p>
                  </a:txBody>
                  <a:tcPr marL="4968" marR="4968" marT="49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351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1143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1369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2893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2957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BUSETA</a:t>
                      </a:r>
                    </a:p>
                  </a:txBody>
                  <a:tcPr marL="4968" marR="4968" marT="49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280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1024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680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64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2048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2957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 smtClean="0">
                          <a:effectLst/>
                          <a:latin typeface="Arial"/>
                        </a:rPr>
                        <a:t>CAMIÓN</a:t>
                      </a:r>
                      <a:endParaRPr lang="es-CO" sz="700" b="1" i="0" u="none" strike="noStrike" dirty="0">
                        <a:effectLst/>
                        <a:latin typeface="Arial"/>
                      </a:endParaRPr>
                    </a:p>
                  </a:txBody>
                  <a:tcPr marL="4968" marR="4968" marT="49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4332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3829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7749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514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16424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3%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2957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CAMIONETA</a:t>
                      </a:r>
                    </a:p>
                  </a:txBody>
                  <a:tcPr marL="4968" marR="4968" marT="49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9536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10827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33644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657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54664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9%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2957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CAMPERO</a:t>
                      </a:r>
                    </a:p>
                  </a:txBody>
                  <a:tcPr marL="4968" marR="4968" marT="49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2035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3517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16682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256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22490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4%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2957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 smtClean="0">
                          <a:effectLst/>
                          <a:latin typeface="Arial"/>
                        </a:rPr>
                        <a:t>MICROBÚS</a:t>
                      </a:r>
                      <a:endParaRPr lang="es-CO" sz="700" b="1" i="0" u="none" strike="noStrike" dirty="0">
                        <a:effectLst/>
                        <a:latin typeface="Arial"/>
                      </a:endParaRPr>
                    </a:p>
                  </a:txBody>
                  <a:tcPr marL="4968" marR="4968" marT="49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424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1288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691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128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2531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2957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T </a:t>
                      </a:r>
                      <a:r>
                        <a:rPr lang="es-CO" sz="700" b="1" i="0" u="none" strike="noStrike" dirty="0" smtClean="0">
                          <a:effectLst/>
                          <a:latin typeface="Arial"/>
                        </a:rPr>
                        <a:t>CAMIÓN</a:t>
                      </a:r>
                      <a:endParaRPr lang="es-CO" sz="700" b="1" i="0" u="none" strike="noStrike" dirty="0">
                        <a:effectLst/>
                        <a:latin typeface="Arial"/>
                      </a:endParaRPr>
                    </a:p>
                  </a:txBody>
                  <a:tcPr marL="4968" marR="4968" marT="49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561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2483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2279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107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5430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1%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2957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VOLQUETA</a:t>
                      </a:r>
                    </a:p>
                  </a:txBody>
                  <a:tcPr marL="4968" marR="4968" marT="49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864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693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1704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99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3360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1%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2957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MOTOCICLETA</a:t>
                      </a:r>
                    </a:p>
                  </a:txBody>
                  <a:tcPr marL="4968" marR="4968" marT="49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216621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104332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38561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8692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368206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58%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7257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MAQ. </a:t>
                      </a:r>
                      <a:r>
                        <a:rPr lang="es-CO" sz="700" b="1" i="0" u="none" strike="noStrike" dirty="0" smtClean="0">
                          <a:effectLst/>
                          <a:latin typeface="Arial"/>
                        </a:rPr>
                        <a:t>AGRÍCOLA</a:t>
                      </a:r>
                      <a:endParaRPr lang="es-CO" sz="700" b="1" i="0" u="none" strike="noStrike" dirty="0">
                        <a:effectLst/>
                        <a:latin typeface="Arial"/>
                      </a:endParaRPr>
                    </a:p>
                  </a:txBody>
                  <a:tcPr marL="4968" marR="4968" marT="49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34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30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64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MAQ. INDUSTRIAL</a:t>
                      </a:r>
                    </a:p>
                  </a:txBody>
                  <a:tcPr marL="4968" marR="4968" marT="49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34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49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MAQ, </a:t>
                      </a:r>
                      <a:r>
                        <a:rPr lang="es-CO" sz="700" b="1" i="0" u="none" strike="noStrike" dirty="0" smtClean="0">
                          <a:effectLst/>
                          <a:latin typeface="Arial"/>
                        </a:rPr>
                        <a:t>CONSTRUCCIÓN</a:t>
                      </a:r>
                      <a:endParaRPr lang="es-CO" sz="700" b="1" i="0" u="none" strike="noStrike" dirty="0">
                        <a:effectLst/>
                        <a:latin typeface="Arial"/>
                      </a:endParaRPr>
                    </a:p>
                  </a:txBody>
                  <a:tcPr marL="4968" marR="4968" marT="49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426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840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1266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2957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 smtClean="0">
                          <a:effectLst/>
                          <a:latin typeface="Arial"/>
                        </a:rPr>
                        <a:t>MINIBÚS</a:t>
                      </a:r>
                      <a:endParaRPr lang="es-CO" sz="700" b="1" i="0" u="none" strike="noStrike" dirty="0">
                        <a:effectLst/>
                        <a:latin typeface="Arial"/>
                      </a:endParaRPr>
                    </a:p>
                  </a:txBody>
                  <a:tcPr marL="4968" marR="4968" marT="49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5845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SEMI REMOLQUE</a:t>
                      </a:r>
                    </a:p>
                  </a:txBody>
                  <a:tcPr marL="4968" marR="4968" marT="49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533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4434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90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5057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1%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2957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REMOLQUE</a:t>
                      </a:r>
                    </a:p>
                  </a:txBody>
                  <a:tcPr marL="4968" marR="4968" marT="49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45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59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2957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MOTOCARRO</a:t>
                      </a:r>
                    </a:p>
                  </a:txBody>
                  <a:tcPr marL="4968" marR="4968" marT="49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522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241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52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815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2957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 smtClean="0">
                          <a:effectLst/>
                          <a:latin typeface="Arial"/>
                        </a:rPr>
                        <a:t>CUATRIMOTO</a:t>
                      </a:r>
                      <a:endParaRPr lang="es-CO" sz="700" b="1" i="0" u="none" strike="noStrike" dirty="0">
                        <a:effectLst/>
                        <a:latin typeface="Arial"/>
                      </a:endParaRPr>
                    </a:p>
                  </a:txBody>
                  <a:tcPr marL="4968" marR="4968" marT="49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121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25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148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2957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MOTOCICLO</a:t>
                      </a:r>
                    </a:p>
                  </a:txBody>
                  <a:tcPr marL="4968" marR="4968" marT="49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0%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3259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4968" marR="4968" marT="49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258943</a:t>
                      </a:r>
                    </a:p>
                  </a:txBody>
                  <a:tcPr marL="4968" marR="4968" marT="4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163357</a:t>
                      </a:r>
                    </a:p>
                  </a:txBody>
                  <a:tcPr marL="4968" marR="4968" marT="4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197855</a:t>
                      </a:r>
                    </a:p>
                  </a:txBody>
                  <a:tcPr marL="4968" marR="4968" marT="4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11949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632104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467544" y="5301208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Datos suministrados por Tránsitos de Piedecuesta, Girón, Floridablanca y Bucaramanga.</a:t>
            </a:r>
          </a:p>
          <a:p>
            <a:endParaRPr lang="es-CO" dirty="0"/>
          </a:p>
          <a:p>
            <a:r>
              <a:rPr lang="es-CO" sz="1600" dirty="0" smtClean="0"/>
              <a:t>Proyecto. Nixon Ricardo González. Yomaira Gómez Garnica  </a:t>
            </a: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231701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967A-02A0-423D-AF4C-BACAAA09276F}" type="slidenum">
              <a:rPr lang="es-CO" smtClean="0"/>
              <a:t>2</a:t>
            </a:fld>
            <a:endParaRPr lang="es-CO" dirty="0"/>
          </a:p>
        </p:txBody>
      </p:sp>
      <p:grpSp>
        <p:nvGrpSpPr>
          <p:cNvPr id="9" name="Grupo 6"/>
          <p:cNvGrpSpPr/>
          <p:nvPr/>
        </p:nvGrpSpPr>
        <p:grpSpPr>
          <a:xfrm>
            <a:off x="107504" y="116632"/>
            <a:ext cx="9004901" cy="6575862"/>
            <a:chOff x="21465" y="0"/>
            <a:chExt cx="12170535" cy="6915930"/>
          </a:xfrm>
        </p:grpSpPr>
        <p:pic>
          <p:nvPicPr>
            <p:cNvPr id="10" name="Imagen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305" t="73611" r="1151" b="2198"/>
            <a:stretch/>
          </p:blipFill>
          <p:spPr>
            <a:xfrm>
              <a:off x="8409904" y="5701430"/>
              <a:ext cx="3760630" cy="1156570"/>
            </a:xfrm>
            <a:prstGeom prst="rect">
              <a:avLst/>
            </a:prstGeom>
          </p:spPr>
        </p:pic>
        <p:pic>
          <p:nvPicPr>
            <p:cNvPr id="11" name="Imagen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8205" y="6279715"/>
              <a:ext cx="1429966" cy="636215"/>
            </a:xfrm>
            <a:prstGeom prst="rect">
              <a:avLst/>
            </a:prstGeom>
          </p:spPr>
        </p:pic>
        <p:pic>
          <p:nvPicPr>
            <p:cNvPr id="12" name="Imagen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71" r="1151" b="73282"/>
            <a:stretch/>
          </p:blipFill>
          <p:spPr>
            <a:xfrm>
              <a:off x="21465" y="0"/>
              <a:ext cx="12170535" cy="1087883"/>
            </a:xfrm>
            <a:prstGeom prst="rect">
              <a:avLst/>
            </a:prstGeom>
          </p:spPr>
        </p:pic>
      </p:grpSp>
      <p:sp>
        <p:nvSpPr>
          <p:cNvPr id="5" name="4 CuadroTexto"/>
          <p:cNvSpPr txBox="1"/>
          <p:nvPr/>
        </p:nvSpPr>
        <p:spPr>
          <a:xfrm>
            <a:off x="467544" y="5301208"/>
            <a:ext cx="8424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Datos suministrados por Tránsitos de Piedecuesta, Girón, Floridablanca y Bucaramanga.</a:t>
            </a:r>
          </a:p>
          <a:p>
            <a:endParaRPr lang="es-CO" dirty="0"/>
          </a:p>
          <a:p>
            <a:r>
              <a:rPr lang="es-CO" sz="1600" dirty="0" smtClean="0"/>
              <a:t>Proyecto. Nixon Ricardo González. Yomaira Gómez Garnica  </a:t>
            </a:r>
            <a:endParaRPr lang="es-CO" sz="1600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77927"/>
              </p:ext>
            </p:extLst>
          </p:nvPr>
        </p:nvGraphicFramePr>
        <p:xfrm>
          <a:off x="251520" y="1484784"/>
          <a:ext cx="8712967" cy="3169223"/>
        </p:xfrm>
        <a:graphic>
          <a:graphicData uri="http://schemas.openxmlformats.org/drawingml/2006/table">
            <a:tbl>
              <a:tblPr/>
              <a:tblGrid>
                <a:gridCol w="779864"/>
                <a:gridCol w="1210134"/>
                <a:gridCol w="1102566"/>
                <a:gridCol w="1111532"/>
                <a:gridCol w="1389414"/>
                <a:gridCol w="1891395"/>
                <a:gridCol w="1228062"/>
              </a:tblGrid>
              <a:tr h="144059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s-CO" sz="900" b="1" i="0" u="none" strike="noStrike" dirty="0">
                          <a:effectLst/>
                          <a:latin typeface="Arial"/>
                        </a:rPr>
                        <a:t>PARQUE AUTOMOTOR OFICIAL, PUBLICO PARTICULAR ÁREA METROPOLITANA DE BUCARAMANGA A DICIEMBRE  2017</a:t>
                      </a:r>
                    </a:p>
                  </a:txBody>
                  <a:tcPr marL="4968" marR="4968" marT="49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57623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CLASE</a:t>
                      </a:r>
                    </a:p>
                  </a:txBody>
                  <a:tcPr marL="4968" marR="4968" marT="49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PARQUE </a:t>
                      </a:r>
                      <a:r>
                        <a:rPr lang="es-CO" sz="700" b="1" i="0" u="none" strike="noStrike" dirty="0" smtClean="0">
                          <a:effectLst/>
                          <a:latin typeface="Arial"/>
                        </a:rPr>
                        <a:t>AUTOMOTOR GIRÓN</a:t>
                      </a:r>
                      <a:endParaRPr lang="es-CO" sz="700" b="1" i="0" u="none" strike="noStrike" dirty="0">
                        <a:effectLst/>
                        <a:latin typeface="Arial"/>
                      </a:endParaRP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PARQUE AUTOMOTOR FLORIDABLANCA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PARQUE AUTOMOTOR BUCARAMANGA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PARQUE AUTOMOTOR PIEDECUESTA PROYECTADO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TOTAL PARQUE AUTOMOTOR </a:t>
                      </a:r>
                      <a:r>
                        <a:rPr lang="es-CO" sz="700" b="1" i="0" u="none" strike="noStrike" dirty="0" smtClean="0">
                          <a:effectLst/>
                          <a:latin typeface="Arial"/>
                        </a:rPr>
                        <a:t>ÁREA </a:t>
                      </a:r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METROPOLITANA A 30 JUNIO 2017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% </a:t>
                      </a:r>
                      <a:r>
                        <a:rPr lang="es-CO" sz="700" b="1" i="0" u="none" strike="noStrike" dirty="0" smtClean="0">
                          <a:effectLst/>
                          <a:latin typeface="Arial"/>
                        </a:rPr>
                        <a:t>VEHÍCULOS </a:t>
                      </a:r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EN EL TOTAL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0928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 smtClean="0">
                          <a:effectLst/>
                          <a:latin typeface="Arial"/>
                        </a:rPr>
                        <a:t>AUTOMÓVIL</a:t>
                      </a:r>
                      <a:endParaRPr lang="es-CO" sz="700" b="1" i="0" u="none" strike="noStrike" dirty="0">
                        <a:effectLst/>
                        <a:latin typeface="Arial"/>
                      </a:endParaRPr>
                    </a:p>
                  </a:txBody>
                  <a:tcPr marL="4968" marR="4968" marT="49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25289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29536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94046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3038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151909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22,5%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0928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BUS</a:t>
                      </a:r>
                    </a:p>
                  </a:txBody>
                  <a:tcPr marL="4968" marR="4968" marT="49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363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1139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1374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82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2958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0,4%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0928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BUSETA</a:t>
                      </a:r>
                    </a:p>
                  </a:txBody>
                  <a:tcPr marL="4968" marR="4968" marT="49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277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1012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679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194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2162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0,3%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0928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 smtClean="0">
                          <a:effectLst/>
                          <a:latin typeface="Arial"/>
                        </a:rPr>
                        <a:t>CAMIÓN</a:t>
                      </a:r>
                      <a:endParaRPr lang="es-CO" sz="700" b="1" i="0" u="none" strike="noStrike" dirty="0">
                        <a:effectLst/>
                        <a:latin typeface="Arial"/>
                      </a:endParaRPr>
                    </a:p>
                  </a:txBody>
                  <a:tcPr marL="4968" marR="4968" marT="49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4387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3870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7791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1282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17330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2,6%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0928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CAMIONETA</a:t>
                      </a:r>
                    </a:p>
                  </a:txBody>
                  <a:tcPr marL="4968" marR="4968" marT="49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11019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10841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34706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1574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58140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8,6%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0928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CAMPERO</a:t>
                      </a:r>
                    </a:p>
                  </a:txBody>
                  <a:tcPr marL="4968" marR="4968" marT="49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2267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3524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16705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616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23112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3,4%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0928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 smtClean="0">
                          <a:effectLst/>
                          <a:latin typeface="Arial"/>
                        </a:rPr>
                        <a:t>MICROBÚS</a:t>
                      </a:r>
                      <a:endParaRPr lang="es-CO" sz="700" b="1" i="0" u="none" strike="noStrike" dirty="0">
                        <a:effectLst/>
                        <a:latin typeface="Arial"/>
                      </a:endParaRPr>
                    </a:p>
                  </a:txBody>
                  <a:tcPr marL="4968" marR="4968" marT="49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429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1278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695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414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2816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0,4%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0928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T </a:t>
                      </a:r>
                      <a:r>
                        <a:rPr lang="es-CO" sz="700" b="1" i="0" u="none" strike="noStrike" dirty="0" smtClean="0">
                          <a:effectLst/>
                          <a:latin typeface="Arial"/>
                        </a:rPr>
                        <a:t>CAMIÓN</a:t>
                      </a:r>
                      <a:endParaRPr lang="es-CO" sz="700" b="1" i="0" u="none" strike="noStrike" dirty="0">
                        <a:effectLst/>
                        <a:latin typeface="Arial"/>
                      </a:endParaRPr>
                    </a:p>
                  </a:txBody>
                  <a:tcPr marL="4968" marR="4968" marT="49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555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2477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2216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240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5488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0,8%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0928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VOLQUETA</a:t>
                      </a:r>
                    </a:p>
                  </a:txBody>
                  <a:tcPr marL="4968" marR="4968" marT="49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863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699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1683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244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3489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0,5%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0928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MOTOCICLETA</a:t>
                      </a:r>
                    </a:p>
                  </a:txBody>
                  <a:tcPr marL="4968" marR="4968" marT="49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233311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106356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40855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17930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398452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59,1%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0928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MAQ. </a:t>
                      </a:r>
                      <a:r>
                        <a:rPr lang="es-CO" sz="700" b="1" i="0" u="none" strike="noStrike" dirty="0" smtClean="0">
                          <a:effectLst/>
                          <a:latin typeface="Arial"/>
                        </a:rPr>
                        <a:t>AGRÍCOLA</a:t>
                      </a:r>
                      <a:endParaRPr lang="es-CO" sz="700" b="1" i="0" u="none" strike="noStrike" dirty="0">
                        <a:effectLst/>
                        <a:latin typeface="Arial"/>
                      </a:endParaRPr>
                    </a:p>
                  </a:txBody>
                  <a:tcPr marL="4968" marR="4968" marT="49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48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53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101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20367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MAQ. INDUSTRIAL</a:t>
                      </a:r>
                    </a:p>
                  </a:txBody>
                  <a:tcPr marL="4968" marR="4968" marT="49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17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48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71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20367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MAQ, </a:t>
                      </a:r>
                      <a:r>
                        <a:rPr lang="es-CO" sz="700" b="1" i="0" u="none" strike="noStrike" dirty="0" smtClean="0">
                          <a:effectLst/>
                          <a:latin typeface="Arial"/>
                        </a:rPr>
                        <a:t>CONSTRUCCIÓN</a:t>
                      </a:r>
                      <a:endParaRPr lang="es-CO" sz="700" b="1" i="0" u="none" strike="noStrike" dirty="0">
                        <a:effectLst/>
                        <a:latin typeface="Arial"/>
                      </a:endParaRPr>
                    </a:p>
                  </a:txBody>
                  <a:tcPr marL="4968" marR="4968" marT="49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458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1072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1530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0,2%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0928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 smtClean="0">
                          <a:effectLst/>
                          <a:latin typeface="Arial"/>
                        </a:rPr>
                        <a:t>MINIBÚS</a:t>
                      </a:r>
                      <a:endParaRPr lang="es-CO" sz="700" b="1" i="0" u="none" strike="noStrike" dirty="0">
                        <a:effectLst/>
                        <a:latin typeface="Arial"/>
                      </a:endParaRPr>
                    </a:p>
                  </a:txBody>
                  <a:tcPr marL="4968" marR="4968" marT="49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0928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SEMI REMOLQUE</a:t>
                      </a:r>
                    </a:p>
                  </a:txBody>
                  <a:tcPr marL="4968" marR="4968" marT="49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616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4816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153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5585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0,8%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0928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REMOLQUE</a:t>
                      </a:r>
                    </a:p>
                  </a:txBody>
                  <a:tcPr marL="4968" marR="4968" marT="49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15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69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89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0928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MOTOCARRO</a:t>
                      </a:r>
                    </a:p>
                  </a:txBody>
                  <a:tcPr marL="4968" marR="4968" marT="49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576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285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52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913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0,1%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0928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 smtClean="0">
                          <a:effectLst/>
                          <a:latin typeface="Arial"/>
                        </a:rPr>
                        <a:t>CUATRIMOTO</a:t>
                      </a:r>
                      <a:endParaRPr lang="es-CO" sz="700" b="1" i="0" u="none" strike="noStrike" dirty="0">
                        <a:effectLst/>
                        <a:latin typeface="Arial"/>
                      </a:endParaRPr>
                    </a:p>
                  </a:txBody>
                  <a:tcPr marL="4968" marR="4968" marT="49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124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7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28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6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165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0928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MOTOCICLO</a:t>
                      </a:r>
                    </a:p>
                  </a:txBody>
                  <a:tcPr marL="4968" marR="4968" marT="49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0,0%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  <a:tr h="11425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TOTAL</a:t>
                      </a:r>
                    </a:p>
                  </a:txBody>
                  <a:tcPr marL="4968" marR="4968" marT="496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280604</a:t>
                      </a:r>
                    </a:p>
                  </a:txBody>
                  <a:tcPr marL="4968" marR="4968" marT="4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165860</a:t>
                      </a:r>
                    </a:p>
                  </a:txBody>
                  <a:tcPr marL="4968" marR="4968" marT="4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202225</a:t>
                      </a:r>
                    </a:p>
                  </a:txBody>
                  <a:tcPr marL="4968" marR="4968" marT="496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25628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674317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effectLst/>
                          <a:latin typeface="Arial"/>
                        </a:rPr>
                        <a:t>100%</a:t>
                      </a:r>
                    </a:p>
                  </a:txBody>
                  <a:tcPr marL="4968" marR="4968" marT="496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DD9C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152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967A-02A0-423D-AF4C-BACAAA09276F}" type="slidenum">
              <a:rPr lang="es-CO" smtClean="0"/>
              <a:t>3</a:t>
            </a:fld>
            <a:endParaRPr lang="es-CO" dirty="0"/>
          </a:p>
        </p:txBody>
      </p:sp>
      <p:pic>
        <p:nvPicPr>
          <p:cNvPr id="13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1" r="1151" b="73282"/>
          <a:stretch/>
        </p:blipFill>
        <p:spPr>
          <a:xfrm>
            <a:off x="80955" y="61814"/>
            <a:ext cx="9004901" cy="811859"/>
          </a:xfrm>
          <a:prstGeom prst="rect">
            <a:avLst/>
          </a:prstGeom>
        </p:spPr>
      </p:pic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350266"/>
              </p:ext>
            </p:extLst>
          </p:nvPr>
        </p:nvGraphicFramePr>
        <p:xfrm>
          <a:off x="251515" y="1412774"/>
          <a:ext cx="8712972" cy="4388592"/>
        </p:xfrm>
        <a:graphic>
          <a:graphicData uri="http://schemas.openxmlformats.org/drawingml/2006/table">
            <a:tbl>
              <a:tblPr/>
              <a:tblGrid>
                <a:gridCol w="103071"/>
                <a:gridCol w="996357"/>
                <a:gridCol w="645915"/>
                <a:gridCol w="577200"/>
                <a:gridCol w="632171"/>
                <a:gridCol w="645915"/>
                <a:gridCol w="721500"/>
                <a:gridCol w="762729"/>
                <a:gridCol w="913900"/>
                <a:gridCol w="886414"/>
                <a:gridCol w="913900"/>
                <a:gridCol w="913900"/>
              </a:tblGrid>
              <a:tr h="181431"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PARQUE AUTOMOTOR ÁREA METROPOLITANA DE BUCARAMANGA A DICIEMBRE 31 AÑO 2018</a:t>
                      </a:r>
                    </a:p>
                  </a:txBody>
                  <a:tcPr marL="3882" marR="3882" marT="38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53085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3882" marR="3882" marT="38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CLASE</a:t>
                      </a:r>
                    </a:p>
                  </a:txBody>
                  <a:tcPr marL="3882" marR="3882" marT="38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PARQUE AUTOMOTOR </a:t>
                      </a:r>
                      <a:r>
                        <a:rPr lang="es-CO" sz="7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BUCARAMANGA</a:t>
                      </a:r>
                      <a:endParaRPr lang="es-CO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2" marR="3882" marT="38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PARQUE AUTOMOTOR </a:t>
                      </a:r>
                      <a:r>
                        <a:rPr lang="es-CO" sz="7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GIRÓN</a:t>
                      </a:r>
                      <a:endParaRPr lang="es-CO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2" marR="3882" marT="38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PARQUE AUTOMOTOR </a:t>
                      </a:r>
                      <a:r>
                        <a:rPr lang="es-CO" sz="7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PIEDECUESTA</a:t>
                      </a:r>
                      <a:endParaRPr lang="es-CO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2" marR="3882" marT="38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PARQUE AUTOMOTOR </a:t>
                      </a:r>
                      <a:r>
                        <a:rPr lang="es-CO" sz="7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FLORIDABLANCA</a:t>
                      </a:r>
                      <a:endParaRPr lang="es-CO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2" marR="3882" marT="38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PARQUE AUTOMOTOR ÁREA METROPOLITANA</a:t>
                      </a:r>
                    </a:p>
                  </a:txBody>
                  <a:tcPr marL="3882" marR="3882" marT="38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POR VEHÍCULO EN EL TOTAL DEL ÁREA METROPOLITANA</a:t>
                      </a:r>
                    </a:p>
                  </a:txBody>
                  <a:tcPr marL="3882" marR="3882" marT="38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PARQUE AUTOMOTOR </a:t>
                      </a:r>
                      <a:r>
                        <a:rPr lang="es-CO" sz="7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BUCARAMANGA </a:t>
                      </a:r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 EL TOTAL DEL ÁREA</a:t>
                      </a:r>
                    </a:p>
                  </a:txBody>
                  <a:tcPr marL="3882" marR="3882" marT="388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PARQUE AUTOMOTOR </a:t>
                      </a:r>
                      <a:r>
                        <a:rPr lang="es-CO" sz="7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GIRÓN</a:t>
                      </a:r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EN EL TOTAL DEL ÁREA</a:t>
                      </a:r>
                    </a:p>
                  </a:txBody>
                  <a:tcPr marL="3882" marR="3882" marT="38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PARQUE AUTOMOTOR </a:t>
                      </a:r>
                      <a:r>
                        <a:rPr lang="es-CO" sz="7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PIEDECUESTA</a:t>
                      </a:r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EN EL TOTAL DEL ÁREA</a:t>
                      </a:r>
                    </a:p>
                  </a:txBody>
                  <a:tcPr marL="3882" marR="3882" marT="38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 PARQUE AUTOMOTOR </a:t>
                      </a:r>
                      <a:r>
                        <a:rPr lang="es-CO" sz="7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FLORIDABLANCA</a:t>
                      </a:r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EN EL TOTAL DEL ÁREA</a:t>
                      </a:r>
                    </a:p>
                  </a:txBody>
                  <a:tcPr marL="3882" marR="3882" marT="38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7471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3882" marR="3882" marT="38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AUTOMÓVIL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101964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27434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1541</a:t>
                      </a:r>
                    </a:p>
                  </a:txBody>
                  <a:tcPr marL="3882" marR="3882" marT="38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29472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160411</a:t>
                      </a:r>
                    </a:p>
                  </a:txBody>
                  <a:tcPr marL="3882" marR="3882" marT="3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22,8%</a:t>
                      </a:r>
                    </a:p>
                  </a:txBody>
                  <a:tcPr marL="3882" marR="3882" marT="38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14,5%</a:t>
                      </a:r>
                    </a:p>
                  </a:txBody>
                  <a:tcPr marL="3882" marR="3882" marT="3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3,9%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0,22%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4,2%</a:t>
                      </a:r>
                    </a:p>
                  </a:txBody>
                  <a:tcPr marL="3882" marR="3882" marT="38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7471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3882" marR="3882" marT="38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CAMPERO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17674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2382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303</a:t>
                      </a:r>
                    </a:p>
                  </a:txBody>
                  <a:tcPr marL="3882" marR="3882" marT="38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3524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23883</a:t>
                      </a:r>
                    </a:p>
                  </a:txBody>
                  <a:tcPr marL="3882" marR="3882" marT="3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3,4%</a:t>
                      </a:r>
                    </a:p>
                  </a:txBody>
                  <a:tcPr marL="3882" marR="3882" marT="38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2,5%</a:t>
                      </a:r>
                    </a:p>
                  </a:txBody>
                  <a:tcPr marL="3882" marR="3882" marT="3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0,3%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0,04%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0,5%</a:t>
                      </a:r>
                    </a:p>
                  </a:txBody>
                  <a:tcPr marL="3882" marR="3882" marT="38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7471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3882" marR="3882" marT="38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CAMIONETA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36220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12243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809</a:t>
                      </a:r>
                    </a:p>
                  </a:txBody>
                  <a:tcPr marL="3882" marR="3882" marT="38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10901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60173</a:t>
                      </a:r>
                    </a:p>
                  </a:txBody>
                  <a:tcPr marL="3882" marR="3882" marT="3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8,6%</a:t>
                      </a:r>
                    </a:p>
                  </a:txBody>
                  <a:tcPr marL="3882" marR="3882" marT="38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5,2%</a:t>
                      </a:r>
                    </a:p>
                  </a:txBody>
                  <a:tcPr marL="3882" marR="3882" marT="3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1,7%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0,12%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1,6%</a:t>
                      </a:r>
                    </a:p>
                  </a:txBody>
                  <a:tcPr marL="3882" marR="3882" marT="38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7471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3882" marR="3882" marT="38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MICROBÚS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1980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432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</a:t>
                      </a:r>
                    </a:p>
                  </a:txBody>
                  <a:tcPr marL="3882" marR="3882" marT="38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1274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3856</a:t>
                      </a:r>
                    </a:p>
                  </a:txBody>
                  <a:tcPr marL="3882" marR="3882" marT="3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0,5%</a:t>
                      </a:r>
                    </a:p>
                  </a:txBody>
                  <a:tcPr marL="3882" marR="3882" marT="38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0,3%</a:t>
                      </a:r>
                    </a:p>
                  </a:txBody>
                  <a:tcPr marL="3882" marR="3882" marT="3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0,1%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0,02%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0,2%</a:t>
                      </a:r>
                    </a:p>
                  </a:txBody>
                  <a:tcPr marL="3882" marR="3882" marT="38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7471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3882" marR="3882" marT="38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BUSETA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2689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274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3882" marR="3882" marT="38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1006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4045</a:t>
                      </a:r>
                    </a:p>
                  </a:txBody>
                  <a:tcPr marL="3882" marR="3882" marT="3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0,6%</a:t>
                      </a:r>
                    </a:p>
                  </a:txBody>
                  <a:tcPr marL="3882" marR="3882" marT="38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0,4%</a:t>
                      </a:r>
                    </a:p>
                  </a:txBody>
                  <a:tcPr marL="3882" marR="3882" marT="3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0,01%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0,1%</a:t>
                      </a:r>
                    </a:p>
                  </a:txBody>
                  <a:tcPr marL="3882" marR="3882" marT="38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7471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3882" marR="3882" marT="38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BUS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2917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366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3882" marR="3882" marT="38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1192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4514</a:t>
                      </a:r>
                    </a:p>
                  </a:txBody>
                  <a:tcPr marL="3882" marR="3882" marT="3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0,6%</a:t>
                      </a:r>
                    </a:p>
                  </a:txBody>
                  <a:tcPr marL="3882" marR="3882" marT="38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0,4%</a:t>
                      </a:r>
                    </a:p>
                  </a:txBody>
                  <a:tcPr marL="3882" marR="3882" marT="3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0,1%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0,01%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0,2%</a:t>
                      </a:r>
                    </a:p>
                  </a:txBody>
                  <a:tcPr marL="3882" marR="3882" marT="38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7471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3882" marR="3882" marT="38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CAMIÓN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8508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4434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593</a:t>
                      </a:r>
                    </a:p>
                  </a:txBody>
                  <a:tcPr marL="3882" marR="3882" marT="38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3870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17405</a:t>
                      </a:r>
                    </a:p>
                  </a:txBody>
                  <a:tcPr marL="3882" marR="3882" marT="3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2,5%</a:t>
                      </a:r>
                    </a:p>
                  </a:txBody>
                  <a:tcPr marL="3882" marR="3882" marT="38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1,2%</a:t>
                      </a:r>
                    </a:p>
                  </a:txBody>
                  <a:tcPr marL="3882" marR="3882" marT="3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0,6%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0,08%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0,6%</a:t>
                      </a:r>
                    </a:p>
                  </a:txBody>
                  <a:tcPr marL="3882" marR="3882" marT="38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7471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3882" marR="3882" marT="38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VOLQUETA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1362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854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</a:t>
                      </a:r>
                    </a:p>
                  </a:txBody>
                  <a:tcPr marL="3882" marR="3882" marT="38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704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3047</a:t>
                      </a:r>
                    </a:p>
                  </a:txBody>
                  <a:tcPr marL="3882" marR="3882" marT="3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0,4%</a:t>
                      </a:r>
                    </a:p>
                  </a:txBody>
                  <a:tcPr marL="3882" marR="3882" marT="38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0,2%</a:t>
                      </a:r>
                    </a:p>
                  </a:txBody>
                  <a:tcPr marL="3882" marR="3882" marT="3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0,1%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0,02%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0,1%</a:t>
                      </a:r>
                    </a:p>
                  </a:txBody>
                  <a:tcPr marL="3882" marR="3882" marT="38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7471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3882" marR="3882" marT="38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TRACTO CAMIÓN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2837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567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</a:t>
                      </a:r>
                    </a:p>
                  </a:txBody>
                  <a:tcPr marL="3882" marR="3882" marT="38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2477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5983</a:t>
                      </a:r>
                    </a:p>
                  </a:txBody>
                  <a:tcPr marL="3882" marR="3882" marT="3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0,9%</a:t>
                      </a:r>
                    </a:p>
                  </a:txBody>
                  <a:tcPr marL="3882" marR="3882" marT="38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0,4%</a:t>
                      </a:r>
                    </a:p>
                  </a:txBody>
                  <a:tcPr marL="3882" marR="3882" marT="3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0,1%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0,01%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0,4%</a:t>
                      </a:r>
                    </a:p>
                  </a:txBody>
                  <a:tcPr marL="3882" marR="3882" marT="38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7471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3882" marR="3882" marT="38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MOTOCICLETA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43065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249881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10341</a:t>
                      </a:r>
                    </a:p>
                  </a:txBody>
                  <a:tcPr marL="3882" marR="3882" marT="38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107364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410651</a:t>
                      </a:r>
                    </a:p>
                  </a:txBody>
                  <a:tcPr marL="3882" marR="3882" marT="3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58,4%</a:t>
                      </a:r>
                    </a:p>
                  </a:txBody>
                  <a:tcPr marL="3882" marR="3882" marT="38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6,1%</a:t>
                      </a:r>
                    </a:p>
                  </a:txBody>
                  <a:tcPr marL="3882" marR="3882" marT="3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35,5%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1,47%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15,3%</a:t>
                      </a:r>
                    </a:p>
                  </a:txBody>
                  <a:tcPr marL="3882" marR="3882" marT="38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7471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3882" marR="3882" marT="38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MAQUINA AGRÍCOLA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3882" marR="3882" marT="38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3882" marR="3882" marT="3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3882" marR="3882" marT="38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3882" marR="3882" marT="3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0,00%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3882" marR="3882" marT="38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7471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3882" marR="3882" marT="38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MAQUINA INDUSTRIAL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3882" marR="3882" marT="38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3882" marR="3882" marT="3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3882" marR="3882" marT="38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3882" marR="3882" marT="3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0,00%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3882" marR="3882" marT="38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7471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3882" marR="3882" marT="38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BICICLETA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3882" marR="3882" marT="38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3882" marR="3882" marT="3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3882" marR="3882" marT="38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3882" marR="3882" marT="3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0,00%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3882" marR="3882" marT="38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7471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3882" marR="3882" marT="38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MOTOCARRO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609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3882" marR="3882" marT="38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318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1009</a:t>
                      </a:r>
                    </a:p>
                  </a:txBody>
                  <a:tcPr marL="3882" marR="3882" marT="3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0,1%</a:t>
                      </a:r>
                    </a:p>
                  </a:txBody>
                  <a:tcPr marL="3882" marR="3882" marT="38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3882" marR="3882" marT="3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0,1%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0,00%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3882" marR="3882" marT="38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7471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3882" marR="3882" marT="38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MOTOCICLO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3882" marR="3882" marT="38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3882" marR="3882" marT="3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3882" marR="3882" marT="38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3882" marR="3882" marT="3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0,00%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3882" marR="3882" marT="38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7471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3882" marR="3882" marT="38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CUATRIMOTO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3882" marR="3882" marT="38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223</a:t>
                      </a:r>
                    </a:p>
                  </a:txBody>
                  <a:tcPr marL="3882" marR="3882" marT="3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3882" marR="3882" marT="38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3882" marR="3882" marT="3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0,00%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3882" marR="3882" marT="38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7471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3882" marR="3882" marT="38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RNMA (REMOLQUE)</a:t>
                      </a:r>
                      <a:endParaRPr lang="es-CO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1266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3882" marR="3882" marT="38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1292</a:t>
                      </a:r>
                    </a:p>
                  </a:txBody>
                  <a:tcPr marL="3882" marR="3882" marT="3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0,2%</a:t>
                      </a:r>
                    </a:p>
                  </a:txBody>
                  <a:tcPr marL="3882" marR="3882" marT="38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0,2%</a:t>
                      </a:r>
                    </a:p>
                  </a:txBody>
                  <a:tcPr marL="3882" marR="3882" marT="3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0,00%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3882" marR="3882" marT="38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7471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3882" marR="3882" marT="38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RNRS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345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648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3882" marR="3882" marT="38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4995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5988</a:t>
                      </a:r>
                    </a:p>
                  </a:txBody>
                  <a:tcPr marL="3882" marR="3882" marT="3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0,9%</a:t>
                      </a:r>
                    </a:p>
                  </a:txBody>
                  <a:tcPr marL="3882" marR="3882" marT="38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3882" marR="3882" marT="3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0,1%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0,00%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0,7%</a:t>
                      </a:r>
                    </a:p>
                  </a:txBody>
                  <a:tcPr marL="3882" marR="3882" marT="38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7537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3882" marR="3882" marT="38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RNRS (SEMI REMOLQUE)</a:t>
                      </a:r>
                      <a:endParaRPr lang="es-CO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486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3882" marR="3882" marT="38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486</a:t>
                      </a:r>
                    </a:p>
                  </a:txBody>
                  <a:tcPr marL="3882" marR="3882" marT="3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0,1%</a:t>
                      </a:r>
                    </a:p>
                  </a:txBody>
                  <a:tcPr marL="3882" marR="3882" marT="38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3882" marR="3882" marT="3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0,1%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0,00%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3882" marR="3882" marT="38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7471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3882" marR="3882" marT="38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MINI BUS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3882" marR="3882" marT="38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3882" marR="3882" marT="3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3882" marR="3882" marT="38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3882" marR="3882" marT="3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0,00%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0,0%</a:t>
                      </a:r>
                    </a:p>
                  </a:txBody>
                  <a:tcPr marL="3882" marR="3882" marT="38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8143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3882" marR="3882" marT="38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MUNICIPIO 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220993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300836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14120</a:t>
                      </a:r>
                    </a:p>
                  </a:txBody>
                  <a:tcPr marL="3882" marR="3882" marT="38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167126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703075</a:t>
                      </a:r>
                    </a:p>
                  </a:txBody>
                  <a:tcPr marL="3882" marR="3882" marT="3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3882" marR="3882" marT="38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31,4%</a:t>
                      </a:r>
                    </a:p>
                  </a:txBody>
                  <a:tcPr marL="3882" marR="3882" marT="3882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42,8%</a:t>
                      </a:r>
                    </a:p>
                  </a:txBody>
                  <a:tcPr marL="3882" marR="3882" marT="38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2,01%</a:t>
                      </a:r>
                    </a:p>
                  </a:txBody>
                  <a:tcPr marL="3882" marR="3882" marT="38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23,8%</a:t>
                      </a:r>
                    </a:p>
                  </a:txBody>
                  <a:tcPr marL="3882" marR="3882" marT="388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362862" y="873673"/>
            <a:ext cx="871257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PARQUE AUTOMOTOR ÁREA METROPOLITANA DE BUCARAMANGA A 31 DICIEMBRE 2018</a:t>
            </a:r>
            <a:endParaRPr lang="es-E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20688" y="5842337"/>
            <a:ext cx="87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dirty="0" smtClean="0"/>
              <a:t>Datos suministrados por Secretaria Tránsito Piedecuesta. Dirección de Tránsito de Floridablanca. Secretaria de Tránsito de Girón y Dirección de Transito de Bucaramanga con corte a 31 de diciembre de 2018</a:t>
            </a:r>
          </a:p>
          <a:p>
            <a:pPr algn="just"/>
            <a:r>
              <a:rPr lang="es-CO" sz="1050" dirty="0" smtClean="0"/>
              <a:t>Proyecto Nixon Ricardo González </a:t>
            </a:r>
            <a:endParaRPr lang="es-CO" sz="1050" dirty="0"/>
          </a:p>
        </p:txBody>
      </p:sp>
    </p:spTree>
    <p:extLst>
      <p:ext uri="{BB962C8B-B14F-4D97-AF65-F5344CB8AC3E}">
        <p14:creationId xmlns:p14="http://schemas.microsoft.com/office/powerpoint/2010/main" val="208877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71160"/>
              </p:ext>
            </p:extLst>
          </p:nvPr>
        </p:nvGraphicFramePr>
        <p:xfrm>
          <a:off x="107504" y="1196752"/>
          <a:ext cx="8928989" cy="5528605"/>
        </p:xfrm>
        <a:graphic>
          <a:graphicData uri="http://schemas.openxmlformats.org/drawingml/2006/table">
            <a:tbl>
              <a:tblPr/>
              <a:tblGrid>
                <a:gridCol w="95667"/>
                <a:gridCol w="924788"/>
                <a:gridCol w="771720"/>
                <a:gridCol w="580384"/>
                <a:gridCol w="963055"/>
                <a:gridCol w="644163"/>
                <a:gridCol w="873765"/>
                <a:gridCol w="707942"/>
                <a:gridCol w="848254"/>
                <a:gridCol w="822743"/>
                <a:gridCol w="848254"/>
                <a:gridCol w="848254"/>
              </a:tblGrid>
              <a:tr h="106210">
                <a:tc gridSpan="12"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PARQUE AUTOMOTOR ÁREA METROPOLITANA DE BUCARAMANGA A DICIEMBRE AÑO 2019 </a:t>
                      </a:r>
                    </a:p>
                  </a:txBody>
                  <a:tcPr marL="3517" marR="3517" marT="3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41467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</a:t>
                      </a:r>
                    </a:p>
                  </a:txBody>
                  <a:tcPr marL="3517" marR="3517" marT="3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CLASE</a:t>
                      </a:r>
                    </a:p>
                  </a:txBody>
                  <a:tcPr marL="3517" marR="3517" marT="3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PARQUE AUTOMOTOR </a:t>
                      </a:r>
                      <a:r>
                        <a:rPr lang="es-CO" sz="7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BUCARAMANGA A DICIEMBRE</a:t>
                      </a:r>
                      <a:endParaRPr lang="es-CO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7" marR="3517" marT="3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PARQUE AUTOMOTOR </a:t>
                      </a:r>
                      <a:r>
                        <a:rPr lang="es-CO" sz="7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GIRÓN A DICIEMBRE</a:t>
                      </a:r>
                      <a:endParaRPr lang="es-CO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7" marR="3517" marT="3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PARQUE AUTOMOTOR </a:t>
                      </a:r>
                      <a:r>
                        <a:rPr lang="es-CO" sz="7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PIEDECUESTA DICIEMBRE</a:t>
                      </a:r>
                      <a:endParaRPr lang="es-CO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7" marR="3517" marT="3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PARQUE AUTOMOTOR </a:t>
                      </a:r>
                      <a:r>
                        <a:rPr lang="es-CO" sz="7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FLORIDABLANCA A DICIEMBRE</a:t>
                      </a:r>
                      <a:endParaRPr lang="es-CO" sz="7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517" marR="3517" marT="3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PARQUE AUTOMOTOR ÁREA METROPOLITANA A OCTUBRE</a:t>
                      </a:r>
                    </a:p>
                  </a:txBody>
                  <a:tcPr marL="3517" marR="3517" marT="3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POR VEHÍCULO EN EL TOTAL DEL ÁREA METROPOLITANA</a:t>
                      </a:r>
                    </a:p>
                  </a:txBody>
                  <a:tcPr marL="3517" marR="3517" marT="3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PARQUE AUTOMOTOR </a:t>
                      </a:r>
                      <a:r>
                        <a:rPr lang="es-CO" sz="7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BUCARAMANGA </a:t>
                      </a:r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 EL TOTAL DEL ÁREA</a:t>
                      </a:r>
                    </a:p>
                  </a:txBody>
                  <a:tcPr marL="3517" marR="3517" marT="3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PARQUE AUTOMOTOR </a:t>
                      </a:r>
                      <a:r>
                        <a:rPr lang="es-CO" sz="7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GIRÓN</a:t>
                      </a:r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EN EL TOTAL DEL ÁREA</a:t>
                      </a:r>
                    </a:p>
                  </a:txBody>
                  <a:tcPr marL="3517" marR="3517" marT="3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PARQUE AUTOMOTOR </a:t>
                      </a:r>
                      <a:r>
                        <a:rPr lang="es-CO" sz="7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PIEDECUESTA</a:t>
                      </a:r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EN EL TOTAL DEL ÁREA</a:t>
                      </a:r>
                    </a:p>
                  </a:txBody>
                  <a:tcPr marL="3517" marR="3517" marT="3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PARQUE AUTOMOTOR </a:t>
                      </a:r>
                      <a:r>
                        <a:rPr lang="es-CO" sz="700" b="1" i="0" u="sng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FLORIDABLANCA</a:t>
                      </a:r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EN EL TOTAL DEL ÁREA</a:t>
                      </a:r>
                    </a:p>
                  </a:txBody>
                  <a:tcPr marL="3517" marR="3517" marT="3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0903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517" marR="3517" marT="3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AUTOMÓVIL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101.416 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31.238 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2.887 </a:t>
                      </a:r>
                    </a:p>
                  </a:txBody>
                  <a:tcPr marL="3517" marR="3517" marT="3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29.375 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164.916 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22,1%</a:t>
                      </a:r>
                    </a:p>
                  </a:txBody>
                  <a:tcPr marL="3517" marR="3517" marT="3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13,6%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0,39%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3,9%</a:t>
                      </a:r>
                    </a:p>
                  </a:txBody>
                  <a:tcPr marL="3517" marR="3517" marT="3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0903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517" marR="3517" marT="3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2.871 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371 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499 </a:t>
                      </a:r>
                    </a:p>
                  </a:txBody>
                  <a:tcPr marL="3517" marR="3517" marT="3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1.231 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4.972 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3517" marR="3517" marT="3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0,07%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3517" marR="3517" marT="3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0903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517" marR="3517" marT="3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BUSETA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2.568 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269 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1.098 </a:t>
                      </a:r>
                    </a:p>
                  </a:txBody>
                  <a:tcPr marL="3517" marR="3517" marT="3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989 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4.924 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3517" marR="3517" marT="3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0,15%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3517" marR="3517" marT="3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0903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517" marR="3517" marT="3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CAMIÓN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8.484 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4.631 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305 </a:t>
                      </a:r>
                    </a:p>
                  </a:txBody>
                  <a:tcPr marL="3517" marR="3517" marT="3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3.900 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17.320 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3517" marR="3517" marT="3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0,04%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3517" marR="3517" marT="3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0903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517" marR="3517" marT="3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CAMIONETA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37.174 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14.554 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125 </a:t>
                      </a:r>
                    </a:p>
                  </a:txBody>
                  <a:tcPr marL="3517" marR="3517" marT="3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10.966 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62.819 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3517" marR="3517" marT="3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5,0%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0,02%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3517" marR="3517" marT="3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0903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517" marR="3517" marT="3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CAMPERO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17.576 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2.595 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72 </a:t>
                      </a:r>
                    </a:p>
                  </a:txBody>
                  <a:tcPr marL="3517" marR="3517" marT="3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3.516 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23.759 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3517" marR="3517" marT="3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2,4%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0,01%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0,5%</a:t>
                      </a:r>
                    </a:p>
                  </a:txBody>
                  <a:tcPr marL="3517" marR="3517" marT="3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0903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517" marR="3517" marT="3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MICRO BUS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1.860 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440 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1.087 </a:t>
                      </a:r>
                    </a:p>
                  </a:txBody>
                  <a:tcPr marL="3517" marR="3517" marT="3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1.266 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4.653 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</a:p>
                  </a:txBody>
                  <a:tcPr marL="3517" marR="3517" marT="3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0,15%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3517" marR="3517" marT="3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0903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517" marR="3517" marT="3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TRACTO CAMIÓN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2.896 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588 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233 </a:t>
                      </a:r>
                    </a:p>
                  </a:txBody>
                  <a:tcPr marL="3517" marR="3517" marT="3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2.490 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6.207 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3517" marR="3517" marT="3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0,03%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3517" marR="3517" marT="3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0903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3517" marR="3517" marT="3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VOLQUETA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1.363 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838 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187 </a:t>
                      </a:r>
                    </a:p>
                  </a:txBody>
                  <a:tcPr marL="3517" marR="3517" marT="3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707 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3.095 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3517" marR="3517" marT="3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0,03%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3517" marR="3517" marT="3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0903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517" marR="3517" marT="3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MOTOCICLETA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44.563 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273.547 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17.108 </a:t>
                      </a:r>
                    </a:p>
                  </a:txBody>
                  <a:tcPr marL="3517" marR="3517" marT="3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109.827 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445.045 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59,5%</a:t>
                      </a:r>
                    </a:p>
                  </a:txBody>
                  <a:tcPr marL="3517" marR="3517" marT="3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36,6%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2,29%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3517" marR="3517" marT="3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0903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3517" marR="3517" marT="3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MAQ.AGRICOLA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-   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42 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4 </a:t>
                      </a:r>
                    </a:p>
                  </a:txBody>
                  <a:tcPr marL="3517" marR="3517" marT="3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16 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62 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3517" marR="3517" marT="3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3517" marR="3517" marT="3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0903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3517" marR="3517" marT="3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MAQ. INDUSTRIAL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-   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21 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11 </a:t>
                      </a:r>
                    </a:p>
                  </a:txBody>
                  <a:tcPr marL="3517" marR="3517" marT="3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4 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36 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3517" marR="3517" marT="3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3517" marR="3517" marT="3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0903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3517" marR="3517" marT="3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MOTOCARRO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82 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651 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-   </a:t>
                      </a:r>
                    </a:p>
                  </a:txBody>
                  <a:tcPr marL="3517" marR="3517" marT="3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418 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1.151 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3517" marR="3517" marT="3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3517" marR="3517" marT="3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0903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3517" marR="3517" marT="3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MAQ.CONSTRUCCION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-   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526 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4 </a:t>
                      </a:r>
                    </a:p>
                  </a:txBody>
                  <a:tcPr marL="3517" marR="3517" marT="3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203 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733 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3517" marR="3517" marT="3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3517" marR="3517" marT="3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0903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3517" marR="3517" marT="3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MOTO TRICICLO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-   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4 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2 </a:t>
                      </a:r>
                    </a:p>
                  </a:txBody>
                  <a:tcPr marL="3517" marR="3517" marT="3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2 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8 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3517" marR="3517" marT="3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3517" marR="3517" marT="3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0903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3517" marR="3517" marT="3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CICLOMOTOR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-   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73 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-   </a:t>
                      </a:r>
                    </a:p>
                  </a:txBody>
                  <a:tcPr marL="3517" marR="3517" marT="3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-   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73 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3517" marR="3517" marT="3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3517" marR="3517" marT="3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0903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3517" marR="3517" marT="3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CUATRIMOTO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86 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129 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-   </a:t>
                      </a:r>
                    </a:p>
                  </a:txBody>
                  <a:tcPr marL="3517" marR="3517" marT="3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8 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223 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3517" marR="3517" marT="3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3517" marR="3517" marT="3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0903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3517" marR="3517" marT="3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CUADRICICLO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3 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2 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6 </a:t>
                      </a:r>
                    </a:p>
                  </a:txBody>
                  <a:tcPr marL="3517" marR="3517" marT="3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-   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11 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3517" marR="3517" marT="3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3517" marR="3517" marT="3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0903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3517" marR="3517" marT="3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REMOLQUE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1.381 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9 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  9 </a:t>
                      </a:r>
                    </a:p>
                  </a:txBody>
                  <a:tcPr marL="3517" marR="3517" marT="3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15 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1.414 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3517" marR="3517" marT="3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3517" marR="3517" marT="3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0903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3517" marR="3517" marT="3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SEMIRREMOLQUE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409 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785 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-   </a:t>
                      </a:r>
                    </a:p>
                  </a:txBody>
                  <a:tcPr marL="3517" marR="3517" marT="3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5.259 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6.453 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3517" marR="3517" marT="3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0,7%</a:t>
                      </a:r>
                    </a:p>
                  </a:txBody>
                  <a:tcPr marL="3517" marR="3517" marT="3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0903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3517" marR="3517" marT="3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MINIBÚS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-   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-   </a:t>
                      </a:r>
                    </a:p>
                  </a:txBody>
                  <a:tcPr marL="3517" marR="3517" marT="3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5 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5 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3517" marR="3517" marT="3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3517" marR="3517" marT="3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0903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3517" marR="3517" marT="3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 CLASE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1 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   -   </a:t>
                      </a:r>
                    </a:p>
                  </a:txBody>
                  <a:tcPr marL="3517" marR="3517" marT="3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   1 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3517" marR="3517" marT="3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0,00%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3517" marR="3517" marT="3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09031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17" marR="3517" marT="3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MUNICIPIO 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222.733 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331.313 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23.635 </a:t>
                      </a:r>
                    </a:p>
                  </a:txBody>
                  <a:tcPr marL="3517" marR="3517" marT="3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170.197 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747.878 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</a:p>
                  </a:txBody>
                  <a:tcPr marL="3517" marR="3517" marT="3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29,8%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44,3%</a:t>
                      </a:r>
                    </a:p>
                  </a:txBody>
                  <a:tcPr marL="3517" marR="3517" marT="3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3,16%</a:t>
                      </a:r>
                    </a:p>
                  </a:txBody>
                  <a:tcPr marL="3517" marR="3517" marT="35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22,8%</a:t>
                      </a:r>
                    </a:p>
                  </a:txBody>
                  <a:tcPr marL="3517" marR="3517" marT="35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</a:tbl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9" y="24040"/>
            <a:ext cx="9142857" cy="812672"/>
          </a:xfrm>
          <a:prstGeom prst="rect">
            <a:avLst/>
          </a:prstGeom>
        </p:spPr>
      </p:pic>
      <p:sp>
        <p:nvSpPr>
          <p:cNvPr id="9" name="4 Rectángulo"/>
          <p:cNvSpPr/>
          <p:nvPr/>
        </p:nvSpPr>
        <p:spPr>
          <a:xfrm>
            <a:off x="235698" y="827420"/>
            <a:ext cx="871257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PARQUE AUTOMOTOR ÁREA METROPOLITANA DE BUCARAMANGA A 31 DICIEMBRE 2019</a:t>
            </a:r>
            <a:endParaRPr lang="es-E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74692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28" y="0"/>
            <a:ext cx="9153328" cy="6858000"/>
          </a:xfrm>
        </p:spPr>
      </p:pic>
    </p:spTree>
    <p:extLst>
      <p:ext uri="{BB962C8B-B14F-4D97-AF65-F5344CB8AC3E}">
        <p14:creationId xmlns:p14="http://schemas.microsoft.com/office/powerpoint/2010/main" val="12733532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1552</Words>
  <Application>Microsoft Office PowerPoint</Application>
  <PresentationFormat>Presentación en pantalla (4:3)</PresentationFormat>
  <Paragraphs>864</Paragraphs>
  <Slides>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8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Nixon Ricardo Gonsalez</dc:creator>
  <cp:lastModifiedBy>Nixon Ricardo Gonsalez</cp:lastModifiedBy>
  <cp:revision>13</cp:revision>
  <dcterms:created xsi:type="dcterms:W3CDTF">2016-07-11T21:24:17Z</dcterms:created>
  <dcterms:modified xsi:type="dcterms:W3CDTF">2021-09-22T12:48:49Z</dcterms:modified>
</cp:coreProperties>
</file>