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916" r:id="rId1"/>
  </p:sldMasterIdLst>
  <p:notesMasterIdLst>
    <p:notesMasterId r:id="rId117"/>
  </p:notesMasterIdLst>
  <p:sldIdLst>
    <p:sldId id="269" r:id="rId2"/>
    <p:sldId id="766" r:id="rId3"/>
    <p:sldId id="756" r:id="rId4"/>
    <p:sldId id="700" r:id="rId5"/>
    <p:sldId id="714" r:id="rId6"/>
    <p:sldId id="702" r:id="rId7"/>
    <p:sldId id="709" r:id="rId8"/>
    <p:sldId id="711" r:id="rId9"/>
    <p:sldId id="712" r:id="rId10"/>
    <p:sldId id="530" r:id="rId11"/>
    <p:sldId id="388" r:id="rId12"/>
    <p:sldId id="777" r:id="rId13"/>
    <p:sldId id="778" r:id="rId14"/>
    <p:sldId id="779" r:id="rId15"/>
    <p:sldId id="780" r:id="rId16"/>
    <p:sldId id="781" r:id="rId17"/>
    <p:sldId id="782" r:id="rId18"/>
    <p:sldId id="775" r:id="rId19"/>
    <p:sldId id="783" r:id="rId20"/>
    <p:sldId id="784" r:id="rId21"/>
    <p:sldId id="785" r:id="rId22"/>
    <p:sldId id="723" r:id="rId23"/>
    <p:sldId id="724" r:id="rId24"/>
    <p:sldId id="739" r:id="rId25"/>
    <p:sldId id="645" r:id="rId26"/>
    <p:sldId id="706" r:id="rId27"/>
    <p:sldId id="528" r:id="rId28"/>
    <p:sldId id="527" r:id="rId29"/>
    <p:sldId id="707" r:id="rId30"/>
    <p:sldId id="686" r:id="rId31"/>
    <p:sldId id="740" r:id="rId32"/>
    <p:sldId id="773" r:id="rId33"/>
    <p:sldId id="745" r:id="rId34"/>
    <p:sldId id="746" r:id="rId35"/>
    <p:sldId id="741" r:id="rId36"/>
    <p:sldId id="787" r:id="rId37"/>
    <p:sldId id="788" r:id="rId38"/>
    <p:sldId id="789" r:id="rId39"/>
    <p:sldId id="790" r:id="rId40"/>
    <p:sldId id="752" r:id="rId41"/>
    <p:sldId id="753" r:id="rId42"/>
    <p:sldId id="791" r:id="rId43"/>
    <p:sldId id="754" r:id="rId44"/>
    <p:sldId id="565" r:id="rId45"/>
    <p:sldId id="697" r:id="rId46"/>
    <p:sldId id="649" r:id="rId47"/>
    <p:sldId id="650" r:id="rId48"/>
    <p:sldId id="651" r:id="rId49"/>
    <p:sldId id="774" r:id="rId50"/>
    <p:sldId id="653" r:id="rId51"/>
    <p:sldId id="640" r:id="rId52"/>
    <p:sldId id="652" r:id="rId53"/>
    <p:sldId id="654" r:id="rId54"/>
    <p:sldId id="776" r:id="rId55"/>
    <p:sldId id="567" r:id="rId56"/>
    <p:sldId id="569" r:id="rId57"/>
    <p:sldId id="466" r:id="rId58"/>
    <p:sldId id="265" r:id="rId59"/>
    <p:sldId id="655" r:id="rId60"/>
    <p:sldId id="656" r:id="rId61"/>
    <p:sldId id="657" r:id="rId62"/>
    <p:sldId id="726" r:id="rId63"/>
    <p:sldId id="727" r:id="rId64"/>
    <p:sldId id="728" r:id="rId65"/>
    <p:sldId id="729" r:id="rId66"/>
    <p:sldId id="730" r:id="rId67"/>
    <p:sldId id="731" r:id="rId68"/>
    <p:sldId id="732" r:id="rId69"/>
    <p:sldId id="733" r:id="rId70"/>
    <p:sldId id="531" r:id="rId71"/>
    <p:sldId id="571" r:id="rId72"/>
    <p:sldId id="529" r:id="rId73"/>
    <p:sldId id="658" r:id="rId74"/>
    <p:sldId id="429" r:id="rId75"/>
    <p:sldId id="734" r:id="rId76"/>
    <p:sldId id="735" r:id="rId77"/>
    <p:sldId id="736" r:id="rId78"/>
    <p:sldId id="737" r:id="rId79"/>
    <p:sldId id="738" r:id="rId80"/>
    <p:sldId id="665" r:id="rId81"/>
    <p:sldId id="667" r:id="rId82"/>
    <p:sldId id="668" r:id="rId83"/>
    <p:sldId id="659" r:id="rId84"/>
    <p:sldId id="660" r:id="rId85"/>
    <p:sldId id="661" r:id="rId86"/>
    <p:sldId id="558" r:id="rId87"/>
    <p:sldId id="562" r:id="rId88"/>
    <p:sldId id="689" r:id="rId89"/>
    <p:sldId id="690" r:id="rId90"/>
    <p:sldId id="691" r:id="rId91"/>
    <p:sldId id="677" r:id="rId92"/>
    <p:sldId id="755" r:id="rId93"/>
    <p:sldId id="679" r:id="rId94"/>
    <p:sldId id="438" r:id="rId95"/>
    <p:sldId id="437" r:id="rId96"/>
    <p:sldId id="522" r:id="rId97"/>
    <p:sldId id="575" r:id="rId98"/>
    <p:sldId id="757" r:id="rId99"/>
    <p:sldId id="760" r:id="rId100"/>
    <p:sldId id="761" r:id="rId101"/>
    <p:sldId id="762" r:id="rId102"/>
    <p:sldId id="763" r:id="rId103"/>
    <p:sldId id="764" r:id="rId104"/>
    <p:sldId id="758" r:id="rId105"/>
    <p:sldId id="570" r:id="rId106"/>
    <p:sldId id="573" r:id="rId107"/>
    <p:sldId id="722" r:id="rId108"/>
    <p:sldId id="759" r:id="rId109"/>
    <p:sldId id="769" r:id="rId110"/>
    <p:sldId id="770" r:id="rId111"/>
    <p:sldId id="771" r:id="rId112"/>
    <p:sldId id="772" r:id="rId113"/>
    <p:sldId id="768" r:id="rId114"/>
    <p:sldId id="767" r:id="rId115"/>
    <p:sldId id="290" r:id="rId116"/>
  </p:sldIdLst>
  <p:sldSz cx="9144000" cy="6858000" type="screen4x3"/>
  <p:notesSz cx="6950075" cy="9236075"/>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673A"/>
    <a:srgbClr val="FEFEFE"/>
    <a:srgbClr val="FFFFCC"/>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85" autoAdjust="0"/>
    <p:restoredTop sz="94061" autoAdjust="0"/>
  </p:normalViewPr>
  <p:slideViewPr>
    <p:cSldViewPr snapToGrid="0">
      <p:cViewPr varScale="1">
        <p:scale>
          <a:sx n="70" d="100"/>
          <a:sy n="70" d="100"/>
        </p:scale>
        <p:origin x="13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carlos\Documents\calculos%20hasta%20Agosto%20de%202021.xlsx" TargetMode="External"/><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F:\4.COPIAS%20PC\DTB%2020%20JUNIO\PARQUE%20AUTOMOR\Parque%20Automotor%20Bucaramanga%202011%20al%202020.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file:///C:\Users\sbello\Downloads\SUSTRATOS%20NOVIEMBRE.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dirty="0"/>
              <a:t>VEHÍCULOS INMOVILIZADOS EN</a:t>
            </a:r>
            <a:r>
              <a:rPr lang="en-US" sz="1400" baseline="0" dirty="0"/>
              <a:t> PATIOS DE LA DTB</a:t>
            </a:r>
            <a:endParaRPr lang="en-US" sz="1400"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plotArea>
      <c:layout/>
      <c:pieChart>
        <c:varyColors val="1"/>
        <c:ser>
          <c:idx val="0"/>
          <c:order val="0"/>
          <c:tx>
            <c:strRef>
              <c:f>Hoja1!$B$1</c:f>
              <c:strCache>
                <c:ptCount val="1"/>
                <c:pt idx="0">
                  <c:v>CANTIDAD</c:v>
                </c:pt>
              </c:strCache>
            </c:strRef>
          </c:tx>
          <c:explosion val="9"/>
          <c:dPt>
            <c:idx val="0"/>
            <c:bubble3D val="0"/>
            <c:explosion val="1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145-4565-8577-8D18F2DAA582}"/>
              </c:ext>
            </c:extLst>
          </c:dPt>
          <c:dPt>
            <c:idx val="1"/>
            <c:bubble3D val="0"/>
            <c:explosion val="3"/>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145-4565-8577-8D18F2DAA58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145-4565-8577-8D18F2DAA582}"/>
              </c:ext>
            </c:extLst>
          </c:dPt>
          <c:dPt>
            <c:idx val="3"/>
            <c:bubble3D val="0"/>
            <c:explosion val="4"/>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145-4565-8577-8D18F2DAA582}"/>
              </c:ext>
            </c:extLst>
          </c:dPt>
          <c:dLbls>
            <c:dLbl>
              <c:idx val="0"/>
              <c:dLblPos val="ctr"/>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145-4565-8577-8D18F2DAA582}"/>
                </c:ext>
              </c:extLst>
            </c:dLbl>
            <c:dLbl>
              <c:idx val="1"/>
              <c:layout>
                <c:manualLayout>
                  <c:x val="0.18991077657143099"/>
                  <c:y val="0.101024371953506"/>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145-4565-8577-8D18F2DAA582}"/>
                </c:ext>
              </c:extLst>
            </c:dLbl>
            <c:dLbl>
              <c:idx val="2"/>
              <c:layout>
                <c:manualLayout>
                  <c:x val="7.5169370348530204E-2"/>
                  <c:y val="5.8991126109236403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5145-4565-8577-8D18F2DAA582}"/>
                </c:ext>
              </c:extLst>
            </c:dLbl>
            <c:dLbl>
              <c:idx val="3"/>
              <c:layout>
                <c:manualLayout>
                  <c:x val="-3.1305822455012497E-2"/>
                  <c:y val="0.21055543057117901"/>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145-4565-8577-8D18F2DAA582}"/>
                </c:ext>
              </c:extLst>
            </c:dLbl>
            <c:spPr>
              <a:no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Hoja1!$A$2:$A$5</c:f>
              <c:strCache>
                <c:ptCount val="4"/>
                <c:pt idx="0">
                  <c:v>COMPARENDOS</c:v>
                </c:pt>
                <c:pt idx="1">
                  <c:v>ACCIDENTE TRANSITO</c:v>
                </c:pt>
                <c:pt idx="2">
                  <c:v>ORDEN JUDICIAL</c:v>
                </c:pt>
                <c:pt idx="3">
                  <c:v>OTROS</c:v>
                </c:pt>
              </c:strCache>
            </c:strRef>
          </c:cat>
          <c:val>
            <c:numRef>
              <c:f>Hoja1!$B$2:$B$5</c:f>
              <c:numCache>
                <c:formatCode>General</c:formatCode>
                <c:ptCount val="4"/>
                <c:pt idx="0">
                  <c:v>8715</c:v>
                </c:pt>
                <c:pt idx="1">
                  <c:v>738</c:v>
                </c:pt>
                <c:pt idx="2">
                  <c:v>36</c:v>
                </c:pt>
                <c:pt idx="3">
                  <c:v>584</c:v>
                </c:pt>
              </c:numCache>
            </c:numRef>
          </c:val>
          <c:extLst>
            <c:ext xmlns:c16="http://schemas.microsoft.com/office/drawing/2014/chart" uri="{C3380CC4-5D6E-409C-BE32-E72D297353CC}">
              <c16:uniqueId val="{00000008-5145-4565-8577-8D18F2DAA582}"/>
            </c:ext>
          </c:extLst>
        </c:ser>
        <c:dLbls>
          <c:dLblPos val="ctr"/>
          <c:showLegendKey val="0"/>
          <c:showVal val="0"/>
          <c:showCatName val="0"/>
          <c:showSerName val="0"/>
          <c:showPercent val="1"/>
          <c:showBubbleSize val="0"/>
          <c:showLeaderLines val="0"/>
        </c:dLbls>
        <c:firstSliceAng val="0"/>
      </c:pieChart>
      <c:spPr>
        <a:noFill/>
        <a:ln w="25400">
          <a:noFill/>
        </a:ln>
        <a:effectLst/>
      </c:spPr>
    </c:plotArea>
    <c:legend>
      <c:legendPos val="r"/>
      <c:layout>
        <c:manualLayout>
          <c:xMode val="edge"/>
          <c:yMode val="edge"/>
          <c:x val="0.62916898047224601"/>
          <c:y val="0.107204584376782"/>
          <c:w val="0.36974242180866901"/>
          <c:h val="0.214287214098238"/>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noFill/>
    <a:ln w="9525" cap="flat" cmpd="sng" algn="ctr">
      <a:noFill/>
      <a:round/>
    </a:ln>
    <a:effectLst/>
  </c:spPr>
  <c:txPr>
    <a:bodyPr/>
    <a:lstStyle/>
    <a:p>
      <a:pPr>
        <a:defRPr sz="1400" b="1">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s-CO"/>
              <a:t>Revisiones Técnico Mecánicas realizadas de enero a Noviembre 15 del año  2021</a:t>
            </a:r>
          </a:p>
        </c:rich>
      </c:tx>
      <c:layout>
        <c:manualLayout>
          <c:xMode val="edge"/>
          <c:yMode val="edge"/>
          <c:x val="0.17555274786151201"/>
          <c:y val="4.0498924887933198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plotArea>
      <c:layout>
        <c:manualLayout>
          <c:layoutTarget val="inner"/>
          <c:xMode val="edge"/>
          <c:yMode val="edge"/>
          <c:x val="0.14252191236266301"/>
          <c:y val="0.15905957234842"/>
          <c:w val="0.83611056866651301"/>
          <c:h val="0.57417639130493003"/>
        </c:manualLayout>
      </c:layout>
      <c:barChart>
        <c:barDir val="col"/>
        <c:grouping val="clustered"/>
        <c:varyColors val="0"/>
        <c:ser>
          <c:idx val="0"/>
          <c:order val="0"/>
          <c:tx>
            <c:strRef>
              <c:f>Hoja1!$J$10</c:f>
              <c:strCache>
                <c:ptCount val="1"/>
                <c:pt idx="0">
                  <c:v>Motos </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Hoja1!$K$9:$U$9</c:f>
              <c:strCache>
                <c:ptCount val="11"/>
                <c:pt idx="0">
                  <c:v>Enero </c:v>
                </c:pt>
                <c:pt idx="1">
                  <c:v>Febrero</c:v>
                </c:pt>
                <c:pt idx="2">
                  <c:v>Marzo</c:v>
                </c:pt>
                <c:pt idx="3">
                  <c:v>Abril</c:v>
                </c:pt>
                <c:pt idx="4">
                  <c:v>Mayo</c:v>
                </c:pt>
                <c:pt idx="5">
                  <c:v>Junio</c:v>
                </c:pt>
                <c:pt idx="6">
                  <c:v>Julio</c:v>
                </c:pt>
                <c:pt idx="7">
                  <c:v>Agosto</c:v>
                </c:pt>
                <c:pt idx="8">
                  <c:v>Septiembre</c:v>
                </c:pt>
                <c:pt idx="9">
                  <c:v>Octubre</c:v>
                </c:pt>
                <c:pt idx="10">
                  <c:v>Noviembre</c:v>
                </c:pt>
              </c:strCache>
            </c:strRef>
          </c:cat>
          <c:val>
            <c:numRef>
              <c:f>Hoja1!$K$10:$U$10</c:f>
              <c:numCache>
                <c:formatCode>General</c:formatCode>
                <c:ptCount val="11"/>
                <c:pt idx="0">
                  <c:v>159</c:v>
                </c:pt>
                <c:pt idx="1">
                  <c:v>244</c:v>
                </c:pt>
                <c:pt idx="2">
                  <c:v>279</c:v>
                </c:pt>
                <c:pt idx="3">
                  <c:v>266</c:v>
                </c:pt>
                <c:pt idx="4">
                  <c:v>89</c:v>
                </c:pt>
                <c:pt idx="5">
                  <c:v>510</c:v>
                </c:pt>
                <c:pt idx="6">
                  <c:v>354</c:v>
                </c:pt>
                <c:pt idx="7">
                  <c:v>460</c:v>
                </c:pt>
                <c:pt idx="8">
                  <c:v>532</c:v>
                </c:pt>
                <c:pt idx="9">
                  <c:v>538</c:v>
                </c:pt>
                <c:pt idx="10">
                  <c:v>215</c:v>
                </c:pt>
              </c:numCache>
            </c:numRef>
          </c:val>
          <c:extLst>
            <c:ext xmlns:c16="http://schemas.microsoft.com/office/drawing/2014/chart" uri="{C3380CC4-5D6E-409C-BE32-E72D297353CC}">
              <c16:uniqueId val="{00000000-533E-4139-9FA3-D6DFF72ADCA4}"/>
            </c:ext>
          </c:extLst>
        </c:ser>
        <c:ser>
          <c:idx val="1"/>
          <c:order val="1"/>
          <c:tx>
            <c:strRef>
              <c:f>Hoja1!$J$11</c:f>
              <c:strCache>
                <c:ptCount val="1"/>
                <c:pt idx="0">
                  <c:v>Livianos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Hoja1!$K$9:$U$9</c:f>
              <c:strCache>
                <c:ptCount val="11"/>
                <c:pt idx="0">
                  <c:v>Enero </c:v>
                </c:pt>
                <c:pt idx="1">
                  <c:v>Febrero</c:v>
                </c:pt>
                <c:pt idx="2">
                  <c:v>Marzo</c:v>
                </c:pt>
                <c:pt idx="3">
                  <c:v>Abril</c:v>
                </c:pt>
                <c:pt idx="4">
                  <c:v>Mayo</c:v>
                </c:pt>
                <c:pt idx="5">
                  <c:v>Junio</c:v>
                </c:pt>
                <c:pt idx="6">
                  <c:v>Julio</c:v>
                </c:pt>
                <c:pt idx="7">
                  <c:v>Agosto</c:v>
                </c:pt>
                <c:pt idx="8">
                  <c:v>Septiembre</c:v>
                </c:pt>
                <c:pt idx="9">
                  <c:v>Octubre</c:v>
                </c:pt>
                <c:pt idx="10">
                  <c:v>Noviembre</c:v>
                </c:pt>
              </c:strCache>
            </c:strRef>
          </c:cat>
          <c:val>
            <c:numRef>
              <c:f>Hoja1!$K$11:$U$11</c:f>
              <c:numCache>
                <c:formatCode>General</c:formatCode>
                <c:ptCount val="11"/>
                <c:pt idx="0">
                  <c:v>164</c:v>
                </c:pt>
                <c:pt idx="1">
                  <c:v>176</c:v>
                </c:pt>
                <c:pt idx="2">
                  <c:v>183</c:v>
                </c:pt>
                <c:pt idx="3">
                  <c:v>183</c:v>
                </c:pt>
                <c:pt idx="4">
                  <c:v>31</c:v>
                </c:pt>
                <c:pt idx="5">
                  <c:v>243</c:v>
                </c:pt>
                <c:pt idx="6">
                  <c:v>203</c:v>
                </c:pt>
                <c:pt idx="7">
                  <c:v>211</c:v>
                </c:pt>
                <c:pt idx="8">
                  <c:v>197</c:v>
                </c:pt>
                <c:pt idx="9">
                  <c:v>209</c:v>
                </c:pt>
                <c:pt idx="10">
                  <c:v>72</c:v>
                </c:pt>
              </c:numCache>
            </c:numRef>
          </c:val>
          <c:extLst>
            <c:ext xmlns:c16="http://schemas.microsoft.com/office/drawing/2014/chart" uri="{C3380CC4-5D6E-409C-BE32-E72D297353CC}">
              <c16:uniqueId val="{00000001-533E-4139-9FA3-D6DFF72ADCA4}"/>
            </c:ext>
          </c:extLst>
        </c:ser>
        <c:ser>
          <c:idx val="2"/>
          <c:order val="2"/>
          <c:tx>
            <c:strRef>
              <c:f>Hoja1!$J$12</c:f>
              <c:strCache>
                <c:ptCount val="1"/>
                <c:pt idx="0">
                  <c:v>Pesados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Hoja1!$K$9:$U$9</c:f>
              <c:strCache>
                <c:ptCount val="11"/>
                <c:pt idx="0">
                  <c:v>Enero </c:v>
                </c:pt>
                <c:pt idx="1">
                  <c:v>Febrero</c:v>
                </c:pt>
                <c:pt idx="2">
                  <c:v>Marzo</c:v>
                </c:pt>
                <c:pt idx="3">
                  <c:v>Abril</c:v>
                </c:pt>
                <c:pt idx="4">
                  <c:v>Mayo</c:v>
                </c:pt>
                <c:pt idx="5">
                  <c:v>Junio</c:v>
                </c:pt>
                <c:pt idx="6">
                  <c:v>Julio</c:v>
                </c:pt>
                <c:pt idx="7">
                  <c:v>Agosto</c:v>
                </c:pt>
                <c:pt idx="8">
                  <c:v>Septiembre</c:v>
                </c:pt>
                <c:pt idx="9">
                  <c:v>Octubre</c:v>
                </c:pt>
                <c:pt idx="10">
                  <c:v>Noviembre</c:v>
                </c:pt>
              </c:strCache>
            </c:strRef>
          </c:cat>
          <c:val>
            <c:numRef>
              <c:f>Hoja1!$K$12:$U$12</c:f>
              <c:numCache>
                <c:formatCode>General</c:formatCode>
                <c:ptCount val="11"/>
                <c:pt idx="0">
                  <c:v>17</c:v>
                </c:pt>
                <c:pt idx="1">
                  <c:v>19</c:v>
                </c:pt>
                <c:pt idx="2">
                  <c:v>14</c:v>
                </c:pt>
                <c:pt idx="3">
                  <c:v>14</c:v>
                </c:pt>
                <c:pt idx="4">
                  <c:v>2</c:v>
                </c:pt>
                <c:pt idx="5">
                  <c:v>59</c:v>
                </c:pt>
                <c:pt idx="6">
                  <c:v>21</c:v>
                </c:pt>
                <c:pt idx="7">
                  <c:v>17</c:v>
                </c:pt>
                <c:pt idx="8">
                  <c:v>27</c:v>
                </c:pt>
                <c:pt idx="9">
                  <c:v>12</c:v>
                </c:pt>
                <c:pt idx="10">
                  <c:v>1</c:v>
                </c:pt>
              </c:numCache>
            </c:numRef>
          </c:val>
          <c:extLst>
            <c:ext xmlns:c16="http://schemas.microsoft.com/office/drawing/2014/chart" uri="{C3380CC4-5D6E-409C-BE32-E72D297353CC}">
              <c16:uniqueId val="{00000002-533E-4139-9FA3-D6DFF72ADCA4}"/>
            </c:ext>
          </c:extLst>
        </c:ser>
        <c:dLbls>
          <c:showLegendKey val="0"/>
          <c:showVal val="1"/>
          <c:showCatName val="0"/>
          <c:showSerName val="0"/>
          <c:showPercent val="0"/>
          <c:showBubbleSize val="0"/>
        </c:dLbls>
        <c:gapWidth val="219"/>
        <c:overlap val="-27"/>
        <c:axId val="-1109912768"/>
        <c:axId val="-1064274368"/>
      </c:barChart>
      <c:lineChart>
        <c:grouping val="standard"/>
        <c:varyColors val="0"/>
        <c:ser>
          <c:idx val="3"/>
          <c:order val="3"/>
          <c:tx>
            <c:strRef>
              <c:f>Hoja1!$J$13</c:f>
              <c:strCache>
                <c:ptCount val="1"/>
                <c:pt idx="0">
                  <c:v>Sub totales</c:v>
                </c:pt>
              </c:strCache>
            </c:strRef>
          </c:tx>
          <c:spPr>
            <a:ln w="28575" cap="rnd">
              <a:solidFill>
                <a:schemeClr val="accent4"/>
              </a:solidFill>
              <a:round/>
            </a:ln>
            <a:effectLst/>
          </c:spPr>
          <c:marker>
            <c:symbol val="none"/>
          </c:marker>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Hoja1!$K$9:$U$9</c:f>
              <c:strCache>
                <c:ptCount val="11"/>
                <c:pt idx="0">
                  <c:v>Enero </c:v>
                </c:pt>
                <c:pt idx="1">
                  <c:v>Febrero</c:v>
                </c:pt>
                <c:pt idx="2">
                  <c:v>Marzo</c:v>
                </c:pt>
                <c:pt idx="3">
                  <c:v>Abril</c:v>
                </c:pt>
                <c:pt idx="4">
                  <c:v>Mayo</c:v>
                </c:pt>
                <c:pt idx="5">
                  <c:v>Junio</c:v>
                </c:pt>
                <c:pt idx="6">
                  <c:v>Julio</c:v>
                </c:pt>
                <c:pt idx="7">
                  <c:v>Agosto</c:v>
                </c:pt>
                <c:pt idx="8">
                  <c:v>Septiembre</c:v>
                </c:pt>
                <c:pt idx="9">
                  <c:v>Octubre</c:v>
                </c:pt>
                <c:pt idx="10">
                  <c:v>Noviembre</c:v>
                </c:pt>
              </c:strCache>
            </c:strRef>
          </c:cat>
          <c:val>
            <c:numRef>
              <c:f>Hoja1!$K$13:$U$13</c:f>
              <c:numCache>
                <c:formatCode>General</c:formatCode>
                <c:ptCount val="11"/>
                <c:pt idx="0">
                  <c:v>340</c:v>
                </c:pt>
                <c:pt idx="1">
                  <c:v>439</c:v>
                </c:pt>
                <c:pt idx="2">
                  <c:v>476</c:v>
                </c:pt>
                <c:pt idx="3">
                  <c:v>463</c:v>
                </c:pt>
                <c:pt idx="4">
                  <c:v>122</c:v>
                </c:pt>
                <c:pt idx="5">
                  <c:v>812</c:v>
                </c:pt>
                <c:pt idx="6">
                  <c:v>578</c:v>
                </c:pt>
                <c:pt idx="7">
                  <c:v>688</c:v>
                </c:pt>
                <c:pt idx="8">
                  <c:v>756</c:v>
                </c:pt>
                <c:pt idx="9">
                  <c:v>759</c:v>
                </c:pt>
                <c:pt idx="10">
                  <c:v>288</c:v>
                </c:pt>
              </c:numCache>
            </c:numRef>
          </c:val>
          <c:smooth val="0"/>
          <c:extLst>
            <c:ext xmlns:c16="http://schemas.microsoft.com/office/drawing/2014/chart" uri="{C3380CC4-5D6E-409C-BE32-E72D297353CC}">
              <c16:uniqueId val="{00000003-533E-4139-9FA3-D6DFF72ADCA4}"/>
            </c:ext>
          </c:extLst>
        </c:ser>
        <c:dLbls>
          <c:showLegendKey val="0"/>
          <c:showVal val="1"/>
          <c:showCatName val="0"/>
          <c:showSerName val="0"/>
          <c:showPercent val="0"/>
          <c:showBubbleSize val="0"/>
        </c:dLbls>
        <c:marker val="1"/>
        <c:smooth val="0"/>
        <c:axId val="-1109912768"/>
        <c:axId val="-1064274368"/>
      </c:lineChart>
      <c:catAx>
        <c:axId val="-110991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064274368"/>
        <c:crosses val="autoZero"/>
        <c:auto val="1"/>
        <c:lblAlgn val="ctr"/>
        <c:lblOffset val="100"/>
        <c:noMultiLvlLbl val="0"/>
      </c:catAx>
      <c:valAx>
        <c:axId val="-10642743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10991276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Table>
      <c:spPr>
        <a:noFill/>
        <a:ln>
          <a:noFill/>
        </a:ln>
        <a:effectLst/>
      </c:spPr>
    </c:plotArea>
    <c:plotVisOnly val="1"/>
    <c:dispBlanksAs val="gap"/>
    <c:showDLblsOverMax val="0"/>
  </c:chart>
  <c:spPr>
    <a:solidFill>
      <a:schemeClr val="bg1"/>
    </a:solidFill>
    <a:ln>
      <a:noFill/>
    </a:ln>
    <a:effectLst/>
  </c:spPr>
  <c:txPr>
    <a:bodyPr/>
    <a:lstStyle/>
    <a:p>
      <a:pPr>
        <a:defRPr sz="1000">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Arial Black" panose="020B0A04020102020204" pitchFamily="34" charset="0"/>
                <a:ea typeface="+mn-ea"/>
                <a:cs typeface="+mn-cs"/>
              </a:defRPr>
            </a:pPr>
            <a:r>
              <a:rPr lang="es-CO" sz="1800" dirty="0"/>
              <a:t>PROCESOS PENALES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Arial Black" panose="020B0A04020102020204" pitchFamily="34" charset="0"/>
              <a:ea typeface="+mn-ea"/>
              <a:cs typeface="+mn-cs"/>
            </a:defRPr>
          </a:pPr>
          <a:endParaRPr lang="es-CO"/>
        </a:p>
      </c:txPr>
    </c:title>
    <c:autoTitleDeleted val="0"/>
    <c:plotArea>
      <c:layout/>
      <c:barChart>
        <c:barDir val="col"/>
        <c:grouping val="clustered"/>
        <c:varyColors val="0"/>
        <c:ser>
          <c:idx val="0"/>
          <c:order val="0"/>
          <c:tx>
            <c:strRef>
              <c:f>Hoja1!$B$1</c:f>
              <c:strCache>
                <c:ptCount val="1"/>
                <c:pt idx="0">
                  <c:v>Procesos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Black" panose="020B0A0402010202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Hoja1!$A$2:$A$10</c:f>
              <c:numCache>
                <c:formatCode>General</c:formatCode>
                <c:ptCount val="9"/>
                <c:pt idx="0">
                  <c:v>2021</c:v>
                </c:pt>
                <c:pt idx="1">
                  <c:v>2020</c:v>
                </c:pt>
                <c:pt idx="2">
                  <c:v>2019</c:v>
                </c:pt>
                <c:pt idx="3">
                  <c:v>2018</c:v>
                </c:pt>
                <c:pt idx="4">
                  <c:v>2017</c:v>
                </c:pt>
                <c:pt idx="5">
                  <c:v>2016</c:v>
                </c:pt>
                <c:pt idx="6">
                  <c:v>2015</c:v>
                </c:pt>
                <c:pt idx="7">
                  <c:v>2013</c:v>
                </c:pt>
                <c:pt idx="8">
                  <c:v>2012</c:v>
                </c:pt>
              </c:numCache>
            </c:numRef>
          </c:cat>
          <c:val>
            <c:numRef>
              <c:f>Hoja1!$B$2:$B$10</c:f>
              <c:numCache>
                <c:formatCode>General</c:formatCode>
                <c:ptCount val="9"/>
                <c:pt idx="0">
                  <c:v>67</c:v>
                </c:pt>
                <c:pt idx="1">
                  <c:v>36</c:v>
                </c:pt>
                <c:pt idx="2">
                  <c:v>47</c:v>
                </c:pt>
                <c:pt idx="3">
                  <c:v>54</c:v>
                </c:pt>
                <c:pt idx="4">
                  <c:v>31</c:v>
                </c:pt>
                <c:pt idx="5">
                  <c:v>7</c:v>
                </c:pt>
                <c:pt idx="6">
                  <c:v>1</c:v>
                </c:pt>
                <c:pt idx="7">
                  <c:v>1</c:v>
                </c:pt>
                <c:pt idx="8">
                  <c:v>1</c:v>
                </c:pt>
              </c:numCache>
            </c:numRef>
          </c:val>
          <c:extLst>
            <c:ext xmlns:c16="http://schemas.microsoft.com/office/drawing/2014/chart" uri="{C3380CC4-5D6E-409C-BE32-E72D297353CC}">
              <c16:uniqueId val="{00000000-519A-4628-A7A8-FFBCC729E894}"/>
            </c:ext>
          </c:extLst>
        </c:ser>
        <c:dLbls>
          <c:dLblPos val="outEnd"/>
          <c:showLegendKey val="0"/>
          <c:showVal val="1"/>
          <c:showCatName val="0"/>
          <c:showSerName val="0"/>
          <c:showPercent val="0"/>
          <c:showBubbleSize val="0"/>
        </c:dLbls>
        <c:gapWidth val="219"/>
        <c:overlap val="-27"/>
        <c:axId val="-1178515392"/>
        <c:axId val="-1178190592"/>
      </c:barChart>
      <c:catAx>
        <c:axId val="-1178515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Arial Black" panose="020B0A04020102020204" pitchFamily="34" charset="0"/>
                <a:ea typeface="+mn-ea"/>
                <a:cs typeface="+mn-cs"/>
              </a:defRPr>
            </a:pPr>
            <a:endParaRPr lang="es-CO"/>
          </a:p>
        </c:txPr>
        <c:crossAx val="-1178190592"/>
        <c:crosses val="autoZero"/>
        <c:auto val="1"/>
        <c:lblAlgn val="ctr"/>
        <c:lblOffset val="100"/>
        <c:noMultiLvlLbl val="0"/>
      </c:catAx>
      <c:valAx>
        <c:axId val="-1178190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Arial Black" panose="020B0A04020102020204" pitchFamily="34" charset="0"/>
                <a:ea typeface="+mn-ea"/>
                <a:cs typeface="+mn-cs"/>
              </a:defRPr>
            </a:pPr>
            <a:endParaRPr lang="es-CO"/>
          </a:p>
        </c:txPr>
        <c:crossAx val="-1178515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Arial Black" panose="020B0A040201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Arial Black" panose="020B0A04020102020204" pitchFamily="34" charset="0"/>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1" i="0" u="none" strike="noStrike" kern="1200" baseline="0">
                <a:solidFill>
                  <a:schemeClr val="tx1"/>
                </a:solidFill>
                <a:latin typeface="Arial Black" panose="020B0A04020102020204" pitchFamily="34" charset="0"/>
                <a:ea typeface="+mn-ea"/>
                <a:cs typeface="+mn-cs"/>
              </a:defRPr>
            </a:pPr>
            <a:r>
              <a:rPr lang="es-MX" sz="1800" dirty="0"/>
              <a:t>Detalle de Delitos</a:t>
            </a:r>
          </a:p>
        </c:rich>
      </c:tx>
      <c:overlay val="0"/>
      <c:spPr>
        <a:noFill/>
        <a:ln>
          <a:noFill/>
        </a:ln>
        <a:effectLst/>
      </c:spPr>
      <c:txPr>
        <a:bodyPr rot="0" spcFirstLastPara="1" vertOverflow="ellipsis" vert="horz" wrap="square" anchor="ctr" anchorCtr="1"/>
        <a:lstStyle/>
        <a:p>
          <a:pPr>
            <a:defRPr sz="1260" b="1" i="0" u="none" strike="noStrike" kern="1200" baseline="0">
              <a:solidFill>
                <a:schemeClr val="tx1"/>
              </a:solidFill>
              <a:latin typeface="Arial Black" panose="020B0A04020102020204" pitchFamily="34" charset="0"/>
              <a:ea typeface="+mn-ea"/>
              <a:cs typeface="+mn-cs"/>
            </a:defRPr>
          </a:pPr>
          <a:endParaRPr lang="es-CO"/>
        </a:p>
      </c:txPr>
    </c:title>
    <c:autoTitleDeleted val="0"/>
    <c:plotArea>
      <c:layout>
        <c:manualLayout>
          <c:layoutTarget val="inner"/>
          <c:xMode val="edge"/>
          <c:yMode val="edge"/>
          <c:x val="4.1750584417813402E-2"/>
          <c:y val="0.14495698089865899"/>
          <c:w val="0.94193872363756703"/>
          <c:h val="0.70551922875640505"/>
        </c:manualLayout>
      </c:layout>
      <c:barChart>
        <c:barDir val="col"/>
        <c:grouping val="clustered"/>
        <c:varyColors val="0"/>
        <c:ser>
          <c:idx val="0"/>
          <c:order val="0"/>
          <c:tx>
            <c:strRef>
              <c:f>Hoja1!$B$1</c:f>
              <c:strCache>
                <c:ptCount val="1"/>
                <c:pt idx="0">
                  <c:v>Violencia Contra Servidor Público</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2021</c:v>
                </c:pt>
                <c:pt idx="1">
                  <c:v>2020</c:v>
                </c:pt>
                <c:pt idx="2">
                  <c:v>2019</c:v>
                </c:pt>
              </c:numCache>
            </c:numRef>
          </c:cat>
          <c:val>
            <c:numRef>
              <c:f>Hoja1!$B$2:$B$4</c:f>
              <c:numCache>
                <c:formatCode>General</c:formatCode>
                <c:ptCount val="3"/>
                <c:pt idx="0">
                  <c:v>16</c:v>
                </c:pt>
                <c:pt idx="1">
                  <c:v>4</c:v>
                </c:pt>
                <c:pt idx="2">
                  <c:v>9</c:v>
                </c:pt>
              </c:numCache>
            </c:numRef>
          </c:val>
          <c:extLst>
            <c:ext xmlns:c16="http://schemas.microsoft.com/office/drawing/2014/chart" uri="{C3380CC4-5D6E-409C-BE32-E72D297353CC}">
              <c16:uniqueId val="{00000000-B967-4014-A763-BE4856149623}"/>
            </c:ext>
          </c:extLst>
        </c:ser>
        <c:ser>
          <c:idx val="1"/>
          <c:order val="1"/>
          <c:tx>
            <c:strRef>
              <c:f>Hoja1!$C$1</c:f>
              <c:strCache>
                <c:ptCount val="1"/>
                <c:pt idx="0">
                  <c:v>Hurto</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2021</c:v>
                </c:pt>
                <c:pt idx="1">
                  <c:v>2020</c:v>
                </c:pt>
                <c:pt idx="2">
                  <c:v>2019</c:v>
                </c:pt>
              </c:numCache>
            </c:numRef>
          </c:cat>
          <c:val>
            <c:numRef>
              <c:f>Hoja1!$C$2:$C$4</c:f>
              <c:numCache>
                <c:formatCode>General</c:formatCode>
                <c:ptCount val="3"/>
                <c:pt idx="0">
                  <c:v>17</c:v>
                </c:pt>
                <c:pt idx="1">
                  <c:v>15</c:v>
                </c:pt>
                <c:pt idx="2">
                  <c:v>14</c:v>
                </c:pt>
              </c:numCache>
            </c:numRef>
          </c:val>
          <c:extLst>
            <c:ext xmlns:c16="http://schemas.microsoft.com/office/drawing/2014/chart" uri="{C3380CC4-5D6E-409C-BE32-E72D297353CC}">
              <c16:uniqueId val="{00000001-B967-4014-A763-BE4856149623}"/>
            </c:ext>
          </c:extLst>
        </c:ser>
        <c:ser>
          <c:idx val="2"/>
          <c:order val="2"/>
          <c:tx>
            <c:strRef>
              <c:f>Hoja1!$D$1</c:f>
              <c:strCache>
                <c:ptCount val="1"/>
                <c:pt idx="0">
                  <c:v>Falsedad Ideologica</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2021</c:v>
                </c:pt>
                <c:pt idx="1">
                  <c:v>2020</c:v>
                </c:pt>
                <c:pt idx="2">
                  <c:v>2019</c:v>
                </c:pt>
              </c:numCache>
            </c:numRef>
          </c:cat>
          <c:val>
            <c:numRef>
              <c:f>Hoja1!$D$2:$D$4</c:f>
              <c:numCache>
                <c:formatCode>General</c:formatCode>
                <c:ptCount val="3"/>
                <c:pt idx="0">
                  <c:v>17</c:v>
                </c:pt>
                <c:pt idx="1">
                  <c:v>9</c:v>
                </c:pt>
                <c:pt idx="2">
                  <c:v>10</c:v>
                </c:pt>
              </c:numCache>
            </c:numRef>
          </c:val>
          <c:extLst>
            <c:ext xmlns:c16="http://schemas.microsoft.com/office/drawing/2014/chart" uri="{C3380CC4-5D6E-409C-BE32-E72D297353CC}">
              <c16:uniqueId val="{00000002-B967-4014-A763-BE4856149623}"/>
            </c:ext>
          </c:extLst>
        </c:ser>
        <c:ser>
          <c:idx val="3"/>
          <c:order val="3"/>
          <c:tx>
            <c:strRef>
              <c:f>Hoja1!$E$1</c:f>
              <c:strCache>
                <c:ptCount val="1"/>
                <c:pt idx="0">
                  <c:v>Daño en Bien Ajeno</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2021</c:v>
                </c:pt>
                <c:pt idx="1">
                  <c:v>2020</c:v>
                </c:pt>
                <c:pt idx="2">
                  <c:v>2019</c:v>
                </c:pt>
              </c:numCache>
            </c:numRef>
          </c:cat>
          <c:val>
            <c:numRef>
              <c:f>Hoja1!$E$2:$E$4</c:f>
              <c:numCache>
                <c:formatCode>General</c:formatCode>
                <c:ptCount val="3"/>
                <c:pt idx="0">
                  <c:v>12</c:v>
                </c:pt>
                <c:pt idx="1">
                  <c:v>6</c:v>
                </c:pt>
                <c:pt idx="2">
                  <c:v>11</c:v>
                </c:pt>
              </c:numCache>
            </c:numRef>
          </c:val>
          <c:extLst>
            <c:ext xmlns:c16="http://schemas.microsoft.com/office/drawing/2014/chart" uri="{C3380CC4-5D6E-409C-BE32-E72D297353CC}">
              <c16:uniqueId val="{00000003-B967-4014-A763-BE4856149623}"/>
            </c:ext>
          </c:extLst>
        </c:ser>
        <c:ser>
          <c:idx val="4"/>
          <c:order val="4"/>
          <c:tx>
            <c:strRef>
              <c:f>Hoja1!$F$1</c:f>
              <c:strCache>
                <c:ptCount val="1"/>
                <c:pt idx="0">
                  <c:v>Otros delitos</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Hoja1!$A$2:$A$4</c:f>
              <c:numCache>
                <c:formatCode>General</c:formatCode>
                <c:ptCount val="3"/>
                <c:pt idx="0">
                  <c:v>2021</c:v>
                </c:pt>
                <c:pt idx="1">
                  <c:v>2020</c:v>
                </c:pt>
                <c:pt idx="2">
                  <c:v>2019</c:v>
                </c:pt>
              </c:numCache>
            </c:numRef>
          </c:cat>
          <c:val>
            <c:numRef>
              <c:f>Hoja1!$F$2:$F$4</c:f>
              <c:numCache>
                <c:formatCode>General</c:formatCode>
                <c:ptCount val="3"/>
                <c:pt idx="0">
                  <c:v>5</c:v>
                </c:pt>
                <c:pt idx="1">
                  <c:v>2</c:v>
                </c:pt>
                <c:pt idx="2">
                  <c:v>3</c:v>
                </c:pt>
              </c:numCache>
            </c:numRef>
          </c:val>
          <c:extLst>
            <c:ext xmlns:c16="http://schemas.microsoft.com/office/drawing/2014/chart" uri="{C3380CC4-5D6E-409C-BE32-E72D297353CC}">
              <c16:uniqueId val="{00000004-B967-4014-A763-BE4856149623}"/>
            </c:ext>
          </c:extLst>
        </c:ser>
        <c:dLbls>
          <c:dLblPos val="outEnd"/>
          <c:showLegendKey val="0"/>
          <c:showVal val="1"/>
          <c:showCatName val="0"/>
          <c:showSerName val="0"/>
          <c:showPercent val="0"/>
          <c:showBubbleSize val="0"/>
        </c:dLbls>
        <c:gapWidth val="100"/>
        <c:overlap val="-24"/>
        <c:axId val="-1125151728"/>
        <c:axId val="-1080549040"/>
      </c:barChart>
      <c:catAx>
        <c:axId val="-11251517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crossAx val="-1080549040"/>
        <c:crosses val="autoZero"/>
        <c:auto val="1"/>
        <c:lblAlgn val="ctr"/>
        <c:lblOffset val="100"/>
        <c:noMultiLvlLbl val="0"/>
      </c:catAx>
      <c:valAx>
        <c:axId val="-1080549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crossAx val="-112515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Arial Black" panose="020B0A04020102020204" pitchFamily="34"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chemeClr val="tx1"/>
          </a:solidFill>
          <a:latin typeface="Arial Black" panose="020B0A04020102020204" pitchFamily="34" charset="0"/>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vert="horz"/>
          <a:lstStyle/>
          <a:p>
            <a:pPr>
              <a:defRPr/>
            </a:pPr>
            <a:r>
              <a:rPr lang="en-US"/>
              <a:t>% CUMPLIMIENTO POR DIMESIÓN</a:t>
            </a:r>
            <a:endParaRPr lang="es-CO"/>
          </a:p>
          <a:p>
            <a:pPr>
              <a:defRPr/>
            </a:pPr>
            <a:r>
              <a:rPr lang="en-US"/>
              <a:t>III TRIMESTRE AÑO 2021</a:t>
            </a:r>
            <a:endParaRPr lang="es-CO"/>
          </a:p>
        </c:rich>
      </c:tx>
      <c:overlay val="0"/>
      <c:spPr>
        <a:noFill/>
        <a:ln>
          <a:noFill/>
        </a:ln>
        <a:effectLst/>
      </c:sp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3185506353776599E-2"/>
          <c:y val="0.214735202452465"/>
          <c:w val="0.586556809920874"/>
          <c:h val="0.69495091406950205"/>
        </c:manualLayout>
      </c:layout>
      <c:pie3DChart>
        <c:varyColors val="1"/>
        <c:ser>
          <c:idx val="0"/>
          <c:order val="0"/>
          <c:tx>
            <c:strRef>
              <c:f>Hoja1!$E$5:$E$6</c:f>
              <c:strCache>
                <c:ptCount val="2"/>
                <c:pt idx="0">
                  <c:v>CUMPLIMIENTO AÑO 2021 </c:v>
                </c:pt>
                <c:pt idx="1">
                  <c:v>III TRIMESTRE</c:v>
                </c:pt>
              </c:strCache>
            </c:strRef>
          </c:tx>
          <c:dPt>
            <c:idx val="0"/>
            <c:bubble3D val="0"/>
            <c:spPr>
              <a:solidFill>
                <a:srgbClr val="7030A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4332-4EEB-929B-75D252733990}"/>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4332-4EEB-929B-75D252733990}"/>
              </c:ext>
            </c:extLst>
          </c:dPt>
          <c:dPt>
            <c:idx val="2"/>
            <c:bubble3D val="0"/>
            <c:spPr>
              <a:solidFill>
                <a:srgbClr val="9E040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4332-4EEB-929B-75D252733990}"/>
              </c:ext>
            </c:extLst>
          </c:dPt>
          <c:dPt>
            <c:idx val="3"/>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4332-4EEB-929B-75D252733990}"/>
              </c:ext>
            </c:extLst>
          </c:dPt>
          <c:dPt>
            <c:idx val="4"/>
            <c:bubble3D val="0"/>
            <c:spPr>
              <a:solidFill>
                <a:srgbClr val="4472C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9-4332-4EEB-929B-75D252733990}"/>
              </c:ext>
            </c:extLst>
          </c:dPt>
          <c:dPt>
            <c:idx val="5"/>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B-4332-4EEB-929B-75D252733990}"/>
              </c:ext>
            </c:extLst>
          </c:dPt>
          <c:dPt>
            <c:idx val="6"/>
            <c:bubble3D val="0"/>
            <c:spPr>
              <a:solidFill>
                <a:srgbClr val="FFFF00"/>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D-4332-4EEB-929B-75D252733990}"/>
              </c:ext>
            </c:extLst>
          </c:dPt>
          <c:dLbls>
            <c:dLbl>
              <c:idx val="0"/>
              <c:tx>
                <c:rich>
                  <a:bodyPr rot="0" vert="horz"/>
                  <a:lstStyle/>
                  <a:p>
                    <a:pPr>
                      <a:defRPr/>
                    </a:pPr>
                    <a:r>
                      <a:rPr lang="en-US"/>
                      <a:t>100%</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332-4EEB-929B-75D252733990}"/>
                </c:ext>
              </c:extLst>
            </c:dLbl>
            <c:dLbl>
              <c:idx val="1"/>
              <c:tx>
                <c:rich>
                  <a:bodyPr rot="0" vert="horz"/>
                  <a:lstStyle/>
                  <a:p>
                    <a:pPr>
                      <a:defRPr/>
                    </a:pPr>
                    <a:r>
                      <a:rPr lang="en-US"/>
                      <a:t>50%</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4332-4EEB-929B-75D252733990}"/>
                </c:ext>
              </c:extLst>
            </c:dLbl>
            <c:dLbl>
              <c:idx val="2"/>
              <c:tx>
                <c:rich>
                  <a:bodyPr rot="0" vert="horz"/>
                  <a:lstStyle/>
                  <a:p>
                    <a:pPr>
                      <a:defRPr/>
                    </a:pPr>
                    <a:r>
                      <a:rPr lang="en-US"/>
                      <a:t>62,50%</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5-4332-4EEB-929B-75D252733990}"/>
                </c:ext>
              </c:extLst>
            </c:dLbl>
            <c:dLbl>
              <c:idx val="3"/>
              <c:delete val="1"/>
              <c:extLst>
                <c:ext xmlns:c15="http://schemas.microsoft.com/office/drawing/2012/chart" uri="{CE6537A1-D6FC-4f65-9D91-7224C49458BB}"/>
                <c:ext xmlns:c16="http://schemas.microsoft.com/office/drawing/2014/chart" uri="{C3380CC4-5D6E-409C-BE32-E72D297353CC}">
                  <c16:uniqueId val="{00000007-4332-4EEB-929B-75D252733990}"/>
                </c:ext>
              </c:extLst>
            </c:dLbl>
            <c:dLbl>
              <c:idx val="4"/>
              <c:tx>
                <c:rich>
                  <a:bodyPr rot="0" vert="horz"/>
                  <a:lstStyle/>
                  <a:p>
                    <a:pPr>
                      <a:defRPr/>
                    </a:pPr>
                    <a:r>
                      <a:rPr lang="en-US"/>
                      <a:t>50%</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9-4332-4EEB-929B-75D252733990}"/>
                </c:ext>
              </c:extLst>
            </c:dLbl>
            <c:dLbl>
              <c:idx val="5"/>
              <c:delete val="1"/>
              <c:extLst>
                <c:ext xmlns:c15="http://schemas.microsoft.com/office/drawing/2012/chart" uri="{CE6537A1-D6FC-4f65-9D91-7224C49458BB}"/>
                <c:ext xmlns:c16="http://schemas.microsoft.com/office/drawing/2014/chart" uri="{C3380CC4-5D6E-409C-BE32-E72D297353CC}">
                  <c16:uniqueId val="{0000000B-4332-4EEB-929B-75D252733990}"/>
                </c:ext>
              </c:extLst>
            </c:dLbl>
            <c:dLbl>
              <c:idx val="6"/>
              <c:tx>
                <c:rich>
                  <a:bodyPr rot="0" vert="horz"/>
                  <a:lstStyle/>
                  <a:p>
                    <a:pPr>
                      <a:defRPr/>
                    </a:pPr>
                    <a:r>
                      <a:rPr lang="en-US"/>
                      <a:t>50%</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D-4332-4EEB-929B-75D252733990}"/>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vert="horz"/>
              <a:lstStyle/>
              <a:p>
                <a:pPr>
                  <a:defRPr/>
                </a:pPr>
                <a:endParaRPr lang="es-CO"/>
              </a:p>
            </c:txPr>
            <c:dLblPos val="outEnd"/>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(Hoja1!$D$7,Hoja1!$D$9,Hoja1!$D$11,Hoja1!$D$19:$D$20,Hoja1!$D$22:$D$23)</c:f>
              <c:strCache>
                <c:ptCount val="7"/>
                <c:pt idx="0">
                  <c:v>TALENTO HUMANO</c:v>
                </c:pt>
                <c:pt idx="1">
                  <c:v>DIRECCIONAMIENTO ESTRATÉGICO Y PLANEACIÓN </c:v>
                </c:pt>
                <c:pt idx="2">
                  <c:v>GESTIÓN PARA RESULTADOS CON VALORES </c:v>
                </c:pt>
                <c:pt idx="3">
                  <c:v>EVALUACIÓN DE RESULTADOS</c:v>
                </c:pt>
                <c:pt idx="4">
                  <c:v>INFORMACIÓN Y COMUNICACIÓN </c:v>
                </c:pt>
                <c:pt idx="5">
                  <c:v>GESTIÓN DEL CONOCIMIENTO Y LA INNOVACIÓN</c:v>
                </c:pt>
                <c:pt idx="6">
                  <c:v>CONTROL INTERNO</c:v>
                </c:pt>
              </c:strCache>
              <c:extLst/>
            </c:strRef>
          </c:cat>
          <c:val>
            <c:numRef>
              <c:f>(Hoja1!$E$7,Hoja1!$E$9,Hoja1!$E$11,Hoja1!$E$19:$E$20,Hoja1!$E$22:$E$23)</c:f>
              <c:numCache>
                <c:formatCode>0%</c:formatCode>
                <c:ptCount val="7"/>
                <c:pt idx="0">
                  <c:v>1</c:v>
                </c:pt>
                <c:pt idx="1">
                  <c:v>0.5</c:v>
                </c:pt>
                <c:pt idx="2" formatCode="0.00%">
                  <c:v>0.625</c:v>
                </c:pt>
                <c:pt idx="3">
                  <c:v>0</c:v>
                </c:pt>
                <c:pt idx="4">
                  <c:v>0.5</c:v>
                </c:pt>
                <c:pt idx="5">
                  <c:v>0</c:v>
                </c:pt>
                <c:pt idx="6">
                  <c:v>0.5</c:v>
                </c:pt>
              </c:numCache>
              <c:extLst/>
            </c:numRef>
          </c:val>
          <c:extLst>
            <c:ext xmlns:c16="http://schemas.microsoft.com/office/drawing/2014/chart" uri="{C3380CC4-5D6E-409C-BE32-E72D297353CC}">
              <c16:uniqueId val="{0000000E-4332-4EEB-929B-75D252733990}"/>
            </c:ext>
          </c:extLst>
        </c:ser>
        <c:dLbls>
          <c:dLblPos val="ctr"/>
          <c:showLegendKey val="0"/>
          <c:showVal val="1"/>
          <c:showCatName val="0"/>
          <c:showSerName val="0"/>
          <c:showPercent val="0"/>
          <c:showBubbleSize val="0"/>
          <c:showLeaderLines val="1"/>
        </c:dLbls>
      </c:pie3DChart>
      <c:spPr>
        <a:noFill/>
        <a:ln>
          <a:noFill/>
        </a:ln>
        <a:effectLst/>
      </c:spPr>
    </c:plotArea>
    <c:legend>
      <c:legendPos val="r"/>
      <c:legendEntry>
        <c:idx val="0"/>
        <c:txPr>
          <a:bodyPr rot="0" vert="horz"/>
          <a:lstStyle/>
          <a:p>
            <a:pPr>
              <a:defRPr/>
            </a:pPr>
            <a:endParaRPr lang="es-CO"/>
          </a:p>
        </c:txPr>
      </c:legendEntry>
      <c:legendEntry>
        <c:idx val="1"/>
        <c:txPr>
          <a:bodyPr rot="0" vert="horz"/>
          <a:lstStyle/>
          <a:p>
            <a:pPr>
              <a:defRPr/>
            </a:pPr>
            <a:endParaRPr lang="es-CO"/>
          </a:p>
        </c:txPr>
      </c:legendEntry>
      <c:legendEntry>
        <c:idx val="2"/>
        <c:txPr>
          <a:bodyPr rot="0" vert="horz"/>
          <a:lstStyle/>
          <a:p>
            <a:pPr>
              <a:defRPr/>
            </a:pPr>
            <a:endParaRPr lang="es-CO"/>
          </a:p>
        </c:txPr>
      </c:legendEntry>
      <c:legendEntry>
        <c:idx val="3"/>
        <c:txPr>
          <a:bodyPr rot="0" vert="horz"/>
          <a:lstStyle/>
          <a:p>
            <a:pPr>
              <a:defRPr/>
            </a:pPr>
            <a:endParaRPr lang="es-CO"/>
          </a:p>
        </c:txPr>
      </c:legendEntry>
      <c:legendEntry>
        <c:idx val="4"/>
        <c:txPr>
          <a:bodyPr rot="0" vert="horz"/>
          <a:lstStyle/>
          <a:p>
            <a:pPr>
              <a:defRPr/>
            </a:pPr>
            <a:endParaRPr lang="es-CO"/>
          </a:p>
        </c:txPr>
      </c:legendEntry>
      <c:legendEntry>
        <c:idx val="5"/>
        <c:txPr>
          <a:bodyPr rot="0" vert="horz"/>
          <a:lstStyle/>
          <a:p>
            <a:pPr>
              <a:defRPr/>
            </a:pPr>
            <a:endParaRPr lang="es-CO"/>
          </a:p>
        </c:txPr>
      </c:legendEntry>
      <c:legendEntry>
        <c:idx val="6"/>
        <c:txPr>
          <a:bodyPr rot="0" vert="horz"/>
          <a:lstStyle/>
          <a:p>
            <a:pPr>
              <a:defRPr/>
            </a:pPr>
            <a:endParaRPr lang="es-CO"/>
          </a:p>
        </c:txPr>
      </c:legendEntry>
      <c:layout>
        <c:manualLayout>
          <c:xMode val="edge"/>
          <c:yMode val="edge"/>
          <c:x val="0.61869177469269399"/>
          <c:y val="0.23494044089757199"/>
          <c:w val="0.36835336722856199"/>
          <c:h val="0.62551631311894296"/>
        </c:manualLayout>
      </c:layout>
      <c:overlay val="0"/>
      <c:spPr>
        <a:solidFill>
          <a:schemeClr val="lt1">
            <a:lumMod val="95000"/>
            <a:alpha val="39000"/>
          </a:schemeClr>
        </a:solidFill>
        <a:ln>
          <a:noFill/>
        </a:ln>
        <a:effectLst/>
      </c:spPr>
      <c:txPr>
        <a:bodyPr rot="0" vert="horz"/>
        <a:lstStyle/>
        <a:p>
          <a:pPr>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rgbClr val="5B9BD5">
            <a:lumMod val="5000"/>
            <a:lumOff val="95000"/>
          </a:srgbClr>
        </a:gs>
        <a:gs pos="74000">
          <a:srgbClr val="5B9BD5">
            <a:lumMod val="45000"/>
            <a:lumOff val="55000"/>
          </a:srgbClr>
        </a:gs>
        <a:gs pos="83000">
          <a:srgbClr val="5B9BD5">
            <a:lumMod val="45000"/>
            <a:lumOff val="55000"/>
          </a:srgbClr>
        </a:gs>
        <a:gs pos="100000">
          <a:srgbClr val="5B9BD5">
            <a:lumMod val="30000"/>
            <a:lumOff val="70000"/>
          </a:srgbClr>
        </a:gs>
      </a:gsLst>
      <a:lin ang="5400000" scaled="1"/>
      <a:tileRect/>
    </a:gradFill>
    <a:ln w="9525" cap="flat" cmpd="sng" algn="ctr">
      <a:solidFill>
        <a:schemeClr val="dk1">
          <a:lumMod val="25000"/>
          <a:lumOff val="75000"/>
        </a:schemeClr>
      </a:solidFill>
      <a:round/>
    </a:ln>
    <a:effectLst/>
  </c:spPr>
  <c:txPr>
    <a:bodyPr/>
    <a:lstStyle/>
    <a:p>
      <a:pPr>
        <a:defRPr>
          <a:latin typeface="Arial" panose="020B0604020202020204" pitchFamily="34" charset="0"/>
          <a:cs typeface="Arial" panose="020B0604020202020204" pitchFamily="34" charset="0"/>
        </a:defRPr>
      </a:pPr>
      <a:endParaRPr lang="es-CO"/>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baseline="0">
                <a:solidFill>
                  <a:schemeClr val="tx1"/>
                </a:solidFill>
                <a:latin typeface="Arial" panose="020B0604020202020204" pitchFamily="34" charset="0"/>
                <a:ea typeface="+mn-ea"/>
                <a:cs typeface="Arial" panose="020B0604020202020204" pitchFamily="34" charset="0"/>
              </a:defRPr>
            </a:pPr>
            <a:r>
              <a:rPr lang="en-US">
                <a:solidFill>
                  <a:schemeClr val="tx1"/>
                </a:solidFill>
                <a:latin typeface="Arial" panose="020B0604020202020204" pitchFamily="34" charset="0"/>
                <a:cs typeface="Arial" panose="020B0604020202020204" pitchFamily="34" charset="0"/>
              </a:rPr>
              <a:t>RESULTADOS DE DESEMPEÑO VIGENCIA </a:t>
            </a:r>
          </a:p>
          <a:p>
            <a:pPr>
              <a:defRPr>
                <a:solidFill>
                  <a:schemeClr val="tx1"/>
                </a:solidFill>
                <a:latin typeface="Arial" panose="020B0604020202020204" pitchFamily="34" charset="0"/>
                <a:cs typeface="Arial" panose="020B0604020202020204" pitchFamily="34" charset="0"/>
              </a:defRPr>
            </a:pPr>
            <a:r>
              <a:rPr lang="en-US">
                <a:solidFill>
                  <a:schemeClr val="tx1"/>
                </a:solidFill>
                <a:latin typeface="Arial" panose="020B0604020202020204" pitchFamily="34" charset="0"/>
                <a:cs typeface="Arial" panose="020B0604020202020204" pitchFamily="34" charset="0"/>
              </a:rPr>
              <a:t>2020-2021</a:t>
            </a:r>
          </a:p>
          <a:p>
            <a:pPr>
              <a:defRPr>
                <a:solidFill>
                  <a:schemeClr val="tx1"/>
                </a:solidFill>
                <a:latin typeface="Arial" panose="020B0604020202020204" pitchFamily="34" charset="0"/>
                <a:cs typeface="Arial" panose="020B0604020202020204" pitchFamily="34" charset="0"/>
              </a:defRPr>
            </a:pPr>
            <a:endParaRPr lang="en-US">
              <a:solidFill>
                <a:schemeClr val="tx1"/>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200" b="1" i="0" u="none" strike="noStrike" kern="1200" cap="all"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Hoja1!$G$5</c:f>
              <c:strCache>
                <c:ptCount val="1"/>
                <c:pt idx="0">
                  <c:v>RESULTADOS DE DESEMPEÑO VIGENCIA 2020-2021</c:v>
                </c:pt>
              </c:strCache>
            </c:strRef>
          </c:tx>
          <c:dPt>
            <c:idx val="0"/>
            <c:bubble3D val="0"/>
            <c:spPr>
              <a:solidFill>
                <a:schemeClr val="accent1">
                  <a:alpha val="90000"/>
                </a:schemeClr>
              </a:solidFill>
              <a:ln w="19050">
                <a:solidFill>
                  <a:schemeClr val="accent1">
                    <a:lumMod val="75000"/>
                  </a:schemeClr>
                </a:solidFill>
              </a:ln>
              <a:effectLst>
                <a:innerShdw blurRad="114300">
                  <a:schemeClr val="accent1">
                    <a:lumMod val="75000"/>
                  </a:schemeClr>
                </a:innerShdw>
              </a:effectLst>
              <a:scene3d>
                <a:camera prst="orthographicFront"/>
                <a:lightRig rig="threePt" dir="t"/>
              </a:scene3d>
              <a:sp3d contourW="19050" prstMaterial="flat">
                <a:contourClr>
                  <a:schemeClr val="accent1">
                    <a:lumMod val="75000"/>
                  </a:schemeClr>
                </a:contourClr>
              </a:sp3d>
            </c:spPr>
            <c:extLst>
              <c:ext xmlns:c16="http://schemas.microsoft.com/office/drawing/2014/chart" uri="{C3380CC4-5D6E-409C-BE32-E72D297353CC}">
                <c16:uniqueId val="{00000001-8334-49DB-970F-2C53F8546DA3}"/>
              </c:ext>
            </c:extLst>
          </c:dPt>
          <c:dPt>
            <c:idx val="1"/>
            <c:bubble3D val="0"/>
            <c:spPr>
              <a:solidFill>
                <a:schemeClr val="accent2">
                  <a:alpha val="90000"/>
                </a:schemeClr>
              </a:solidFill>
              <a:ln w="19050">
                <a:solidFill>
                  <a:schemeClr val="accent2">
                    <a:lumMod val="75000"/>
                  </a:schemeClr>
                </a:solidFill>
              </a:ln>
              <a:effectLst>
                <a:innerShdw blurRad="114300">
                  <a:schemeClr val="accent2">
                    <a:lumMod val="75000"/>
                  </a:schemeClr>
                </a:innerShdw>
              </a:effectLst>
              <a:scene3d>
                <a:camera prst="orthographicFront"/>
                <a:lightRig rig="threePt" dir="t"/>
              </a:scene3d>
              <a:sp3d contourW="19050" prstMaterial="flat">
                <a:contourClr>
                  <a:schemeClr val="accent2">
                    <a:lumMod val="75000"/>
                  </a:schemeClr>
                </a:contourClr>
              </a:sp3d>
            </c:spPr>
            <c:extLst>
              <c:ext xmlns:c16="http://schemas.microsoft.com/office/drawing/2014/chart" uri="{C3380CC4-5D6E-409C-BE32-E72D297353CC}">
                <c16:uniqueId val="{00000003-8334-49DB-970F-2C53F8546DA3}"/>
              </c:ext>
            </c:extLst>
          </c:dPt>
          <c:dPt>
            <c:idx val="2"/>
            <c:bubble3D val="0"/>
            <c:spPr>
              <a:solidFill>
                <a:schemeClr val="accent3">
                  <a:alpha val="90000"/>
                </a:schemeClr>
              </a:solidFill>
              <a:ln w="19050">
                <a:solidFill>
                  <a:schemeClr val="accent3">
                    <a:lumMod val="75000"/>
                  </a:schemeClr>
                </a:solidFill>
              </a:ln>
              <a:effectLst>
                <a:innerShdw blurRad="114300">
                  <a:schemeClr val="accent3">
                    <a:lumMod val="75000"/>
                  </a:schemeClr>
                </a:innerShdw>
              </a:effectLst>
              <a:scene3d>
                <a:camera prst="orthographicFront"/>
                <a:lightRig rig="threePt" dir="t"/>
              </a:scene3d>
              <a:sp3d contourW="19050" prstMaterial="flat">
                <a:contourClr>
                  <a:schemeClr val="accent3">
                    <a:lumMod val="75000"/>
                  </a:schemeClr>
                </a:contourClr>
              </a:sp3d>
            </c:spPr>
            <c:extLst>
              <c:ext xmlns:c16="http://schemas.microsoft.com/office/drawing/2014/chart" uri="{C3380CC4-5D6E-409C-BE32-E72D297353CC}">
                <c16:uniqueId val="{00000005-8334-49DB-970F-2C53F8546DA3}"/>
              </c:ext>
            </c:extLst>
          </c:dPt>
          <c:dPt>
            <c:idx val="3"/>
            <c:bubble3D val="0"/>
            <c:spPr>
              <a:solidFill>
                <a:schemeClr val="accent4">
                  <a:alpha val="90000"/>
                </a:schemeClr>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7-8334-49DB-970F-2C53F8546DA3}"/>
              </c:ext>
            </c:extLst>
          </c:dPt>
          <c:dPt>
            <c:idx val="4"/>
            <c:bubble3D val="0"/>
            <c:spPr>
              <a:solidFill>
                <a:schemeClr val="accent5">
                  <a:alpha val="90000"/>
                </a:schemeClr>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9-8334-49DB-970F-2C53F8546DA3}"/>
              </c:ext>
            </c:extLst>
          </c:dPt>
          <c:dPt>
            <c:idx val="5"/>
            <c:bubble3D val="0"/>
            <c:spPr>
              <a:solidFill>
                <a:schemeClr val="accent6">
                  <a:alpha val="90000"/>
                </a:schemeClr>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B-8334-49DB-970F-2C53F8546DA3}"/>
              </c:ext>
            </c:extLst>
          </c:dPt>
          <c:dPt>
            <c:idx val="6"/>
            <c:bubble3D val="0"/>
            <c:spPr>
              <a:solidFill>
                <a:schemeClr val="accent1">
                  <a:lumMod val="60000"/>
                  <a:alpha val="90000"/>
                </a:schemeClr>
              </a:solidFill>
              <a:ln w="19050">
                <a:solidFill>
                  <a:schemeClr val="accent1">
                    <a:lumMod val="60000"/>
                    <a:lumMod val="75000"/>
                  </a:schemeClr>
                </a:solidFill>
              </a:ln>
              <a:effectLst>
                <a:innerShdw blurRad="114300">
                  <a:schemeClr val="accent1">
                    <a:lumMod val="60000"/>
                    <a:lumMod val="75000"/>
                  </a:schemeClr>
                </a:innerShdw>
              </a:effectLst>
              <a:scene3d>
                <a:camera prst="orthographicFront"/>
                <a:lightRig rig="threePt" dir="t"/>
              </a:scene3d>
              <a:sp3d contourW="19050" prstMaterial="flat">
                <a:contourClr>
                  <a:schemeClr val="accent1">
                    <a:lumMod val="60000"/>
                    <a:lumMod val="75000"/>
                  </a:schemeClr>
                </a:contourClr>
              </a:sp3d>
            </c:spPr>
            <c:extLst>
              <c:ext xmlns:c16="http://schemas.microsoft.com/office/drawing/2014/chart" uri="{C3380CC4-5D6E-409C-BE32-E72D297353CC}">
                <c16:uniqueId val="{0000000D-8334-49DB-970F-2C53F8546DA3}"/>
              </c:ext>
            </c:extLst>
          </c:dPt>
          <c:dLbls>
            <c:dLbl>
              <c:idx val="0"/>
              <c:layout>
                <c:manualLayout>
                  <c:x val="-1.7045019609061799E-2"/>
                  <c:y val="1.94819359267808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2037F00A-517E-4CE0-A7AE-D2B6025FC069}" type="CATEGORYNAME">
                      <a:rPr lang="en-US"/>
                      <a:pPr>
                        <a:defRPr/>
                      </a:pPr>
                      <a:t>[NOMBRE DE CATEGORÍA]</a:t>
                    </a:fld>
                    <a:r>
                      <a:rPr lang="en-US"/>
                      <a:t> </a:t>
                    </a:r>
                    <a:fld id="{FF22B278-FE8B-4C30-A3A6-484C50C126A8}" type="VALUE">
                      <a:rPr lang="en-US"/>
                      <a:pPr>
                        <a:defRPr/>
                      </a:pPr>
                      <a:t>[VALOR]</a:t>
                    </a:fld>
                    <a:endParaRPr lang="en-US"/>
                  </a:p>
                </c:rich>
              </c:tx>
              <c:spPr>
                <a:solidFill>
                  <a:schemeClr val="lt1">
                    <a:alpha val="90000"/>
                  </a:schemeClr>
                </a:solidFill>
                <a:ln w="12700" cap="flat" cmpd="sng" algn="ctr">
                  <a:solidFill>
                    <a:schemeClr val="accent1"/>
                  </a:solidFill>
                  <a:round/>
                </a:ln>
                <a:effectLst>
                  <a:outerShdw blurRad="50800" dist="38100" dir="2700000" algn="tl" rotWithShape="0">
                    <a:schemeClr val="accent1">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334-49DB-970F-2C53F8546DA3}"/>
                </c:ext>
              </c:extLst>
            </c:dLbl>
            <c:dLbl>
              <c:idx val="1"/>
              <c:layout>
                <c:manualLayout>
                  <c:x val="-8.2660027562139901E-2"/>
                  <c:y val="2.98066555023692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802B59C4-987B-4020-9703-25155CD1F5D6}" type="CATEGORYNAME">
                      <a:rPr lang="es-MX"/>
                      <a:pPr>
                        <a:defRPr>
                          <a:solidFill>
                            <a:schemeClr val="accent1"/>
                          </a:solidFill>
                        </a:defRPr>
                      </a:pPr>
                      <a:t>[NOMBRE DE CATEGORÍA]</a:t>
                    </a:fld>
                    <a:endParaRPr lang="es-MX"/>
                  </a:p>
                  <a:p>
                    <a:pPr>
                      <a:defRPr>
                        <a:solidFill>
                          <a:schemeClr val="accent1"/>
                        </a:solidFill>
                      </a:defRPr>
                    </a:pPr>
                    <a:fld id="{673EFB26-8634-444A-8EAE-6ACF2948381A}" type="VALUE">
                      <a:rPr lang="es-MX"/>
                      <a:pPr>
                        <a:defRPr>
                          <a:solidFill>
                            <a:schemeClr val="accent1"/>
                          </a:solidFill>
                        </a:defRPr>
                      </a:pPr>
                      <a:t>[VALOR]</a:t>
                    </a:fld>
                    <a:endParaRPr lang="es-CO"/>
                  </a:p>
                </c:rich>
              </c:tx>
              <c:spPr>
                <a:solidFill>
                  <a:schemeClr val="lt1">
                    <a:alpha val="90000"/>
                  </a:schemeClr>
                </a:solidFill>
                <a:ln w="12700" cap="flat" cmpd="sng" algn="ctr">
                  <a:solidFill>
                    <a:schemeClr val="accent2"/>
                  </a:solidFill>
                  <a:round/>
                </a:ln>
                <a:effectLst>
                  <a:outerShdw blurRad="50800" dist="38100" dir="2700000" algn="tl" rotWithShape="0">
                    <a:schemeClr val="accent2">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334-49DB-970F-2C53F8546DA3}"/>
                </c:ext>
              </c:extLst>
            </c:dLbl>
            <c:dLbl>
              <c:idx val="2"/>
              <c:layout>
                <c:manualLayout>
                  <c:x val="-5.0851599744349801E-2"/>
                  <c:y val="-8.9670440676271099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BE314852-DF0D-4110-9759-637FB4950FED}" type="CATEGORYNAME">
                      <a:rPr lang="es-MX"/>
                      <a:pPr>
                        <a:defRPr>
                          <a:solidFill>
                            <a:schemeClr val="accent1"/>
                          </a:solidFill>
                        </a:defRPr>
                      </a:pPr>
                      <a:t>[NOMBRE DE CATEGORÍA]</a:t>
                    </a:fld>
                    <a:r>
                      <a:rPr lang="es-MX"/>
                      <a:t> </a:t>
                    </a:r>
                  </a:p>
                  <a:p>
                    <a:pPr>
                      <a:defRPr>
                        <a:solidFill>
                          <a:schemeClr val="accent1"/>
                        </a:solidFill>
                      </a:defRPr>
                    </a:pPr>
                    <a:fld id="{68F5BC6D-EF42-4752-90F3-D7BD4017E9F8}" type="VALUE">
                      <a:rPr lang="es-MX"/>
                      <a:pPr>
                        <a:defRPr>
                          <a:solidFill>
                            <a:schemeClr val="accent1"/>
                          </a:solidFill>
                        </a:defRPr>
                      </a:pPr>
                      <a:t>[VALOR]</a:t>
                    </a:fld>
                    <a:endParaRPr lang="es-CO"/>
                  </a:p>
                </c:rich>
              </c:tx>
              <c:spPr>
                <a:solidFill>
                  <a:schemeClr val="lt1">
                    <a:alpha val="90000"/>
                  </a:schemeClr>
                </a:solidFill>
                <a:ln w="12700" cap="flat" cmpd="sng" algn="ctr">
                  <a:solidFill>
                    <a:schemeClr val="accent3"/>
                  </a:solidFill>
                  <a:round/>
                </a:ln>
                <a:effectLst>
                  <a:outerShdw blurRad="50800" dist="38100" dir="2700000" algn="tl" rotWithShape="0">
                    <a:schemeClr val="accent3">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334-49DB-970F-2C53F8546DA3}"/>
                </c:ext>
              </c:extLst>
            </c:dLbl>
            <c:dLbl>
              <c:idx val="3"/>
              <c:layout>
                <c:manualLayout>
                  <c:x val="-1.01569981717404E-2"/>
                  <c:y val="-2.2402758335321399E-3"/>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88F1DF7C-E3B1-4E42-9FB6-D0E5821D3A89}" type="CATEGORYNAME">
                      <a:rPr lang="en-US"/>
                      <a:pPr>
                        <a:defRPr>
                          <a:solidFill>
                            <a:schemeClr val="accent1"/>
                          </a:solidFill>
                        </a:defRPr>
                      </a:pPr>
                      <a:t>[NOMBRE DE CATEGORÍA]</a:t>
                    </a:fld>
                    <a:endParaRPr lang="en-US"/>
                  </a:p>
                  <a:p>
                    <a:pPr>
                      <a:defRPr>
                        <a:solidFill>
                          <a:schemeClr val="accent1"/>
                        </a:solidFill>
                      </a:defRPr>
                    </a:pPr>
                    <a:fld id="{797CCDB1-B0F9-4AF9-BA5A-0436F124139A}" type="VALUE">
                      <a:rPr lang="en-US"/>
                      <a:pPr>
                        <a:defRPr>
                          <a:solidFill>
                            <a:schemeClr val="accent1"/>
                          </a:solidFill>
                        </a:defRPr>
                      </a:pPr>
                      <a:t>[VALOR]</a:t>
                    </a:fld>
                    <a:endParaRPr lang="es-CO"/>
                  </a:p>
                </c:rich>
              </c:tx>
              <c:spPr>
                <a:solidFill>
                  <a:schemeClr val="lt1">
                    <a:alpha val="90000"/>
                  </a:schemeClr>
                </a:solidFill>
                <a:ln w="12700" cap="flat" cmpd="sng" algn="ctr">
                  <a:solidFill>
                    <a:schemeClr val="accent4"/>
                  </a:solidFill>
                  <a:round/>
                </a:ln>
                <a:effectLst>
                  <a:outerShdw blurRad="50800" dist="38100" dir="2700000" algn="tl" rotWithShape="0">
                    <a:schemeClr val="accent4">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8334-49DB-970F-2C53F8546DA3}"/>
                </c:ext>
              </c:extLst>
            </c:dLbl>
            <c:dLbl>
              <c:idx val="4"/>
              <c:layout>
                <c:manualLayout>
                  <c:x val="4.3254759222017297E-2"/>
                  <c:y val="-9.5668746535050003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31DB3846-91C4-4C29-A9ED-9316A533D4AF}" type="CATEGORYNAME">
                      <a:rPr lang="en-US"/>
                      <a:pPr>
                        <a:defRPr>
                          <a:solidFill>
                            <a:schemeClr val="accent1"/>
                          </a:solidFill>
                        </a:defRPr>
                      </a:pPr>
                      <a:t>[NOMBRE DE CATEGORÍA]</a:t>
                    </a:fld>
                    <a:r>
                      <a:rPr lang="en-US"/>
                      <a:t> </a:t>
                    </a:r>
                  </a:p>
                  <a:p>
                    <a:pPr>
                      <a:defRPr>
                        <a:solidFill>
                          <a:schemeClr val="accent1"/>
                        </a:solidFill>
                      </a:defRPr>
                    </a:pPr>
                    <a:fld id="{F53D2FA5-4CDE-4A22-8A1D-0795E4ACF14C}" type="VALUE">
                      <a:rPr lang="en-US"/>
                      <a:pPr>
                        <a:defRPr>
                          <a:solidFill>
                            <a:schemeClr val="accent1"/>
                          </a:solidFill>
                        </a:defRPr>
                      </a:pPr>
                      <a:t>[VALOR]</a:t>
                    </a:fld>
                    <a:endParaRPr lang="es-CO"/>
                  </a:p>
                </c:rich>
              </c:tx>
              <c:spPr>
                <a:solidFill>
                  <a:schemeClr val="lt1">
                    <a:alpha val="90000"/>
                  </a:schemeClr>
                </a:solidFill>
                <a:ln w="12700" cap="flat" cmpd="sng" algn="ctr">
                  <a:solidFill>
                    <a:schemeClr val="accent5"/>
                  </a:solidFill>
                  <a:round/>
                </a:ln>
                <a:effectLst>
                  <a:outerShdw blurRad="50800" dist="38100" dir="2700000" algn="tl" rotWithShape="0">
                    <a:schemeClr val="accent5">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8334-49DB-970F-2C53F8546DA3}"/>
                </c:ext>
              </c:extLst>
            </c:dLbl>
            <c:dLbl>
              <c:idx val="5"/>
              <c:layout>
                <c:manualLayout>
                  <c:x val="7.1963303188337699E-2"/>
                  <c:y val="5.1044433704740003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42EDC052-1655-4847-8221-6C41ADA6C954}" type="CATEGORYNAME">
                      <a:rPr lang="es-MX"/>
                      <a:pPr>
                        <a:defRPr>
                          <a:solidFill>
                            <a:schemeClr val="accent1"/>
                          </a:solidFill>
                        </a:defRPr>
                      </a:pPr>
                      <a:t>[NOMBRE DE CATEGORÍA]</a:t>
                    </a:fld>
                    <a:r>
                      <a:rPr lang="es-MX" dirty="0"/>
                      <a:t> </a:t>
                    </a:r>
                  </a:p>
                  <a:p>
                    <a:pPr>
                      <a:defRPr>
                        <a:solidFill>
                          <a:schemeClr val="accent1"/>
                        </a:solidFill>
                      </a:defRPr>
                    </a:pPr>
                    <a:fld id="{3619B0EE-B750-4C33-911C-06C07FD39FBF}" type="VALUE">
                      <a:rPr lang="es-MX"/>
                      <a:pPr>
                        <a:defRPr>
                          <a:solidFill>
                            <a:schemeClr val="accent1"/>
                          </a:solidFill>
                        </a:defRPr>
                      </a:pPr>
                      <a:t>[VALOR]</a:t>
                    </a:fld>
                    <a:r>
                      <a:rPr lang="es-MX" dirty="0"/>
                      <a:t> </a:t>
                    </a:r>
                  </a:p>
                </c:rich>
              </c:tx>
              <c:spPr>
                <a:solidFill>
                  <a:schemeClr val="lt1">
                    <a:alpha val="90000"/>
                  </a:schemeClr>
                </a:solidFill>
                <a:ln w="12700" cap="flat" cmpd="sng" algn="ctr">
                  <a:solidFill>
                    <a:schemeClr val="accent6"/>
                  </a:solidFill>
                  <a:round/>
                </a:ln>
                <a:effectLst>
                  <a:outerShdw blurRad="50800" dist="38100" dir="2700000" algn="tl" rotWithShape="0">
                    <a:schemeClr val="accent6">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8334-49DB-970F-2C53F8546DA3}"/>
                </c:ext>
              </c:extLst>
            </c:dLbl>
            <c:dLbl>
              <c:idx val="6"/>
              <c:layout>
                <c:manualLayout>
                  <c:x val="3.4750072721364898E-2"/>
                  <c:y val="1.65351944879168E-2"/>
                </c:manualLayout>
              </c:layout>
              <c:tx>
                <c:rich>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fld id="{D6F5C5B2-387F-40FF-8386-638606D2D67A}" type="CATEGORYNAME">
                      <a:rPr lang="en-US"/>
                      <a:pPr>
                        <a:defRPr>
                          <a:solidFill>
                            <a:schemeClr val="accent1"/>
                          </a:solidFill>
                        </a:defRPr>
                      </a:pPr>
                      <a:t>[NOMBRE DE CATEGORÍA]</a:t>
                    </a:fld>
                    <a:r>
                      <a:rPr lang="en-US"/>
                      <a:t> </a:t>
                    </a:r>
                    <a:fld id="{3ECD1266-0FB0-4C63-B425-AA39150CEFC0}" type="VALUE">
                      <a:rPr lang="en-US"/>
                      <a:pPr>
                        <a:defRPr>
                          <a:solidFill>
                            <a:schemeClr val="accent1"/>
                          </a:solidFill>
                        </a:defRPr>
                      </a:pPr>
                      <a:t>[VALOR]</a:t>
                    </a:fld>
                    <a:endParaRPr lang="en-US"/>
                  </a:p>
                </c:rich>
              </c:tx>
              <c:spPr>
                <a:solidFill>
                  <a:schemeClr val="lt1">
                    <a:alpha val="90000"/>
                  </a:schemeClr>
                </a:solidFill>
                <a:ln w="12700" cap="flat" cmpd="sng" algn="ctr">
                  <a:solidFill>
                    <a:schemeClr val="accent1">
                      <a:lumMod val="60000"/>
                    </a:schemeClr>
                  </a:solidFill>
                  <a:round/>
                </a:ln>
                <a:effectLst>
                  <a:outerShdw blurRad="50800" dist="38100" dir="2700000" algn="tl" rotWithShape="0">
                    <a:schemeClr val="accent1">
                      <a:lumMod val="60000"/>
                      <a:lumMod val="75000"/>
                      <a:alpha val="40000"/>
                    </a:scheme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8334-49DB-970F-2C53F8546DA3}"/>
                </c:ext>
              </c:extLst>
            </c:dLbl>
            <c:spPr>
              <a:solidFill>
                <a:prstClr val="white">
                  <a:alpha val="90000"/>
                </a:prstClr>
              </a:solidFill>
              <a:ln w="12700" cap="flat" cmpd="sng" algn="ctr">
                <a:solidFill>
                  <a:srgbClr val="4472C4"/>
                </a:solidFill>
                <a:round/>
              </a:ln>
              <a:effectLst>
                <a:outerShdw blurRad="50800" dist="38100" dir="2700000" algn="tl" rotWithShape="0">
                  <a:srgbClr val="4472C4">
                    <a:lumMod val="75000"/>
                    <a:alpha val="40000"/>
                  </a:srgbClr>
                </a:outerShdw>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accent1"/>
                    </a:solidFill>
                    <a:effectLst/>
                    <a:latin typeface="+mn-lt"/>
                    <a:ea typeface="+mn-ea"/>
                    <a:cs typeface="+mn-cs"/>
                  </a:defRPr>
                </a:pPr>
                <a:endParaRPr lang="es-CO"/>
              </a:p>
            </c:txPr>
            <c:dLblPos val="inEnd"/>
            <c:showLegendKey val="0"/>
            <c:showVal val="1"/>
            <c:showCatName val="1"/>
            <c:showSerName val="0"/>
            <c:showPercent val="1"/>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Hoja1!$F$6:$F$12</c:f>
              <c:strCache>
                <c:ptCount val="7"/>
                <c:pt idx="0">
                  <c:v>TALENTO HUMANO</c:v>
                </c:pt>
                <c:pt idx="1">
                  <c:v>DIRECCIONAMIENTO ESTRATÉGICO Y PLANEACIÓN </c:v>
                </c:pt>
                <c:pt idx="2">
                  <c:v>GESTIÓN PARA RESULTADOS CON VALORES </c:v>
                </c:pt>
                <c:pt idx="3">
                  <c:v>EVALUACIÓN DE RESULTADOS</c:v>
                </c:pt>
                <c:pt idx="4">
                  <c:v>INFORMACIÓN Y COMUNICACIÓN </c:v>
                </c:pt>
                <c:pt idx="5">
                  <c:v>GESTIÓN DEL CONOCIMIENTO Y LA INNOVACIÓN</c:v>
                </c:pt>
                <c:pt idx="6">
                  <c:v>CONTROL INTERNO</c:v>
                </c:pt>
              </c:strCache>
            </c:strRef>
          </c:cat>
          <c:val>
            <c:numRef>
              <c:f>Hoja1!$G$6:$G$12</c:f>
              <c:numCache>
                <c:formatCode>0.00%</c:formatCode>
                <c:ptCount val="7"/>
                <c:pt idx="0">
                  <c:v>0.76700000000000002</c:v>
                </c:pt>
                <c:pt idx="1">
                  <c:v>0.77200000000000002</c:v>
                </c:pt>
                <c:pt idx="2">
                  <c:v>0.69499999999999995</c:v>
                </c:pt>
                <c:pt idx="3">
                  <c:v>0.749</c:v>
                </c:pt>
                <c:pt idx="4">
                  <c:v>0.74199999999999999</c:v>
                </c:pt>
                <c:pt idx="5">
                  <c:v>0.77</c:v>
                </c:pt>
                <c:pt idx="6">
                  <c:v>0.73799999999999999</c:v>
                </c:pt>
              </c:numCache>
            </c:numRef>
          </c:val>
          <c:extLst>
            <c:ext xmlns:c16="http://schemas.microsoft.com/office/drawing/2014/chart" uri="{C3380CC4-5D6E-409C-BE32-E72D297353CC}">
              <c16:uniqueId val="{0000000E-8334-49DB-970F-2C53F8546DA3}"/>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40" b="1" i="0" u="none" strike="noStrike" kern="1200" baseline="0">
                <a:solidFill>
                  <a:schemeClr val="tx1"/>
                </a:solidFill>
                <a:latin typeface="Arial" panose="020B0604020202020204" pitchFamily="34" charset="0"/>
                <a:ea typeface="+mn-ea"/>
                <a:cs typeface="Arial" panose="020B0604020202020204" pitchFamily="34" charset="0"/>
              </a:defRPr>
            </a:pPr>
            <a:r>
              <a:rPr lang="en-US" dirty="0"/>
              <a:t>TOTAL </a:t>
            </a:r>
            <a:r>
              <a:rPr lang="es-CO" dirty="0"/>
              <a:t>ACCIDENTALIDAD</a:t>
            </a:r>
            <a:r>
              <a:rPr lang="en-US" dirty="0"/>
              <a:t> POR MES </a:t>
            </a:r>
            <a:r>
              <a:rPr lang="es-CO" dirty="0"/>
              <a:t>ENERO</a:t>
            </a:r>
            <a:r>
              <a:rPr lang="en-US" dirty="0"/>
              <a:t> </a:t>
            </a:r>
            <a:r>
              <a:rPr lang="es-CO" dirty="0"/>
              <a:t>NOVIEMBRE</a:t>
            </a:r>
            <a:r>
              <a:rPr lang="en-US" dirty="0"/>
              <a:t> AÑOS  2010 A 2021</a:t>
            </a:r>
          </a:p>
        </c:rich>
      </c:tx>
      <c:layout>
        <c:manualLayout>
          <c:xMode val="edge"/>
          <c:yMode val="edge"/>
          <c:x val="0.137509877227252"/>
          <c:y val="2.2188616216558901E-2"/>
        </c:manualLayout>
      </c:layout>
      <c:overlay val="0"/>
      <c:spPr>
        <a:noFill/>
        <a:ln>
          <a:noFill/>
        </a:ln>
        <a:effectLst/>
      </c:spPr>
      <c:txPr>
        <a:bodyPr rot="0" spcFirstLastPara="1" vertOverflow="ellipsis" vert="horz" wrap="square" anchor="ctr" anchorCtr="1"/>
        <a:lstStyle/>
        <a:p>
          <a:pPr>
            <a:defRPr sz="144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plotArea>
      <c:layout/>
      <c:barChart>
        <c:barDir val="col"/>
        <c:grouping val="clustered"/>
        <c:varyColors val="0"/>
        <c:ser>
          <c:idx val="0"/>
          <c:order val="0"/>
          <c:tx>
            <c:strRef>
              <c:f>ACCIDENTES!$N$3</c:f>
              <c:strCache>
                <c:ptCount val="1"/>
                <c:pt idx="0">
                  <c:v>TOTAL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dPt>
            <c:idx val="0"/>
            <c:invertIfNegative val="0"/>
            <c:bubble3D val="0"/>
            <c:extLst>
              <c:ext xmlns:c16="http://schemas.microsoft.com/office/drawing/2014/chart" uri="{C3380CC4-5D6E-409C-BE32-E72D297353CC}">
                <c16:uniqueId val="{00000000-49B3-4B93-961B-AC7F5428662F}"/>
              </c:ext>
            </c:extLst>
          </c:dPt>
          <c:dPt>
            <c:idx val="1"/>
            <c:invertIfNegative val="0"/>
            <c:bubble3D val="0"/>
            <c:extLst>
              <c:ext xmlns:c16="http://schemas.microsoft.com/office/drawing/2014/chart" uri="{C3380CC4-5D6E-409C-BE32-E72D297353CC}">
                <c16:uniqueId val="{00000001-49B3-4B93-961B-AC7F5428662F}"/>
              </c:ext>
            </c:extLst>
          </c:dPt>
          <c:dPt>
            <c:idx val="2"/>
            <c:invertIfNegative val="0"/>
            <c:bubble3D val="0"/>
            <c:extLst>
              <c:ext xmlns:c16="http://schemas.microsoft.com/office/drawing/2014/chart" uri="{C3380CC4-5D6E-409C-BE32-E72D297353CC}">
                <c16:uniqueId val="{00000002-49B3-4B93-961B-AC7F5428662F}"/>
              </c:ext>
            </c:extLst>
          </c:dPt>
          <c:dPt>
            <c:idx val="3"/>
            <c:invertIfNegative val="0"/>
            <c:bubble3D val="0"/>
            <c:extLst>
              <c:ext xmlns:c16="http://schemas.microsoft.com/office/drawing/2014/chart" uri="{C3380CC4-5D6E-409C-BE32-E72D297353CC}">
                <c16:uniqueId val="{00000003-49B3-4B93-961B-AC7F5428662F}"/>
              </c:ext>
            </c:extLst>
          </c:dPt>
          <c:dPt>
            <c:idx val="4"/>
            <c:invertIfNegative val="0"/>
            <c:bubble3D val="0"/>
            <c:extLst>
              <c:ext xmlns:c16="http://schemas.microsoft.com/office/drawing/2014/chart" uri="{C3380CC4-5D6E-409C-BE32-E72D297353CC}">
                <c16:uniqueId val="{00000004-49B3-4B93-961B-AC7F5428662F}"/>
              </c:ext>
            </c:extLst>
          </c:dPt>
          <c:dPt>
            <c:idx val="5"/>
            <c:invertIfNegative val="0"/>
            <c:bubble3D val="0"/>
            <c:extLst>
              <c:ext xmlns:c16="http://schemas.microsoft.com/office/drawing/2014/chart" uri="{C3380CC4-5D6E-409C-BE32-E72D297353CC}">
                <c16:uniqueId val="{00000005-49B3-4B93-961B-AC7F5428662F}"/>
              </c:ext>
            </c:extLst>
          </c:dPt>
          <c:dPt>
            <c:idx val="6"/>
            <c:invertIfNegative val="0"/>
            <c:bubble3D val="0"/>
            <c:extLst>
              <c:ext xmlns:c16="http://schemas.microsoft.com/office/drawing/2014/chart" uri="{C3380CC4-5D6E-409C-BE32-E72D297353CC}">
                <c16:uniqueId val="{00000006-49B3-4B93-961B-AC7F5428662F}"/>
              </c:ext>
            </c:extLst>
          </c:dPt>
          <c:dPt>
            <c:idx val="7"/>
            <c:invertIfNegative val="0"/>
            <c:bubble3D val="0"/>
            <c:extLst>
              <c:ext xmlns:c16="http://schemas.microsoft.com/office/drawing/2014/chart" uri="{C3380CC4-5D6E-409C-BE32-E72D297353CC}">
                <c16:uniqueId val="{00000007-49B3-4B93-961B-AC7F5428662F}"/>
              </c:ext>
            </c:extLst>
          </c:dPt>
          <c:dPt>
            <c:idx val="8"/>
            <c:invertIfNegative val="0"/>
            <c:bubble3D val="0"/>
            <c:extLst>
              <c:ext xmlns:c16="http://schemas.microsoft.com/office/drawing/2014/chart" uri="{C3380CC4-5D6E-409C-BE32-E72D297353CC}">
                <c16:uniqueId val="{00000008-49B3-4B93-961B-AC7F5428662F}"/>
              </c:ext>
            </c:extLst>
          </c:dPt>
          <c:dPt>
            <c:idx val="9"/>
            <c:invertIfNegative val="0"/>
            <c:bubble3D val="0"/>
            <c:extLst>
              <c:ext xmlns:c16="http://schemas.microsoft.com/office/drawing/2014/chart" uri="{C3380CC4-5D6E-409C-BE32-E72D297353CC}">
                <c16:uniqueId val="{00000009-49B3-4B93-961B-AC7F5428662F}"/>
              </c:ext>
            </c:extLst>
          </c:dPt>
          <c:dPt>
            <c:idx val="10"/>
            <c:invertIfNegative val="0"/>
            <c:bubble3D val="0"/>
            <c:extLst>
              <c:ext xmlns:c16="http://schemas.microsoft.com/office/drawing/2014/chart" uri="{C3380CC4-5D6E-409C-BE32-E72D297353CC}">
                <c16:uniqueId val="{0000000A-49B3-4B93-961B-AC7F5428662F}"/>
              </c:ext>
            </c:extLst>
          </c:dPt>
          <c:dLbls>
            <c:dLbl>
              <c:idx val="11"/>
              <c:layout>
                <c:manualLayout>
                  <c:x val="0"/>
                  <c:y val="1.47612951662511E-2"/>
                </c:manualLayout>
              </c:layout>
              <c:tx>
                <c:rich>
                  <a:bodyPr/>
                  <a:lstStyle/>
                  <a:p>
                    <a:fld id="{B0A95532-B855-4C97-8C4D-718C72B91190}" type="VALUE">
                      <a:rPr lang="de-DE"/>
                      <a:pPr/>
                      <a:t>[VALOR]</a:t>
                    </a:fld>
                    <a:r>
                      <a:rPr lang="de-DE" dirty="0"/>
                      <a:t> </a:t>
                    </a:r>
                  </a:p>
                  <a:p>
                    <a:r>
                      <a:rPr lang="de-DE" dirty="0"/>
                      <a:t>CORTE 15 NOV</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9B3-4B93-961B-AC7F5428662F}"/>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ACCIDENTES!$A$4:$A$15</c:f>
              <c:strCache>
                <c:ptCount val="12"/>
                <c:pt idx="0">
                  <c:v> AÑO 2010</c:v>
                </c:pt>
                <c:pt idx="1">
                  <c:v> AÑO 2011</c:v>
                </c:pt>
                <c:pt idx="2">
                  <c:v> AÑO 2012</c:v>
                </c:pt>
                <c:pt idx="3">
                  <c:v> AÑO 2013</c:v>
                </c:pt>
                <c:pt idx="4">
                  <c:v> AÑO 2014</c:v>
                </c:pt>
                <c:pt idx="5">
                  <c:v> AÑO 2015</c:v>
                </c:pt>
                <c:pt idx="6">
                  <c:v> AÑO 2016</c:v>
                </c:pt>
                <c:pt idx="7">
                  <c:v> AÑO 2017</c:v>
                </c:pt>
                <c:pt idx="8">
                  <c:v> AÑO 2018</c:v>
                </c:pt>
                <c:pt idx="9">
                  <c:v> AÑO 2019</c:v>
                </c:pt>
                <c:pt idx="10">
                  <c:v> AÑO 2020</c:v>
                </c:pt>
                <c:pt idx="11">
                  <c:v> AÑO 2021</c:v>
                </c:pt>
              </c:strCache>
            </c:strRef>
          </c:cat>
          <c:val>
            <c:numRef>
              <c:f>ACCIDENTES!$N$4:$N$15</c:f>
              <c:numCache>
                <c:formatCode>General</c:formatCode>
                <c:ptCount val="12"/>
                <c:pt idx="0">
                  <c:v>3212</c:v>
                </c:pt>
                <c:pt idx="1">
                  <c:v>3643</c:v>
                </c:pt>
                <c:pt idx="2">
                  <c:v>3964</c:v>
                </c:pt>
                <c:pt idx="3">
                  <c:v>3728</c:v>
                </c:pt>
                <c:pt idx="4">
                  <c:v>3398</c:v>
                </c:pt>
                <c:pt idx="5">
                  <c:v>3480</c:v>
                </c:pt>
                <c:pt idx="6">
                  <c:v>3434</c:v>
                </c:pt>
                <c:pt idx="7">
                  <c:v>3483</c:v>
                </c:pt>
                <c:pt idx="8">
                  <c:v>3523</c:v>
                </c:pt>
                <c:pt idx="9">
                  <c:v>3523</c:v>
                </c:pt>
                <c:pt idx="10">
                  <c:v>2047</c:v>
                </c:pt>
                <c:pt idx="11">
                  <c:v>2353</c:v>
                </c:pt>
              </c:numCache>
            </c:numRef>
          </c:val>
          <c:extLst>
            <c:ext xmlns:c16="http://schemas.microsoft.com/office/drawing/2014/chart" uri="{C3380CC4-5D6E-409C-BE32-E72D297353CC}">
              <c16:uniqueId val="{0000000C-49B3-4B93-961B-AC7F5428662F}"/>
            </c:ext>
          </c:extLst>
        </c:ser>
        <c:dLbls>
          <c:dLblPos val="inEnd"/>
          <c:showLegendKey val="0"/>
          <c:showVal val="1"/>
          <c:showCatName val="0"/>
          <c:showSerName val="0"/>
          <c:showPercent val="0"/>
          <c:showBubbleSize val="0"/>
        </c:dLbls>
        <c:gapWidth val="100"/>
        <c:overlap val="-24"/>
        <c:axId val="-1072027328"/>
        <c:axId val="-1072019600"/>
      </c:barChart>
      <c:catAx>
        <c:axId val="-107202732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072019600"/>
        <c:crosses val="autoZero"/>
        <c:auto val="1"/>
        <c:lblAlgn val="ctr"/>
        <c:lblOffset val="100"/>
        <c:noMultiLvlLbl val="0"/>
      </c:catAx>
      <c:valAx>
        <c:axId val="-1072019600"/>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072027328"/>
        <c:crosses val="autoZero"/>
        <c:crossBetween val="between"/>
      </c:valAx>
      <c:spPr>
        <a:noFill/>
        <a:ln>
          <a:noFill/>
        </a:ln>
        <a:effectLst/>
      </c:spPr>
    </c:plotArea>
    <c:plotVisOnly val="1"/>
    <c:dispBlanksAs val="gap"/>
    <c:showDLblsOverMax val="0"/>
  </c:chart>
  <c:spPr>
    <a:noFill/>
    <a:ln>
      <a:noFill/>
    </a:ln>
    <a:effectLst/>
  </c:spPr>
  <c:txPr>
    <a:bodyPr/>
    <a:lstStyle/>
    <a:p>
      <a:pPr>
        <a:defRPr sz="1200">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US" sz="1400" dirty="0"/>
              <a:t>TOTAL VÍCTIMAS FATALES  POR AÑOS ENERO A NOVIEMBRE AÑOS 2010- 2021 </a:t>
            </a:r>
          </a:p>
        </c:rich>
      </c:tx>
      <c:layout>
        <c:manualLayout>
          <c:xMode val="edge"/>
          <c:yMode val="edge"/>
          <c:x val="0.154757475133386"/>
          <c:y val="4.3050802554573601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ACCIDENTES!$N$33</c:f>
              <c:strCache>
                <c:ptCount val="1"/>
                <c:pt idx="0">
                  <c:v>TOTAL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Pt>
            <c:idx val="0"/>
            <c:invertIfNegative val="0"/>
            <c:bubble3D val="0"/>
            <c:extLst>
              <c:ext xmlns:c16="http://schemas.microsoft.com/office/drawing/2014/chart" uri="{C3380CC4-5D6E-409C-BE32-E72D297353CC}">
                <c16:uniqueId val="{00000000-46A3-4F13-A8A8-1663D7D5B972}"/>
              </c:ext>
            </c:extLst>
          </c:dPt>
          <c:dPt>
            <c:idx val="1"/>
            <c:invertIfNegative val="0"/>
            <c:bubble3D val="0"/>
            <c:extLst>
              <c:ext xmlns:c16="http://schemas.microsoft.com/office/drawing/2014/chart" uri="{C3380CC4-5D6E-409C-BE32-E72D297353CC}">
                <c16:uniqueId val="{00000001-46A3-4F13-A8A8-1663D7D5B972}"/>
              </c:ext>
            </c:extLst>
          </c:dPt>
          <c:dPt>
            <c:idx val="2"/>
            <c:invertIfNegative val="0"/>
            <c:bubble3D val="0"/>
            <c:extLst>
              <c:ext xmlns:c16="http://schemas.microsoft.com/office/drawing/2014/chart" uri="{C3380CC4-5D6E-409C-BE32-E72D297353CC}">
                <c16:uniqueId val="{00000002-46A3-4F13-A8A8-1663D7D5B972}"/>
              </c:ext>
            </c:extLst>
          </c:dPt>
          <c:dPt>
            <c:idx val="3"/>
            <c:invertIfNegative val="0"/>
            <c:bubble3D val="0"/>
            <c:extLst>
              <c:ext xmlns:c16="http://schemas.microsoft.com/office/drawing/2014/chart" uri="{C3380CC4-5D6E-409C-BE32-E72D297353CC}">
                <c16:uniqueId val="{00000003-46A3-4F13-A8A8-1663D7D5B972}"/>
              </c:ext>
            </c:extLst>
          </c:dPt>
          <c:dPt>
            <c:idx val="4"/>
            <c:invertIfNegative val="0"/>
            <c:bubble3D val="0"/>
            <c:extLst>
              <c:ext xmlns:c16="http://schemas.microsoft.com/office/drawing/2014/chart" uri="{C3380CC4-5D6E-409C-BE32-E72D297353CC}">
                <c16:uniqueId val="{00000004-46A3-4F13-A8A8-1663D7D5B972}"/>
              </c:ext>
            </c:extLst>
          </c:dPt>
          <c:dPt>
            <c:idx val="5"/>
            <c:invertIfNegative val="0"/>
            <c:bubble3D val="0"/>
            <c:extLst>
              <c:ext xmlns:c16="http://schemas.microsoft.com/office/drawing/2014/chart" uri="{C3380CC4-5D6E-409C-BE32-E72D297353CC}">
                <c16:uniqueId val="{00000005-46A3-4F13-A8A8-1663D7D5B972}"/>
              </c:ext>
            </c:extLst>
          </c:dPt>
          <c:dPt>
            <c:idx val="6"/>
            <c:invertIfNegative val="0"/>
            <c:bubble3D val="0"/>
            <c:extLst>
              <c:ext xmlns:c16="http://schemas.microsoft.com/office/drawing/2014/chart" uri="{C3380CC4-5D6E-409C-BE32-E72D297353CC}">
                <c16:uniqueId val="{00000006-46A3-4F13-A8A8-1663D7D5B972}"/>
              </c:ext>
            </c:extLst>
          </c:dPt>
          <c:dPt>
            <c:idx val="7"/>
            <c:invertIfNegative val="0"/>
            <c:bubble3D val="0"/>
            <c:extLst>
              <c:ext xmlns:c16="http://schemas.microsoft.com/office/drawing/2014/chart" uri="{C3380CC4-5D6E-409C-BE32-E72D297353CC}">
                <c16:uniqueId val="{00000007-46A3-4F13-A8A8-1663D7D5B972}"/>
              </c:ext>
            </c:extLst>
          </c:dPt>
          <c:dPt>
            <c:idx val="8"/>
            <c:invertIfNegative val="0"/>
            <c:bubble3D val="0"/>
            <c:extLst>
              <c:ext xmlns:c16="http://schemas.microsoft.com/office/drawing/2014/chart" uri="{C3380CC4-5D6E-409C-BE32-E72D297353CC}">
                <c16:uniqueId val="{00000008-46A3-4F13-A8A8-1663D7D5B972}"/>
              </c:ext>
            </c:extLst>
          </c:dPt>
          <c:dPt>
            <c:idx val="9"/>
            <c:invertIfNegative val="0"/>
            <c:bubble3D val="0"/>
            <c:extLst>
              <c:ext xmlns:c16="http://schemas.microsoft.com/office/drawing/2014/chart" uri="{C3380CC4-5D6E-409C-BE32-E72D297353CC}">
                <c16:uniqueId val="{00000009-46A3-4F13-A8A8-1663D7D5B972}"/>
              </c:ext>
            </c:extLst>
          </c:dPt>
          <c:dPt>
            <c:idx val="10"/>
            <c:invertIfNegative val="0"/>
            <c:bubble3D val="0"/>
            <c:extLst>
              <c:ext xmlns:c16="http://schemas.microsoft.com/office/drawing/2014/chart" uri="{C3380CC4-5D6E-409C-BE32-E72D297353CC}">
                <c16:uniqueId val="{0000000A-46A3-4F13-A8A8-1663D7D5B972}"/>
              </c:ext>
            </c:extLst>
          </c:dPt>
          <c:dPt>
            <c:idx val="11"/>
            <c:invertIfNegative val="0"/>
            <c:bubble3D val="0"/>
            <c:extLst>
              <c:ext xmlns:c16="http://schemas.microsoft.com/office/drawing/2014/chart" uri="{C3380CC4-5D6E-409C-BE32-E72D297353CC}">
                <c16:uniqueId val="{0000000B-46A3-4F13-A8A8-1663D7D5B972}"/>
              </c:ext>
            </c:extLst>
          </c:dPt>
          <c:dLbls>
            <c:dLbl>
              <c:idx val="11"/>
              <c:layout>
                <c:manualLayout>
                  <c:x val="1.6426585797321199E-2"/>
                  <c:y val="-3.0609121518212399E-3"/>
                </c:manualLayout>
              </c:layout>
              <c:tx>
                <c:rich>
                  <a:bodyPr/>
                  <a:lstStyle/>
                  <a:p>
                    <a:fld id="{8752DF14-FF3B-4CA4-A8BE-55E0C8E74E88}" type="VALUE">
                      <a:rPr lang="de-DE"/>
                      <a:pPr/>
                      <a:t>[VALOR]</a:t>
                    </a:fld>
                    <a:r>
                      <a:rPr lang="de-DE"/>
                      <a:t> CORTE A 15 NOV</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6A3-4F13-A8A8-1663D7D5B972}"/>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ACCIDENTES!$A$34:$A$45</c:f>
              <c:strCache>
                <c:ptCount val="12"/>
                <c:pt idx="0">
                  <c:v> AÑO 2010</c:v>
                </c:pt>
                <c:pt idx="1">
                  <c:v> AÑO 2011</c:v>
                </c:pt>
                <c:pt idx="2">
                  <c:v> AÑO 2012</c:v>
                </c:pt>
                <c:pt idx="3">
                  <c:v> AÑO 2013</c:v>
                </c:pt>
                <c:pt idx="4">
                  <c:v> AÑO 2014</c:v>
                </c:pt>
                <c:pt idx="5">
                  <c:v> AÑO 2015</c:v>
                </c:pt>
                <c:pt idx="6">
                  <c:v> AÑO 2016</c:v>
                </c:pt>
                <c:pt idx="7">
                  <c:v> AÑO 2017</c:v>
                </c:pt>
                <c:pt idx="8">
                  <c:v> AÑO 2018</c:v>
                </c:pt>
                <c:pt idx="9">
                  <c:v> AÑO 2019</c:v>
                </c:pt>
                <c:pt idx="10">
                  <c:v> AÑO 2020</c:v>
                </c:pt>
                <c:pt idx="11">
                  <c:v> AÑO 2021</c:v>
                </c:pt>
              </c:strCache>
            </c:strRef>
          </c:cat>
          <c:val>
            <c:numRef>
              <c:f>ACCIDENTES!$N$34:$N$45</c:f>
              <c:numCache>
                <c:formatCode>General</c:formatCode>
                <c:ptCount val="12"/>
                <c:pt idx="0">
                  <c:v>65</c:v>
                </c:pt>
                <c:pt idx="1">
                  <c:v>68</c:v>
                </c:pt>
                <c:pt idx="2">
                  <c:v>70</c:v>
                </c:pt>
                <c:pt idx="3">
                  <c:v>71</c:v>
                </c:pt>
                <c:pt idx="4">
                  <c:v>47</c:v>
                </c:pt>
                <c:pt idx="5">
                  <c:v>50</c:v>
                </c:pt>
                <c:pt idx="6">
                  <c:v>65</c:v>
                </c:pt>
                <c:pt idx="7">
                  <c:v>44</c:v>
                </c:pt>
                <c:pt idx="8">
                  <c:v>57</c:v>
                </c:pt>
                <c:pt idx="9">
                  <c:v>54</c:v>
                </c:pt>
                <c:pt idx="10">
                  <c:v>57</c:v>
                </c:pt>
                <c:pt idx="11">
                  <c:v>61</c:v>
                </c:pt>
              </c:numCache>
            </c:numRef>
          </c:val>
          <c:shape val="cylinder"/>
          <c:extLst>
            <c:ext xmlns:c16="http://schemas.microsoft.com/office/drawing/2014/chart" uri="{C3380CC4-5D6E-409C-BE32-E72D297353CC}">
              <c16:uniqueId val="{0000000C-46A3-4F13-A8A8-1663D7D5B972}"/>
            </c:ext>
          </c:extLst>
        </c:ser>
        <c:dLbls>
          <c:showLegendKey val="0"/>
          <c:showVal val="0"/>
          <c:showCatName val="0"/>
          <c:showSerName val="0"/>
          <c:showPercent val="0"/>
          <c:showBubbleSize val="0"/>
        </c:dLbls>
        <c:gapWidth val="150"/>
        <c:shape val="pyramid"/>
        <c:axId val="-1071953568"/>
        <c:axId val="-1071950192"/>
        <c:axId val="0"/>
      </c:bar3DChart>
      <c:catAx>
        <c:axId val="-1071953568"/>
        <c:scaling>
          <c:orientation val="minMax"/>
        </c:scaling>
        <c:delete val="0"/>
        <c:axPos val="b"/>
        <c:numFmt formatCode="General" sourceLinked="0"/>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071950192"/>
        <c:crosses val="autoZero"/>
        <c:auto val="1"/>
        <c:lblAlgn val="ctr"/>
        <c:lblOffset val="100"/>
        <c:noMultiLvlLbl val="0"/>
      </c:catAx>
      <c:valAx>
        <c:axId val="-107195019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crossAx val="-10719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s-CO"/>
        </a:p>
      </c:txPr>
    </c:legend>
    <c:plotVisOnly val="1"/>
    <c:dispBlanksAs val="gap"/>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80" b="1" i="0" u="none" strike="noStrike" kern="1200" cap="all" spc="120" normalizeH="0" baseline="0">
                <a:solidFill>
                  <a:schemeClr val="tx1"/>
                </a:solidFill>
                <a:latin typeface="Arial "/>
                <a:ea typeface="+mn-ea"/>
                <a:cs typeface="+mn-cs"/>
              </a:defRPr>
            </a:pPr>
            <a:r>
              <a:rPr lang="es-MX" sz="1800" b="1" i="0" cap="all" baseline="0" dirty="0">
                <a:effectLst/>
              </a:rPr>
              <a:t>Parque Automotor Motocicletas y Automóviles en el AMB 2011-2020 </a:t>
            </a:r>
            <a:endParaRPr lang="es-CO" dirty="0">
              <a:effectLst/>
            </a:endParaRPr>
          </a:p>
        </c:rich>
      </c:tx>
      <c:layout>
        <c:manualLayout>
          <c:xMode val="edge"/>
          <c:yMode val="edge"/>
          <c:x val="0.199640815309546"/>
          <c:y val="1.9755539286208799E-2"/>
        </c:manualLayout>
      </c:layout>
      <c:overlay val="0"/>
      <c:spPr>
        <a:noFill/>
        <a:ln>
          <a:noFill/>
        </a:ln>
        <a:effectLst/>
      </c:spPr>
      <c:txPr>
        <a:bodyPr rot="0" spcFirstLastPara="1" vertOverflow="ellipsis" vert="horz" wrap="square" anchor="ctr" anchorCtr="1"/>
        <a:lstStyle/>
        <a:p>
          <a:pPr>
            <a:defRPr sz="1080" b="1" i="0" u="none" strike="noStrike" kern="1200" cap="all" spc="120" normalizeH="0" baseline="0">
              <a:solidFill>
                <a:schemeClr val="tx1"/>
              </a:solidFill>
              <a:latin typeface="Arial "/>
              <a:ea typeface="+mn-ea"/>
              <a:cs typeface="+mn-cs"/>
            </a:defRPr>
          </a:pPr>
          <a:endParaRPr lang="es-CO"/>
        </a:p>
      </c:txPr>
    </c:title>
    <c:autoTitleDeleted val="0"/>
    <c:plotArea>
      <c:layout/>
      <c:lineChart>
        <c:grouping val="standard"/>
        <c:varyColors val="0"/>
        <c:ser>
          <c:idx val="0"/>
          <c:order val="0"/>
          <c:tx>
            <c:strRef>
              <c:f>Hoja1!$U$20</c:f>
              <c:strCache>
                <c:ptCount val="1"/>
                <c:pt idx="0">
                  <c:v>Año</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val>
            <c:numRef>
              <c:f>Hoja1!$U$21:$U$30</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val>
          <c:smooth val="0"/>
          <c:extLst>
            <c:ext xmlns:c16="http://schemas.microsoft.com/office/drawing/2014/chart" uri="{C3380CC4-5D6E-409C-BE32-E72D297353CC}">
              <c16:uniqueId val="{00000000-93EF-4B06-AB3A-C283BBB5887B}"/>
            </c:ext>
          </c:extLst>
        </c:ser>
        <c:ser>
          <c:idx val="1"/>
          <c:order val="1"/>
          <c:tx>
            <c:strRef>
              <c:f>Hoja1!$V$20</c:f>
              <c:strCache>
                <c:ptCount val="1"/>
                <c:pt idx="0">
                  <c:v>Automovil</c:v>
                </c:pt>
              </c:strCache>
            </c:strRef>
          </c:tx>
          <c:spPr>
            <a:ln w="38100" cap="rnd">
              <a:solidFill>
                <a:srgbClr val="92D050"/>
              </a:solidFill>
              <a:round/>
            </a:ln>
            <a:effectLst/>
          </c:spPr>
          <c:marker>
            <c:symbol val="square"/>
            <c:size val="6"/>
            <c:spPr>
              <a:solidFill>
                <a:schemeClr val="accent2"/>
              </a:solidFill>
              <a:ln w="38100">
                <a:solidFill>
                  <a:srgbClr val="92D050"/>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Hoja1!$V$21:$V$30</c:f>
              <c:numCache>
                <c:formatCode>#,##0</c:formatCode>
                <c:ptCount val="10"/>
                <c:pt idx="0">
                  <c:v>104356</c:v>
                </c:pt>
                <c:pt idx="1">
                  <c:v>122852</c:v>
                </c:pt>
                <c:pt idx="2">
                  <c:v>129967</c:v>
                </c:pt>
                <c:pt idx="3">
                  <c:v>135870</c:v>
                </c:pt>
                <c:pt idx="4">
                  <c:v>141656</c:v>
                </c:pt>
                <c:pt idx="5">
                  <c:v>146564</c:v>
                </c:pt>
                <c:pt idx="6">
                  <c:v>151909</c:v>
                </c:pt>
                <c:pt idx="7">
                  <c:v>160411</c:v>
                </c:pt>
                <c:pt idx="8">
                  <c:v>164916</c:v>
                </c:pt>
                <c:pt idx="9">
                  <c:v>162031</c:v>
                </c:pt>
              </c:numCache>
            </c:numRef>
          </c:val>
          <c:smooth val="0"/>
          <c:extLst>
            <c:ext xmlns:c16="http://schemas.microsoft.com/office/drawing/2014/chart" uri="{C3380CC4-5D6E-409C-BE32-E72D297353CC}">
              <c16:uniqueId val="{00000001-93EF-4B06-AB3A-C283BBB5887B}"/>
            </c:ext>
          </c:extLst>
        </c:ser>
        <c:ser>
          <c:idx val="2"/>
          <c:order val="2"/>
          <c:tx>
            <c:strRef>
              <c:f>Hoja1!$W$20</c:f>
              <c:strCache>
                <c:ptCount val="1"/>
                <c:pt idx="0">
                  <c:v>Motocicleta </c:v>
                </c:pt>
              </c:strCache>
            </c:strRef>
          </c:tx>
          <c:spPr>
            <a:ln w="38100" cap="rnd">
              <a:solidFill>
                <a:srgbClr val="FF0000"/>
              </a:solidFill>
              <a:round/>
            </a:ln>
            <a:effectLst/>
          </c:spPr>
          <c:marker>
            <c:symbol val="triangle"/>
            <c:size val="6"/>
            <c:spPr>
              <a:solidFill>
                <a:schemeClr val="accent3"/>
              </a:solidFill>
              <a:ln w="38100">
                <a:solidFill>
                  <a:srgbClr val="FF0000"/>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Hoja1!$W$21:$W$30</c:f>
              <c:numCache>
                <c:formatCode>#,##0</c:formatCode>
                <c:ptCount val="10"/>
                <c:pt idx="0">
                  <c:v>128936</c:v>
                </c:pt>
                <c:pt idx="1">
                  <c:v>245392</c:v>
                </c:pt>
                <c:pt idx="2">
                  <c:v>278589</c:v>
                </c:pt>
                <c:pt idx="3">
                  <c:v>313299</c:v>
                </c:pt>
                <c:pt idx="4">
                  <c:v>342172</c:v>
                </c:pt>
                <c:pt idx="5">
                  <c:v>368207</c:v>
                </c:pt>
                <c:pt idx="6">
                  <c:v>398452</c:v>
                </c:pt>
                <c:pt idx="7">
                  <c:v>410651</c:v>
                </c:pt>
                <c:pt idx="8">
                  <c:v>445045</c:v>
                </c:pt>
                <c:pt idx="9">
                  <c:v>462996</c:v>
                </c:pt>
              </c:numCache>
            </c:numRef>
          </c:val>
          <c:smooth val="0"/>
          <c:extLst>
            <c:ext xmlns:c16="http://schemas.microsoft.com/office/drawing/2014/chart" uri="{C3380CC4-5D6E-409C-BE32-E72D297353CC}">
              <c16:uniqueId val="{00000002-93EF-4B06-AB3A-C283BBB5887B}"/>
            </c:ext>
          </c:extLst>
        </c:ser>
        <c:ser>
          <c:idx val="3"/>
          <c:order val="3"/>
          <c:tx>
            <c:strRef>
              <c:f>Hoja1!$X$20</c:f>
              <c:strCache>
                <c:ptCount val="1"/>
                <c:pt idx="0">
                  <c:v>Otros</c:v>
                </c:pt>
              </c:strCache>
            </c:strRef>
          </c:tx>
          <c:spPr>
            <a:ln w="38100" cap="rnd">
              <a:solidFill>
                <a:schemeClr val="accent4"/>
              </a:solidFill>
              <a:round/>
            </a:ln>
            <a:effectLst/>
          </c:spPr>
          <c:marker>
            <c:symbol val="x"/>
            <c:size val="6"/>
            <c:spPr>
              <a:noFill/>
              <a:ln w="38100">
                <a:solidFill>
                  <a:schemeClr val="accent4"/>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Hoja1!$X$21:$X$30</c:f>
              <c:numCache>
                <c:formatCode>#,##0</c:formatCode>
                <c:ptCount val="10"/>
                <c:pt idx="0">
                  <c:v>74326</c:v>
                </c:pt>
                <c:pt idx="1">
                  <c:v>91757</c:v>
                </c:pt>
                <c:pt idx="2">
                  <c:v>97096</c:v>
                </c:pt>
                <c:pt idx="3">
                  <c:v>106213</c:v>
                </c:pt>
                <c:pt idx="4">
                  <c:v>96249</c:v>
                </c:pt>
                <c:pt idx="5">
                  <c:v>117297</c:v>
                </c:pt>
                <c:pt idx="6">
                  <c:v>123956</c:v>
                </c:pt>
                <c:pt idx="7">
                  <c:v>132013</c:v>
                </c:pt>
                <c:pt idx="8">
                  <c:v>137917.33333333331</c:v>
                </c:pt>
                <c:pt idx="9">
                  <c:v>135719</c:v>
                </c:pt>
              </c:numCache>
            </c:numRef>
          </c:val>
          <c:smooth val="0"/>
          <c:extLst>
            <c:ext xmlns:c16="http://schemas.microsoft.com/office/drawing/2014/chart" uri="{C3380CC4-5D6E-409C-BE32-E72D297353CC}">
              <c16:uniqueId val="{00000003-93EF-4B06-AB3A-C283BBB5887B}"/>
            </c:ext>
          </c:extLst>
        </c:ser>
        <c:ser>
          <c:idx val="4"/>
          <c:order val="4"/>
          <c:tx>
            <c:strRef>
              <c:f>Hoja1!$Y$20</c:f>
              <c:strCache>
                <c:ptCount val="1"/>
                <c:pt idx="0">
                  <c:v>Total</c:v>
                </c:pt>
              </c:strCache>
            </c:strRef>
          </c:tx>
          <c:spPr>
            <a:ln w="38100" cap="rnd">
              <a:solidFill>
                <a:schemeClr val="accent5"/>
              </a:solidFill>
              <a:round/>
            </a:ln>
            <a:effectLst/>
          </c:spPr>
          <c:marker>
            <c:symbol val="star"/>
            <c:size val="6"/>
            <c:spPr>
              <a:noFill/>
              <a:ln w="38100">
                <a:solidFill>
                  <a:schemeClr val="accent5"/>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Hoja1!$Y$21:$Y$30</c:f>
              <c:numCache>
                <c:formatCode>#,##0</c:formatCode>
                <c:ptCount val="10"/>
                <c:pt idx="0">
                  <c:v>307618</c:v>
                </c:pt>
                <c:pt idx="1">
                  <c:v>460001</c:v>
                </c:pt>
                <c:pt idx="2">
                  <c:v>505652</c:v>
                </c:pt>
                <c:pt idx="3">
                  <c:v>555382</c:v>
                </c:pt>
                <c:pt idx="4">
                  <c:v>580077</c:v>
                </c:pt>
                <c:pt idx="5">
                  <c:v>632068</c:v>
                </c:pt>
                <c:pt idx="6">
                  <c:v>674317</c:v>
                </c:pt>
                <c:pt idx="7">
                  <c:v>703075</c:v>
                </c:pt>
                <c:pt idx="8">
                  <c:v>747878.3333333336</c:v>
                </c:pt>
                <c:pt idx="9">
                  <c:v>760746</c:v>
                </c:pt>
              </c:numCache>
            </c:numRef>
          </c:val>
          <c:smooth val="0"/>
          <c:extLst>
            <c:ext xmlns:c16="http://schemas.microsoft.com/office/drawing/2014/chart" uri="{C3380CC4-5D6E-409C-BE32-E72D297353CC}">
              <c16:uniqueId val="{00000004-93EF-4B06-AB3A-C283BBB5887B}"/>
            </c:ext>
          </c:extLst>
        </c:ser>
        <c:dLbls>
          <c:showLegendKey val="0"/>
          <c:showVal val="0"/>
          <c:showCatName val="0"/>
          <c:showSerName val="0"/>
          <c:showPercent val="0"/>
          <c:showBubbleSize val="0"/>
        </c:dLbls>
        <c:marker val="1"/>
        <c:smooth val="0"/>
        <c:axId val="-1069336528"/>
        <c:axId val="-1069331536"/>
      </c:lineChart>
      <c:catAx>
        <c:axId val="-1069336528"/>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all" spc="120" normalizeH="0" baseline="0">
                <a:solidFill>
                  <a:schemeClr val="tx1"/>
                </a:solidFill>
                <a:latin typeface="Arial "/>
                <a:ea typeface="+mn-ea"/>
                <a:cs typeface="+mn-cs"/>
              </a:defRPr>
            </a:pPr>
            <a:endParaRPr lang="es-CO"/>
          </a:p>
        </c:txPr>
        <c:crossAx val="-1069331536"/>
        <c:crosses val="autoZero"/>
        <c:auto val="1"/>
        <c:lblAlgn val="ctr"/>
        <c:lblOffset val="100"/>
        <c:noMultiLvlLbl val="0"/>
      </c:catAx>
      <c:valAx>
        <c:axId val="-1069331536"/>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
                <a:ea typeface="+mn-ea"/>
                <a:cs typeface="+mn-cs"/>
              </a:defRPr>
            </a:pPr>
            <a:endParaRPr lang="es-CO"/>
          </a:p>
        </c:txPr>
        <c:crossAx val="-1069336528"/>
        <c:crosses val="autoZero"/>
        <c:crossBetween val="between"/>
      </c:valAx>
      <c:spPr>
        <a:noFill/>
        <a:ln>
          <a:noFill/>
        </a:ln>
        <a:effectLst/>
      </c:spPr>
    </c:plotArea>
    <c:legend>
      <c:legendPos val="r"/>
      <c:layout>
        <c:manualLayout>
          <c:xMode val="edge"/>
          <c:yMode val="edge"/>
          <c:x val="0.87247677147222003"/>
          <c:y val="6.9269857624121203E-2"/>
          <c:w val="0.11303445464654401"/>
          <c:h val="0.186417139859560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Arial "/>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US" b="1"/>
              <a:t>COMPARATIVO POR TIPO DE TRÁMITE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CO"/>
        </a:p>
      </c:txPr>
    </c:title>
    <c:autoTitleDeleted val="0"/>
    <c:plotArea>
      <c:layout>
        <c:manualLayout>
          <c:layoutTarget val="inner"/>
          <c:xMode val="edge"/>
          <c:yMode val="edge"/>
          <c:x val="0.11950259714039201"/>
          <c:y val="0.25977993323419102"/>
          <c:w val="0.84320136556356995"/>
          <c:h val="0.28752323858548801"/>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Hoja2!$C$7:$C$12</c:f>
              <c:strCache>
                <c:ptCount val="6"/>
                <c:pt idx="0">
                  <c:v>INICIAL</c:v>
                </c:pt>
                <c:pt idx="1">
                  <c:v>REFRENDACION</c:v>
                </c:pt>
                <c:pt idx="2">
                  <c:v>DUPLICADO</c:v>
                </c:pt>
                <c:pt idx="3">
                  <c:v>CAMBIO DE DOCUMENTO</c:v>
                </c:pt>
                <c:pt idx="4">
                  <c:v>RECAT. ASCDTE</c:v>
                </c:pt>
                <c:pt idx="5">
                  <c:v>RECAT. DESCDTE</c:v>
                </c:pt>
              </c:strCache>
            </c:strRef>
          </c:cat>
          <c:val>
            <c:numRef>
              <c:f>Hoja2!$D$7:$D$12</c:f>
              <c:numCache>
                <c:formatCode>General</c:formatCode>
                <c:ptCount val="6"/>
                <c:pt idx="0">
                  <c:v>3541</c:v>
                </c:pt>
                <c:pt idx="1">
                  <c:v>1356</c:v>
                </c:pt>
                <c:pt idx="2">
                  <c:v>729</c:v>
                </c:pt>
                <c:pt idx="3">
                  <c:v>209</c:v>
                </c:pt>
                <c:pt idx="4">
                  <c:v>360</c:v>
                </c:pt>
                <c:pt idx="5">
                  <c:v>37</c:v>
                </c:pt>
              </c:numCache>
            </c:numRef>
          </c:val>
          <c:extLst>
            <c:ext xmlns:c16="http://schemas.microsoft.com/office/drawing/2014/chart" uri="{C3380CC4-5D6E-409C-BE32-E72D297353CC}">
              <c16:uniqueId val="{00000000-506F-40BA-A205-4E7EE50CF5F1}"/>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1" i="0" u="none" strike="noStrike" kern="1200" baseline="0">
                    <a:solidFill>
                      <a:srgbClr val="FF0000"/>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Hoja2!$C$7:$C$12</c:f>
              <c:strCache>
                <c:ptCount val="6"/>
                <c:pt idx="0">
                  <c:v>INICIAL</c:v>
                </c:pt>
                <c:pt idx="1">
                  <c:v>REFRENDACION</c:v>
                </c:pt>
                <c:pt idx="2">
                  <c:v>DUPLICADO</c:v>
                </c:pt>
                <c:pt idx="3">
                  <c:v>CAMBIO DE DOCUMENTO</c:v>
                </c:pt>
                <c:pt idx="4">
                  <c:v>RECAT. ASCDTE</c:v>
                </c:pt>
                <c:pt idx="5">
                  <c:v>RECAT. DESCDTE</c:v>
                </c:pt>
              </c:strCache>
            </c:strRef>
          </c:cat>
          <c:val>
            <c:numRef>
              <c:f>Hoja2!$E$7:$E$12</c:f>
              <c:numCache>
                <c:formatCode>General</c:formatCode>
                <c:ptCount val="6"/>
                <c:pt idx="0">
                  <c:v>7443</c:v>
                </c:pt>
                <c:pt idx="1">
                  <c:v>3322</c:v>
                </c:pt>
                <c:pt idx="2">
                  <c:v>969</c:v>
                </c:pt>
                <c:pt idx="3">
                  <c:v>571</c:v>
                </c:pt>
                <c:pt idx="4">
                  <c:v>479</c:v>
                </c:pt>
                <c:pt idx="5">
                  <c:v>74</c:v>
                </c:pt>
              </c:numCache>
            </c:numRef>
          </c:val>
          <c:extLst>
            <c:ext xmlns:c16="http://schemas.microsoft.com/office/drawing/2014/chart" uri="{C3380CC4-5D6E-409C-BE32-E72D297353CC}">
              <c16:uniqueId val="{00000001-506F-40BA-A205-4E7EE50CF5F1}"/>
            </c:ext>
          </c:extLst>
        </c:ser>
        <c:dLbls>
          <c:showLegendKey val="0"/>
          <c:showVal val="0"/>
          <c:showCatName val="0"/>
          <c:showSerName val="0"/>
          <c:showPercent val="0"/>
          <c:showBubbleSize val="0"/>
        </c:dLbls>
        <c:gapWidth val="160"/>
        <c:overlap val="-30"/>
        <c:axId val="-1066527408"/>
        <c:axId val="-1066518992"/>
      </c:barChart>
      <c:catAx>
        <c:axId val="-106652740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TRAMITE/VIGENCIA</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s-CO"/>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crossAx val="-1066518992"/>
        <c:crosses val="autoZero"/>
        <c:auto val="1"/>
        <c:lblAlgn val="ctr"/>
        <c:lblOffset val="100"/>
        <c:noMultiLvlLbl val="0"/>
      </c:catAx>
      <c:valAx>
        <c:axId val="-1066518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CO"/>
          </a:p>
        </c:txPr>
        <c:crossAx val="-106652740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mn-lt"/>
                <a:ea typeface="+mn-ea"/>
                <a:cs typeface="+mn-cs"/>
              </a:defRPr>
            </a:pPr>
            <a:endParaRPr lang="es-CO"/>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25400" cap="flat" cmpd="sng" algn="ctr">
      <a:solidFill>
        <a:schemeClr val="dk1"/>
      </a:solidFill>
      <a:prstDash val="solid"/>
      <a:round/>
    </a:ln>
    <a:effectLst/>
  </c:spPr>
  <c:txPr>
    <a:bodyPr/>
    <a:lstStyle/>
    <a:p>
      <a:pPr>
        <a:defRPr>
          <a:solidFill>
            <a:schemeClr val="dk1"/>
          </a:solidFill>
          <a:latin typeface="+mn-lt"/>
          <a:ea typeface="+mn-ea"/>
          <a:cs typeface="+mn-cs"/>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33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90">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5BB9CE-C153-4BCE-84C9-F2F3A1015752}"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s-CO"/>
        </a:p>
      </dgm:t>
    </dgm:pt>
    <dgm:pt modelId="{296A4ED3-807C-43E3-A89A-AC2B8F510704}">
      <dgm:prSet phldrT="[Texto]" custT="1"/>
      <dgm:spPr>
        <a:solidFill>
          <a:schemeClr val="accent6"/>
        </a:solidFill>
      </dgm:spPr>
      <dgm:t>
        <a:bodyPr/>
        <a:lstStyle/>
        <a:p>
          <a:r>
            <a:rPr lang="es-CO" sz="1400" b="1" dirty="0">
              <a:latin typeface="Arial" panose="020B0604020202020204" pitchFamily="34" charset="0"/>
              <a:cs typeface="Arial" panose="020B0604020202020204" pitchFamily="34" charset="0"/>
            </a:rPr>
            <a:t>PDM: Bucaramanga, una Ciudad de Oportunidades</a:t>
          </a:r>
          <a:endParaRPr lang="es-CO" sz="1400" b="1" dirty="0">
            <a:solidFill>
              <a:schemeClr val="tx1"/>
            </a:solidFill>
            <a:latin typeface="Arial" panose="020B0604020202020204" pitchFamily="34" charset="0"/>
            <a:cs typeface="Arial" panose="020B0604020202020204" pitchFamily="34" charset="0"/>
          </a:endParaRPr>
        </a:p>
      </dgm:t>
    </dgm:pt>
    <dgm:pt modelId="{1BA9F7A1-FD9D-4E27-A00B-07BFFC160DBE}" type="parTrans" cxnId="{307B1550-5A7E-452A-BA9B-9C29CB75D2C8}">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AA70EDA9-1133-492C-8B97-CB5DCCEBD664}" type="sibTrans" cxnId="{307B1550-5A7E-452A-BA9B-9C29CB75D2C8}">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ED6FBE94-47A9-4B62-8A64-B9B98342FDD6}">
      <dgm:prSet custT="1"/>
      <dgm:spPr/>
      <dgm:t>
        <a:bodyPr/>
        <a:lstStyle/>
        <a:p>
          <a:r>
            <a:rPr lang="es-CO" sz="900" b="1" dirty="0">
              <a:solidFill>
                <a:schemeClr val="tx1"/>
              </a:solidFill>
              <a:latin typeface="Arial" panose="020B0604020202020204" pitchFamily="34" charset="0"/>
              <a:cs typeface="Arial" panose="020B0604020202020204" pitchFamily="34" charset="0"/>
            </a:rPr>
            <a:t>EDUCACIÓN EN SEGURIDAD VIAL Y MOVILIDAD SOSTENIBLE</a:t>
          </a:r>
        </a:p>
      </dgm:t>
    </dgm:pt>
    <dgm:pt modelId="{CC5D7D6F-59B9-4BC7-ACE7-B9A33E1608FA}" type="parTrans" cxnId="{ED42E13A-0E49-47A9-90B0-FDE032143FC9}">
      <dgm:prSet custT="1"/>
      <dgm:spPr/>
      <dgm:t>
        <a:bodyPr/>
        <a:lstStyle/>
        <a:p>
          <a:endParaRPr lang="es-CO" sz="200">
            <a:solidFill>
              <a:schemeClr val="tx1"/>
            </a:solidFill>
            <a:latin typeface="Arial" panose="020B0604020202020204" pitchFamily="34" charset="0"/>
            <a:cs typeface="Arial" panose="020B0604020202020204" pitchFamily="34" charset="0"/>
          </a:endParaRPr>
        </a:p>
      </dgm:t>
    </dgm:pt>
    <dgm:pt modelId="{5932DAB1-C19B-4CC2-855A-29DFBEC3AC54}" type="sibTrans" cxnId="{ED42E13A-0E49-47A9-90B0-FDE032143FC9}">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954492AE-D053-42A4-B635-A5227FB3537F}">
      <dgm:prSet custT="1"/>
      <dgm:spPr/>
      <dgm:t>
        <a:bodyPr/>
        <a:lstStyle/>
        <a:p>
          <a:r>
            <a:rPr lang="es-CO" sz="900" b="1" dirty="0">
              <a:solidFill>
                <a:schemeClr val="tx1"/>
              </a:solidFill>
              <a:latin typeface="Arial" panose="020B0604020202020204" pitchFamily="34" charset="0"/>
              <a:cs typeface="Arial" panose="020B0604020202020204" pitchFamily="34" charset="0"/>
            </a:rPr>
            <a:t>FORTALECIMIENTO INSTITUCIONAL PARA EL CONTROL DEL TRÁNSITO Y LA SEGURIDAD VIAL</a:t>
          </a:r>
        </a:p>
      </dgm:t>
    </dgm:pt>
    <dgm:pt modelId="{E721B3C8-4794-4376-A51A-C914C29AF55A}" type="parTrans" cxnId="{BA27937E-817C-4F95-A3A5-E80ABC9A1B95}">
      <dgm:prSet custT="1"/>
      <dgm:spPr/>
      <dgm:t>
        <a:bodyPr/>
        <a:lstStyle/>
        <a:p>
          <a:endParaRPr lang="es-CO" sz="200">
            <a:solidFill>
              <a:schemeClr val="tx1"/>
            </a:solidFill>
            <a:latin typeface="Arial" panose="020B0604020202020204" pitchFamily="34" charset="0"/>
            <a:cs typeface="Arial" panose="020B0604020202020204" pitchFamily="34" charset="0"/>
          </a:endParaRPr>
        </a:p>
      </dgm:t>
    </dgm:pt>
    <dgm:pt modelId="{12644A39-A0E7-419C-8D96-62C63103EF86}" type="sibTrans" cxnId="{BA27937E-817C-4F95-A3A5-E80ABC9A1B95}">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9E8BCF04-CB6C-4574-9929-6B11A2B5551E}">
      <dgm:prSet custT="1"/>
      <dgm:spPr/>
      <dgm:t>
        <a:bodyPr/>
        <a:lstStyle/>
        <a:p>
          <a:r>
            <a:rPr lang="es-CO" sz="900" b="1" dirty="0">
              <a:solidFill>
                <a:schemeClr val="tx1"/>
              </a:solidFill>
              <a:latin typeface="Arial" panose="020B0604020202020204" pitchFamily="34" charset="0"/>
              <a:cs typeface="Arial" panose="020B0604020202020204" pitchFamily="34" charset="0"/>
            </a:rPr>
            <a:t>MODERNIZACIÓN DEL SISTEMA DE SEMAFORIZACIÓN Y SEÑALIZACIÓN VIAL </a:t>
          </a:r>
        </a:p>
      </dgm:t>
    </dgm:pt>
    <dgm:pt modelId="{63119833-C4E2-49B6-9427-A04C8CF70846}" type="parTrans" cxnId="{375DDA1A-C6F7-4734-99EE-9FF537AC6611}">
      <dgm:prSet custT="1"/>
      <dgm:spPr/>
      <dgm:t>
        <a:bodyPr/>
        <a:lstStyle/>
        <a:p>
          <a:endParaRPr lang="es-CO" sz="200">
            <a:solidFill>
              <a:schemeClr val="tx1"/>
            </a:solidFill>
            <a:latin typeface="Arial" panose="020B0604020202020204" pitchFamily="34" charset="0"/>
            <a:cs typeface="Arial" panose="020B0604020202020204" pitchFamily="34" charset="0"/>
          </a:endParaRPr>
        </a:p>
      </dgm:t>
    </dgm:pt>
    <dgm:pt modelId="{F3A8C266-941F-44C9-B726-4C3FDE069035}" type="sibTrans" cxnId="{375DDA1A-C6F7-4734-99EE-9FF537AC6611}">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463323D2-D9A9-425B-825E-953A44DBFC19}">
      <dgm:prSet custT="1"/>
      <dgm:spPr/>
      <dgm:t>
        <a:bodyPr/>
        <a:lstStyle/>
        <a:p>
          <a:r>
            <a:rPr lang="es-CO" sz="1000" b="1" dirty="0">
              <a:solidFill>
                <a:schemeClr val="tx1"/>
              </a:solidFill>
              <a:latin typeface="Arial" panose="020B0604020202020204" pitchFamily="34" charset="0"/>
              <a:cs typeface="Arial" panose="020B0604020202020204" pitchFamily="34" charset="0"/>
            </a:rPr>
            <a:t>BUCARAMANGA SEGURA</a:t>
          </a:r>
        </a:p>
      </dgm:t>
    </dgm:pt>
    <dgm:pt modelId="{FED1748A-C21B-4905-9326-D39CC5623EAC}">
      <dgm:prSet custT="1"/>
      <dgm:spPr/>
      <dgm:t>
        <a:bodyPr/>
        <a:lstStyle/>
        <a:p>
          <a:r>
            <a:rPr lang="es-CO" sz="1000" b="1" dirty="0">
              <a:solidFill>
                <a:schemeClr val="tx1"/>
              </a:solidFill>
              <a:latin typeface="Arial" panose="020B0604020202020204" pitchFamily="34" charset="0"/>
              <a:cs typeface="Arial" panose="020B0604020202020204" pitchFamily="34" charset="0"/>
            </a:rPr>
            <a:t>No. 4 BUCARAMANGA CIUDAD VITAL: LA VIDA ES SAGRADA</a:t>
          </a:r>
        </a:p>
      </dgm:t>
    </dgm:pt>
    <dgm:pt modelId="{283129B3-BC28-47D3-A03B-EA0791D0FCF0}" type="sibTrans" cxnId="{5B779931-C282-4942-9197-42FB0F9DB45A}">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CD9BF321-F250-4B50-B5E6-3C3FEE2DE93E}" type="parTrans" cxnId="{5B779931-C282-4942-9197-42FB0F9DB45A}">
      <dgm:prSet custT="1"/>
      <dgm:spPr/>
      <dgm:t>
        <a:bodyPr/>
        <a:lstStyle/>
        <a:p>
          <a:endParaRPr lang="es-CO" sz="200">
            <a:solidFill>
              <a:schemeClr val="tx1"/>
            </a:solidFill>
            <a:latin typeface="Arial" panose="020B0604020202020204" pitchFamily="34" charset="0"/>
            <a:cs typeface="Arial" panose="020B0604020202020204" pitchFamily="34" charset="0"/>
          </a:endParaRPr>
        </a:p>
      </dgm:t>
    </dgm:pt>
    <dgm:pt modelId="{DE9E0320-ECCE-4377-A23A-D6F9BD64F0CA}" type="sibTrans" cxnId="{346F97AD-F46D-4C55-A36A-18643F8B80AC}">
      <dgm:prSet/>
      <dgm:spPr/>
      <dgm:t>
        <a:bodyPr/>
        <a:lstStyle/>
        <a:p>
          <a:endParaRPr lang="es-CO" sz="1200">
            <a:solidFill>
              <a:schemeClr val="tx1"/>
            </a:solidFill>
            <a:latin typeface="Arial" panose="020B0604020202020204" pitchFamily="34" charset="0"/>
            <a:cs typeface="Arial" panose="020B0604020202020204" pitchFamily="34" charset="0"/>
          </a:endParaRPr>
        </a:p>
      </dgm:t>
    </dgm:pt>
    <dgm:pt modelId="{A7D09810-FE7B-4E5D-94B5-D70324890EC2}" type="parTrans" cxnId="{346F97AD-F46D-4C55-A36A-18643F8B80AC}">
      <dgm:prSet custT="1"/>
      <dgm:spPr/>
      <dgm:t>
        <a:bodyPr/>
        <a:lstStyle/>
        <a:p>
          <a:endParaRPr lang="es-CO" sz="200">
            <a:solidFill>
              <a:schemeClr val="tx1"/>
            </a:solidFill>
            <a:latin typeface="Arial" panose="020B0604020202020204" pitchFamily="34" charset="0"/>
            <a:cs typeface="Arial" panose="020B0604020202020204" pitchFamily="34" charset="0"/>
          </a:endParaRPr>
        </a:p>
      </dgm:t>
    </dgm:pt>
    <dgm:pt modelId="{D643FDE3-F978-4E6F-AFA2-AAC5CC75C171}">
      <dgm:prSet phldrT="[Texto]" custT="1"/>
      <dgm:spPr/>
      <dgm:t>
        <a:bodyPr/>
        <a:lstStyle/>
        <a:p>
          <a:r>
            <a:rPr lang="es-CO" sz="1000" b="1" dirty="0">
              <a:solidFill>
                <a:schemeClr val="tx1"/>
              </a:solidFill>
              <a:latin typeface="Arial" panose="020B0604020202020204" pitchFamily="34" charset="0"/>
              <a:cs typeface="Arial" panose="020B0604020202020204" pitchFamily="34" charset="0"/>
            </a:rPr>
            <a:t>No. 5 BUCARAMANGA TERRITORIO LIBRE DE CORRUPCIÓN: INSTITUCIONES SÓLIDAS Y CONFIABLES</a:t>
          </a:r>
          <a:endParaRPr lang="es-CO" sz="1000" dirty="0">
            <a:solidFill>
              <a:schemeClr val="tx1"/>
            </a:solidFill>
            <a:latin typeface="Arial" panose="020B0604020202020204" pitchFamily="34" charset="0"/>
            <a:cs typeface="Arial" panose="020B0604020202020204" pitchFamily="34" charset="0"/>
          </a:endParaRPr>
        </a:p>
      </dgm:t>
    </dgm:pt>
    <dgm:pt modelId="{85E01794-1594-4462-B592-02CF656FC41D}" type="parTrans" cxnId="{CDCC70DE-19E6-4A5D-B66D-58DA7BDB126E}">
      <dgm:prSet custT="1"/>
      <dgm:spPr/>
      <dgm:t>
        <a:bodyPr/>
        <a:lstStyle/>
        <a:p>
          <a:endParaRPr lang="es-CO" sz="100"/>
        </a:p>
      </dgm:t>
    </dgm:pt>
    <dgm:pt modelId="{66F6F256-FD46-4D2D-A225-4E2235905642}" type="sibTrans" cxnId="{CDCC70DE-19E6-4A5D-B66D-58DA7BDB126E}">
      <dgm:prSet/>
      <dgm:spPr/>
      <dgm:t>
        <a:bodyPr/>
        <a:lstStyle/>
        <a:p>
          <a:endParaRPr lang="es-CO" sz="1100"/>
        </a:p>
      </dgm:t>
    </dgm:pt>
    <dgm:pt modelId="{32B2588F-0461-405B-9B00-84944D449ABE}">
      <dgm:prSet custT="1"/>
      <dgm:spPr/>
      <dgm:t>
        <a:bodyPr/>
        <a:lstStyle/>
        <a:p>
          <a:r>
            <a:rPr lang="es-CO" sz="1000" b="1" dirty="0">
              <a:solidFill>
                <a:schemeClr val="tx1"/>
              </a:solidFill>
              <a:latin typeface="Arial" panose="020B0604020202020204" pitchFamily="34" charset="0"/>
              <a:cs typeface="Arial" panose="020B0604020202020204" pitchFamily="34" charset="0"/>
            </a:rPr>
            <a:t>ADMINISTRACIÓN PÚBLICA MODERNA E INNOVADORA</a:t>
          </a:r>
        </a:p>
      </dgm:t>
    </dgm:pt>
    <dgm:pt modelId="{706B57C4-A204-47E0-81E8-8233993A6FD6}" type="parTrans" cxnId="{76C19284-C03F-4458-8AC3-F6CAE1118A39}">
      <dgm:prSet custT="1"/>
      <dgm:spPr/>
      <dgm:t>
        <a:bodyPr/>
        <a:lstStyle/>
        <a:p>
          <a:endParaRPr lang="es-CO" sz="100"/>
        </a:p>
      </dgm:t>
    </dgm:pt>
    <dgm:pt modelId="{9BD64D6C-8AC8-46B0-9CDF-5989C9B19D10}" type="sibTrans" cxnId="{76C19284-C03F-4458-8AC3-F6CAE1118A39}">
      <dgm:prSet/>
      <dgm:spPr/>
      <dgm:t>
        <a:bodyPr/>
        <a:lstStyle/>
        <a:p>
          <a:endParaRPr lang="es-CO" sz="1100"/>
        </a:p>
      </dgm:t>
    </dgm:pt>
    <dgm:pt modelId="{E4C23F55-A0BB-4CEB-9EBC-0734900F94B8}">
      <dgm:prSet custT="1"/>
      <dgm:spPr/>
      <dgm:t>
        <a:bodyPr/>
        <a:lstStyle/>
        <a:p>
          <a:r>
            <a:rPr lang="es-CO" sz="900" b="1" dirty="0">
              <a:solidFill>
                <a:schemeClr val="tx1"/>
              </a:solidFill>
              <a:latin typeface="Arial" panose="020B0604020202020204" pitchFamily="34" charset="0"/>
              <a:cs typeface="Arial" panose="020B0604020202020204" pitchFamily="34" charset="0"/>
            </a:rPr>
            <a:t>GOBIERNO FORTALECIDO PARA SER Y HACER</a:t>
          </a:r>
        </a:p>
      </dgm:t>
    </dgm:pt>
    <dgm:pt modelId="{B8406968-CD61-48C4-B171-33CC9919743B}" type="parTrans" cxnId="{E61D218B-5D64-4CFD-9DF5-41CD751F7B02}">
      <dgm:prSet custT="1"/>
      <dgm:spPr/>
      <dgm:t>
        <a:bodyPr/>
        <a:lstStyle/>
        <a:p>
          <a:endParaRPr lang="es-CO" sz="100"/>
        </a:p>
      </dgm:t>
    </dgm:pt>
    <dgm:pt modelId="{2A3F5B67-C70E-4B29-8ACF-6ABBA27D018E}" type="sibTrans" cxnId="{E61D218B-5D64-4CFD-9DF5-41CD751F7B02}">
      <dgm:prSet/>
      <dgm:spPr/>
      <dgm:t>
        <a:bodyPr/>
        <a:lstStyle/>
        <a:p>
          <a:endParaRPr lang="es-CO" sz="1100"/>
        </a:p>
      </dgm:t>
    </dgm:pt>
    <dgm:pt modelId="{F4602F1C-A9DD-416F-9764-AFB681D91F37}" type="pres">
      <dgm:prSet presAssocID="{E15BB9CE-C153-4BCE-84C9-F2F3A1015752}" presName="hierChild1" presStyleCnt="0">
        <dgm:presLayoutVars>
          <dgm:orgChart val="1"/>
          <dgm:chPref val="1"/>
          <dgm:dir/>
          <dgm:animOne val="branch"/>
          <dgm:animLvl val="lvl"/>
          <dgm:resizeHandles/>
        </dgm:presLayoutVars>
      </dgm:prSet>
      <dgm:spPr/>
    </dgm:pt>
    <dgm:pt modelId="{7C7AE2A8-DDF9-4F77-BE9D-F9088D2AF784}" type="pres">
      <dgm:prSet presAssocID="{296A4ED3-807C-43E3-A89A-AC2B8F510704}" presName="hierRoot1" presStyleCnt="0">
        <dgm:presLayoutVars>
          <dgm:hierBranch/>
        </dgm:presLayoutVars>
      </dgm:prSet>
      <dgm:spPr/>
    </dgm:pt>
    <dgm:pt modelId="{38FC8405-1FA6-479E-9A96-E5F3F128B147}" type="pres">
      <dgm:prSet presAssocID="{296A4ED3-807C-43E3-A89A-AC2B8F510704}" presName="rootComposite1" presStyleCnt="0"/>
      <dgm:spPr/>
    </dgm:pt>
    <dgm:pt modelId="{E9838FAF-7750-4096-8EEF-7F1309629F91}" type="pres">
      <dgm:prSet presAssocID="{296A4ED3-807C-43E3-A89A-AC2B8F510704}" presName="rootText1" presStyleLbl="node0" presStyleIdx="0" presStyleCnt="1" custScaleX="462608">
        <dgm:presLayoutVars>
          <dgm:chPref val="3"/>
        </dgm:presLayoutVars>
      </dgm:prSet>
      <dgm:spPr/>
    </dgm:pt>
    <dgm:pt modelId="{B7B907EB-06EA-4B56-B68E-7CEE8319532B}" type="pres">
      <dgm:prSet presAssocID="{296A4ED3-807C-43E3-A89A-AC2B8F510704}" presName="rootConnector1" presStyleLbl="node1" presStyleIdx="0" presStyleCnt="0"/>
      <dgm:spPr/>
    </dgm:pt>
    <dgm:pt modelId="{068040C1-A900-4AB5-8093-4CD1A6E3C26A}" type="pres">
      <dgm:prSet presAssocID="{296A4ED3-807C-43E3-A89A-AC2B8F510704}" presName="hierChild2" presStyleCnt="0"/>
      <dgm:spPr/>
    </dgm:pt>
    <dgm:pt modelId="{94CCB445-CD33-48BC-9A07-310ED6B17BA5}" type="pres">
      <dgm:prSet presAssocID="{CD9BF321-F250-4B50-B5E6-3C3FEE2DE93E}" presName="Name35" presStyleLbl="parChTrans1D2" presStyleIdx="0" presStyleCnt="2"/>
      <dgm:spPr/>
    </dgm:pt>
    <dgm:pt modelId="{0EC43AB2-DBE3-43C0-9407-D0A92B8486B7}" type="pres">
      <dgm:prSet presAssocID="{FED1748A-C21B-4905-9326-D39CC5623EAC}" presName="hierRoot2" presStyleCnt="0">
        <dgm:presLayoutVars>
          <dgm:hierBranch/>
        </dgm:presLayoutVars>
      </dgm:prSet>
      <dgm:spPr/>
    </dgm:pt>
    <dgm:pt modelId="{67086448-093D-489A-AFED-7B86BF4020A2}" type="pres">
      <dgm:prSet presAssocID="{FED1748A-C21B-4905-9326-D39CC5623EAC}" presName="rootComposite" presStyleCnt="0"/>
      <dgm:spPr/>
    </dgm:pt>
    <dgm:pt modelId="{108C05C6-DAA8-42A6-A3E7-918D21E5F7C7}" type="pres">
      <dgm:prSet presAssocID="{FED1748A-C21B-4905-9326-D39CC5623EAC}" presName="rootText" presStyleLbl="node2" presStyleIdx="0" presStyleCnt="2" custScaleX="210657">
        <dgm:presLayoutVars>
          <dgm:chPref val="3"/>
        </dgm:presLayoutVars>
      </dgm:prSet>
      <dgm:spPr/>
    </dgm:pt>
    <dgm:pt modelId="{93070D9B-955E-4C2D-AEDC-6E2BC3025BE9}" type="pres">
      <dgm:prSet presAssocID="{FED1748A-C21B-4905-9326-D39CC5623EAC}" presName="rootConnector" presStyleLbl="node2" presStyleIdx="0" presStyleCnt="2"/>
      <dgm:spPr/>
    </dgm:pt>
    <dgm:pt modelId="{189D7EBB-1F6A-4670-8276-B2AAA3B666B7}" type="pres">
      <dgm:prSet presAssocID="{FED1748A-C21B-4905-9326-D39CC5623EAC}" presName="hierChild4" presStyleCnt="0"/>
      <dgm:spPr/>
    </dgm:pt>
    <dgm:pt modelId="{A3CF7789-D5DC-4518-988B-83727A68D667}" type="pres">
      <dgm:prSet presAssocID="{A7D09810-FE7B-4E5D-94B5-D70324890EC2}" presName="Name35" presStyleLbl="parChTrans1D3" presStyleIdx="0" presStyleCnt="2"/>
      <dgm:spPr/>
    </dgm:pt>
    <dgm:pt modelId="{1DEF190A-117D-4069-A233-C81B0C825D60}" type="pres">
      <dgm:prSet presAssocID="{463323D2-D9A9-425B-825E-953A44DBFC19}" presName="hierRoot2" presStyleCnt="0">
        <dgm:presLayoutVars>
          <dgm:hierBranch/>
        </dgm:presLayoutVars>
      </dgm:prSet>
      <dgm:spPr/>
    </dgm:pt>
    <dgm:pt modelId="{DF6398F7-304F-4DA7-9DDD-BF5BBAB4C321}" type="pres">
      <dgm:prSet presAssocID="{463323D2-D9A9-425B-825E-953A44DBFC19}" presName="rootComposite" presStyleCnt="0"/>
      <dgm:spPr/>
    </dgm:pt>
    <dgm:pt modelId="{A691300F-9362-438A-A652-7B082745573A}" type="pres">
      <dgm:prSet presAssocID="{463323D2-D9A9-425B-825E-953A44DBFC19}" presName="rootText" presStyleLbl="node3" presStyleIdx="0" presStyleCnt="2" custScaleX="209683">
        <dgm:presLayoutVars>
          <dgm:chPref val="3"/>
        </dgm:presLayoutVars>
      </dgm:prSet>
      <dgm:spPr/>
    </dgm:pt>
    <dgm:pt modelId="{1D0D2587-B6C7-4ED3-A9ED-9A16E564FE26}" type="pres">
      <dgm:prSet presAssocID="{463323D2-D9A9-425B-825E-953A44DBFC19}" presName="rootConnector" presStyleLbl="node3" presStyleIdx="0" presStyleCnt="2"/>
      <dgm:spPr/>
    </dgm:pt>
    <dgm:pt modelId="{CD18FBCB-0D0C-41A8-9515-B091D0CDFC0F}" type="pres">
      <dgm:prSet presAssocID="{463323D2-D9A9-425B-825E-953A44DBFC19}" presName="hierChild4" presStyleCnt="0"/>
      <dgm:spPr/>
    </dgm:pt>
    <dgm:pt modelId="{E7C35FAD-5B11-463A-AC0B-3290D88490B9}" type="pres">
      <dgm:prSet presAssocID="{CC5D7D6F-59B9-4BC7-ACE7-B9A33E1608FA}" presName="Name35" presStyleLbl="parChTrans1D4" presStyleIdx="0" presStyleCnt="4"/>
      <dgm:spPr/>
    </dgm:pt>
    <dgm:pt modelId="{59C523CA-396A-4AB0-9938-B6C530AE36F5}" type="pres">
      <dgm:prSet presAssocID="{ED6FBE94-47A9-4B62-8A64-B9B98342FDD6}" presName="hierRoot2" presStyleCnt="0">
        <dgm:presLayoutVars>
          <dgm:hierBranch/>
        </dgm:presLayoutVars>
      </dgm:prSet>
      <dgm:spPr/>
    </dgm:pt>
    <dgm:pt modelId="{B24D149B-BE2A-443B-8688-09CF11CE9D9D}" type="pres">
      <dgm:prSet presAssocID="{ED6FBE94-47A9-4B62-8A64-B9B98342FDD6}" presName="rootComposite" presStyleCnt="0"/>
      <dgm:spPr/>
    </dgm:pt>
    <dgm:pt modelId="{BDC1FC66-D69B-48D3-82FC-DDC173D5DAC7}" type="pres">
      <dgm:prSet presAssocID="{ED6FBE94-47A9-4B62-8A64-B9B98342FDD6}" presName="rootText" presStyleLbl="node4" presStyleIdx="0" presStyleCnt="4" custScaleX="129339">
        <dgm:presLayoutVars>
          <dgm:chPref val="3"/>
        </dgm:presLayoutVars>
      </dgm:prSet>
      <dgm:spPr/>
    </dgm:pt>
    <dgm:pt modelId="{5468B98A-14E5-4146-9E52-841E833DB1A8}" type="pres">
      <dgm:prSet presAssocID="{ED6FBE94-47A9-4B62-8A64-B9B98342FDD6}" presName="rootConnector" presStyleLbl="node4" presStyleIdx="0" presStyleCnt="4"/>
      <dgm:spPr/>
    </dgm:pt>
    <dgm:pt modelId="{DF58AC9F-704D-477A-B340-6F8A4FAE2CEE}" type="pres">
      <dgm:prSet presAssocID="{ED6FBE94-47A9-4B62-8A64-B9B98342FDD6}" presName="hierChild4" presStyleCnt="0"/>
      <dgm:spPr/>
    </dgm:pt>
    <dgm:pt modelId="{8D73FF88-3077-4B83-9A15-65591433D40D}" type="pres">
      <dgm:prSet presAssocID="{ED6FBE94-47A9-4B62-8A64-B9B98342FDD6}" presName="hierChild5" presStyleCnt="0"/>
      <dgm:spPr/>
    </dgm:pt>
    <dgm:pt modelId="{012B38F8-7DDA-4398-9103-E415790E21E3}" type="pres">
      <dgm:prSet presAssocID="{E721B3C8-4794-4376-A51A-C914C29AF55A}" presName="Name35" presStyleLbl="parChTrans1D4" presStyleIdx="1" presStyleCnt="4"/>
      <dgm:spPr/>
    </dgm:pt>
    <dgm:pt modelId="{01D50DE3-45E9-49EB-912E-5CC2033B8CE3}" type="pres">
      <dgm:prSet presAssocID="{954492AE-D053-42A4-B635-A5227FB3537F}" presName="hierRoot2" presStyleCnt="0">
        <dgm:presLayoutVars>
          <dgm:hierBranch/>
        </dgm:presLayoutVars>
      </dgm:prSet>
      <dgm:spPr/>
    </dgm:pt>
    <dgm:pt modelId="{60C83A6A-9594-470A-94A9-2731CCEFB4BE}" type="pres">
      <dgm:prSet presAssocID="{954492AE-D053-42A4-B635-A5227FB3537F}" presName="rootComposite" presStyleCnt="0"/>
      <dgm:spPr/>
    </dgm:pt>
    <dgm:pt modelId="{67D409D3-DC41-470D-A69D-47F6A8B43D5F}" type="pres">
      <dgm:prSet presAssocID="{954492AE-D053-42A4-B635-A5227FB3537F}" presName="rootText" presStyleLbl="node4" presStyleIdx="1" presStyleCnt="4" custScaleX="129339">
        <dgm:presLayoutVars>
          <dgm:chPref val="3"/>
        </dgm:presLayoutVars>
      </dgm:prSet>
      <dgm:spPr/>
    </dgm:pt>
    <dgm:pt modelId="{D427A545-49F9-4A04-A0A5-450E34BAE3AE}" type="pres">
      <dgm:prSet presAssocID="{954492AE-D053-42A4-B635-A5227FB3537F}" presName="rootConnector" presStyleLbl="node4" presStyleIdx="1" presStyleCnt="4"/>
      <dgm:spPr/>
    </dgm:pt>
    <dgm:pt modelId="{5731DAA6-D370-447A-BE6C-62A9BF7BD4E5}" type="pres">
      <dgm:prSet presAssocID="{954492AE-D053-42A4-B635-A5227FB3537F}" presName="hierChild4" presStyleCnt="0"/>
      <dgm:spPr/>
    </dgm:pt>
    <dgm:pt modelId="{908A824D-988A-4551-BF4A-A8BBA6289480}" type="pres">
      <dgm:prSet presAssocID="{954492AE-D053-42A4-B635-A5227FB3537F}" presName="hierChild5" presStyleCnt="0"/>
      <dgm:spPr/>
    </dgm:pt>
    <dgm:pt modelId="{C4955371-B854-40E1-9207-51A6FF7919EC}" type="pres">
      <dgm:prSet presAssocID="{63119833-C4E2-49B6-9427-A04C8CF70846}" presName="Name35" presStyleLbl="parChTrans1D4" presStyleIdx="2" presStyleCnt="4"/>
      <dgm:spPr/>
    </dgm:pt>
    <dgm:pt modelId="{C61A113A-2E42-4C5C-BEC2-80DE83D7AE20}" type="pres">
      <dgm:prSet presAssocID="{9E8BCF04-CB6C-4574-9929-6B11A2B5551E}" presName="hierRoot2" presStyleCnt="0">
        <dgm:presLayoutVars>
          <dgm:hierBranch/>
        </dgm:presLayoutVars>
      </dgm:prSet>
      <dgm:spPr/>
    </dgm:pt>
    <dgm:pt modelId="{1F1F5C18-6C9D-4713-B99F-51EC3F9B66A2}" type="pres">
      <dgm:prSet presAssocID="{9E8BCF04-CB6C-4574-9929-6B11A2B5551E}" presName="rootComposite" presStyleCnt="0"/>
      <dgm:spPr/>
    </dgm:pt>
    <dgm:pt modelId="{37DB6AFA-F351-4CBE-A8BB-CBD11936C345}" type="pres">
      <dgm:prSet presAssocID="{9E8BCF04-CB6C-4574-9929-6B11A2B5551E}" presName="rootText" presStyleLbl="node4" presStyleIdx="2" presStyleCnt="4" custScaleX="129339">
        <dgm:presLayoutVars>
          <dgm:chPref val="3"/>
        </dgm:presLayoutVars>
      </dgm:prSet>
      <dgm:spPr/>
    </dgm:pt>
    <dgm:pt modelId="{8F4F5223-E52C-4A8B-8F27-DC926EBCA730}" type="pres">
      <dgm:prSet presAssocID="{9E8BCF04-CB6C-4574-9929-6B11A2B5551E}" presName="rootConnector" presStyleLbl="node4" presStyleIdx="2" presStyleCnt="4"/>
      <dgm:spPr/>
    </dgm:pt>
    <dgm:pt modelId="{CA4ED5B2-1E35-4F3B-A91B-F5E7E5992038}" type="pres">
      <dgm:prSet presAssocID="{9E8BCF04-CB6C-4574-9929-6B11A2B5551E}" presName="hierChild4" presStyleCnt="0"/>
      <dgm:spPr/>
    </dgm:pt>
    <dgm:pt modelId="{1D92C9C9-A4F9-486F-8D61-3D6F1FCEAA1F}" type="pres">
      <dgm:prSet presAssocID="{9E8BCF04-CB6C-4574-9929-6B11A2B5551E}" presName="hierChild5" presStyleCnt="0"/>
      <dgm:spPr/>
    </dgm:pt>
    <dgm:pt modelId="{E09D3C85-9392-4DA0-A861-2675AC70AA4B}" type="pres">
      <dgm:prSet presAssocID="{463323D2-D9A9-425B-825E-953A44DBFC19}" presName="hierChild5" presStyleCnt="0"/>
      <dgm:spPr/>
    </dgm:pt>
    <dgm:pt modelId="{64F637C5-1FD4-4A29-AF81-177E1DC465E9}" type="pres">
      <dgm:prSet presAssocID="{FED1748A-C21B-4905-9326-D39CC5623EAC}" presName="hierChild5" presStyleCnt="0"/>
      <dgm:spPr/>
    </dgm:pt>
    <dgm:pt modelId="{037C9235-0A47-4168-B93A-380B8E5642F2}" type="pres">
      <dgm:prSet presAssocID="{85E01794-1594-4462-B592-02CF656FC41D}" presName="Name35" presStyleLbl="parChTrans1D2" presStyleIdx="1" presStyleCnt="2"/>
      <dgm:spPr/>
    </dgm:pt>
    <dgm:pt modelId="{103C586A-4E85-45E8-91DE-0612955F3353}" type="pres">
      <dgm:prSet presAssocID="{D643FDE3-F978-4E6F-AFA2-AAC5CC75C171}" presName="hierRoot2" presStyleCnt="0">
        <dgm:presLayoutVars>
          <dgm:hierBranch/>
        </dgm:presLayoutVars>
      </dgm:prSet>
      <dgm:spPr/>
    </dgm:pt>
    <dgm:pt modelId="{B0D7129A-BCB5-4B4A-8F22-C79730AEEAB3}" type="pres">
      <dgm:prSet presAssocID="{D643FDE3-F978-4E6F-AFA2-AAC5CC75C171}" presName="rootComposite" presStyleCnt="0"/>
      <dgm:spPr/>
    </dgm:pt>
    <dgm:pt modelId="{DAAE6D04-E732-450D-ACE8-E3BD98F25ABD}" type="pres">
      <dgm:prSet presAssocID="{D643FDE3-F978-4E6F-AFA2-AAC5CC75C171}" presName="rootText" presStyleLbl="node2" presStyleIdx="1" presStyleCnt="2" custScaleX="210657">
        <dgm:presLayoutVars>
          <dgm:chPref val="3"/>
        </dgm:presLayoutVars>
      </dgm:prSet>
      <dgm:spPr/>
    </dgm:pt>
    <dgm:pt modelId="{90343651-6E19-4A30-8C63-5EF508D91175}" type="pres">
      <dgm:prSet presAssocID="{D643FDE3-F978-4E6F-AFA2-AAC5CC75C171}" presName="rootConnector" presStyleLbl="node2" presStyleIdx="1" presStyleCnt="2"/>
      <dgm:spPr/>
    </dgm:pt>
    <dgm:pt modelId="{9FCD30A2-51B7-4E6B-9A8B-1EDBD455C6A0}" type="pres">
      <dgm:prSet presAssocID="{D643FDE3-F978-4E6F-AFA2-AAC5CC75C171}" presName="hierChild4" presStyleCnt="0"/>
      <dgm:spPr/>
    </dgm:pt>
    <dgm:pt modelId="{5B52B69F-E3DE-4847-9B3D-0EF726BAF229}" type="pres">
      <dgm:prSet presAssocID="{706B57C4-A204-47E0-81E8-8233993A6FD6}" presName="Name35" presStyleLbl="parChTrans1D3" presStyleIdx="1" presStyleCnt="2"/>
      <dgm:spPr/>
    </dgm:pt>
    <dgm:pt modelId="{848A7E14-06F1-4810-9F5A-622A8BF04595}" type="pres">
      <dgm:prSet presAssocID="{32B2588F-0461-405B-9B00-84944D449ABE}" presName="hierRoot2" presStyleCnt="0">
        <dgm:presLayoutVars>
          <dgm:hierBranch/>
        </dgm:presLayoutVars>
      </dgm:prSet>
      <dgm:spPr/>
    </dgm:pt>
    <dgm:pt modelId="{786BA011-4463-4EBE-8BB2-3B0F250855FD}" type="pres">
      <dgm:prSet presAssocID="{32B2588F-0461-405B-9B00-84944D449ABE}" presName="rootComposite" presStyleCnt="0"/>
      <dgm:spPr/>
    </dgm:pt>
    <dgm:pt modelId="{A9B70A16-45E6-40BC-B631-E643B5DEB266}" type="pres">
      <dgm:prSet presAssocID="{32B2588F-0461-405B-9B00-84944D449ABE}" presName="rootText" presStyleLbl="node3" presStyleIdx="1" presStyleCnt="2" custScaleX="209683">
        <dgm:presLayoutVars>
          <dgm:chPref val="3"/>
        </dgm:presLayoutVars>
      </dgm:prSet>
      <dgm:spPr/>
    </dgm:pt>
    <dgm:pt modelId="{2BEDF244-CD2E-479C-A5B3-75ECA6122F46}" type="pres">
      <dgm:prSet presAssocID="{32B2588F-0461-405B-9B00-84944D449ABE}" presName="rootConnector" presStyleLbl="node3" presStyleIdx="1" presStyleCnt="2"/>
      <dgm:spPr/>
    </dgm:pt>
    <dgm:pt modelId="{EC116109-CCE4-47C8-BA61-BCAE002A6B92}" type="pres">
      <dgm:prSet presAssocID="{32B2588F-0461-405B-9B00-84944D449ABE}" presName="hierChild4" presStyleCnt="0"/>
      <dgm:spPr/>
    </dgm:pt>
    <dgm:pt modelId="{C26C2435-DE40-4840-8EB8-560878D79A31}" type="pres">
      <dgm:prSet presAssocID="{B8406968-CD61-48C4-B171-33CC9919743B}" presName="Name35" presStyleLbl="parChTrans1D4" presStyleIdx="3" presStyleCnt="4"/>
      <dgm:spPr/>
    </dgm:pt>
    <dgm:pt modelId="{7139648B-41ED-4046-A485-320D82C2EE14}" type="pres">
      <dgm:prSet presAssocID="{E4C23F55-A0BB-4CEB-9EBC-0734900F94B8}" presName="hierRoot2" presStyleCnt="0">
        <dgm:presLayoutVars>
          <dgm:hierBranch/>
        </dgm:presLayoutVars>
      </dgm:prSet>
      <dgm:spPr/>
    </dgm:pt>
    <dgm:pt modelId="{E5CABEA7-EE24-4EB2-ACD1-81F31944BAFC}" type="pres">
      <dgm:prSet presAssocID="{E4C23F55-A0BB-4CEB-9EBC-0734900F94B8}" presName="rootComposite" presStyleCnt="0"/>
      <dgm:spPr/>
    </dgm:pt>
    <dgm:pt modelId="{A5414ACD-5CEB-418A-8A78-E61DB3DAF594}" type="pres">
      <dgm:prSet presAssocID="{E4C23F55-A0BB-4CEB-9EBC-0734900F94B8}" presName="rootText" presStyleLbl="node4" presStyleIdx="3" presStyleCnt="4" custScaleX="129339">
        <dgm:presLayoutVars>
          <dgm:chPref val="3"/>
        </dgm:presLayoutVars>
      </dgm:prSet>
      <dgm:spPr/>
    </dgm:pt>
    <dgm:pt modelId="{34CCC39A-5882-4B9A-A05F-67E1A5750CF6}" type="pres">
      <dgm:prSet presAssocID="{E4C23F55-A0BB-4CEB-9EBC-0734900F94B8}" presName="rootConnector" presStyleLbl="node4" presStyleIdx="3" presStyleCnt="4"/>
      <dgm:spPr/>
    </dgm:pt>
    <dgm:pt modelId="{F1E88CBF-E3AB-49DD-A99A-7179A8824642}" type="pres">
      <dgm:prSet presAssocID="{E4C23F55-A0BB-4CEB-9EBC-0734900F94B8}" presName="hierChild4" presStyleCnt="0"/>
      <dgm:spPr/>
    </dgm:pt>
    <dgm:pt modelId="{8F087E16-A3FE-4EC9-9079-FDD0C0FDD09A}" type="pres">
      <dgm:prSet presAssocID="{E4C23F55-A0BB-4CEB-9EBC-0734900F94B8}" presName="hierChild5" presStyleCnt="0"/>
      <dgm:spPr/>
    </dgm:pt>
    <dgm:pt modelId="{3510E80D-8F76-4983-944C-637D67B4F10A}" type="pres">
      <dgm:prSet presAssocID="{32B2588F-0461-405B-9B00-84944D449ABE}" presName="hierChild5" presStyleCnt="0"/>
      <dgm:spPr/>
    </dgm:pt>
    <dgm:pt modelId="{18992C00-1B53-45DD-9EF6-D190C31EA582}" type="pres">
      <dgm:prSet presAssocID="{D643FDE3-F978-4E6F-AFA2-AAC5CC75C171}" presName="hierChild5" presStyleCnt="0"/>
      <dgm:spPr/>
    </dgm:pt>
    <dgm:pt modelId="{DCFBAFFC-4A63-4C5C-BEE9-D31DA828B259}" type="pres">
      <dgm:prSet presAssocID="{296A4ED3-807C-43E3-A89A-AC2B8F510704}" presName="hierChild3" presStyleCnt="0"/>
      <dgm:spPr/>
    </dgm:pt>
  </dgm:ptLst>
  <dgm:cxnLst>
    <dgm:cxn modelId="{E3A15A1A-955B-4D75-BB57-60928AA2623C}" type="presOf" srcId="{85E01794-1594-4462-B592-02CF656FC41D}" destId="{037C9235-0A47-4168-B93A-380B8E5642F2}" srcOrd="0" destOrd="0" presId="urn:microsoft.com/office/officeart/2005/8/layout/orgChart1"/>
    <dgm:cxn modelId="{375DDA1A-C6F7-4734-99EE-9FF537AC6611}" srcId="{463323D2-D9A9-425B-825E-953A44DBFC19}" destId="{9E8BCF04-CB6C-4574-9929-6B11A2B5551E}" srcOrd="2" destOrd="0" parTransId="{63119833-C4E2-49B6-9427-A04C8CF70846}" sibTransId="{F3A8C266-941F-44C9-B726-4C3FDE069035}"/>
    <dgm:cxn modelId="{AEBF6C1E-9B47-4ABE-8F6F-93650780A24C}" type="presOf" srcId="{E4C23F55-A0BB-4CEB-9EBC-0734900F94B8}" destId="{A5414ACD-5CEB-418A-8A78-E61DB3DAF594}" srcOrd="0" destOrd="0" presId="urn:microsoft.com/office/officeart/2005/8/layout/orgChart1"/>
    <dgm:cxn modelId="{4EBF1522-41F8-4FF5-AC08-E469463984DC}" type="presOf" srcId="{CC5D7D6F-59B9-4BC7-ACE7-B9A33E1608FA}" destId="{E7C35FAD-5B11-463A-AC0B-3290D88490B9}" srcOrd="0" destOrd="0" presId="urn:microsoft.com/office/officeart/2005/8/layout/orgChart1"/>
    <dgm:cxn modelId="{6D268F25-F91A-4CBB-8832-6369AF97FE9B}" type="presOf" srcId="{706B57C4-A204-47E0-81E8-8233993A6FD6}" destId="{5B52B69F-E3DE-4847-9B3D-0EF726BAF229}" srcOrd="0" destOrd="0" presId="urn:microsoft.com/office/officeart/2005/8/layout/orgChart1"/>
    <dgm:cxn modelId="{8FB02B27-E322-4E5D-9BAC-F032591C6E19}" type="presOf" srcId="{E4C23F55-A0BB-4CEB-9EBC-0734900F94B8}" destId="{34CCC39A-5882-4B9A-A05F-67E1A5750CF6}" srcOrd="1" destOrd="0" presId="urn:microsoft.com/office/officeart/2005/8/layout/orgChart1"/>
    <dgm:cxn modelId="{6435422B-2854-4CE4-8DB6-E37F87CAC4C7}" type="presOf" srcId="{32B2588F-0461-405B-9B00-84944D449ABE}" destId="{2BEDF244-CD2E-479C-A5B3-75ECA6122F46}" srcOrd="1" destOrd="0" presId="urn:microsoft.com/office/officeart/2005/8/layout/orgChart1"/>
    <dgm:cxn modelId="{5B779931-C282-4942-9197-42FB0F9DB45A}" srcId="{296A4ED3-807C-43E3-A89A-AC2B8F510704}" destId="{FED1748A-C21B-4905-9326-D39CC5623EAC}" srcOrd="0" destOrd="0" parTransId="{CD9BF321-F250-4B50-B5E6-3C3FEE2DE93E}" sibTransId="{283129B3-BC28-47D3-A03B-EA0791D0FCF0}"/>
    <dgm:cxn modelId="{ED42E13A-0E49-47A9-90B0-FDE032143FC9}" srcId="{463323D2-D9A9-425B-825E-953A44DBFC19}" destId="{ED6FBE94-47A9-4B62-8A64-B9B98342FDD6}" srcOrd="0" destOrd="0" parTransId="{CC5D7D6F-59B9-4BC7-ACE7-B9A33E1608FA}" sibTransId="{5932DAB1-C19B-4CC2-855A-29DFBEC3AC54}"/>
    <dgm:cxn modelId="{F8918760-A6EA-48BF-B48C-F057D4549CE7}" type="presOf" srcId="{D643FDE3-F978-4E6F-AFA2-AAC5CC75C171}" destId="{90343651-6E19-4A30-8C63-5EF508D91175}" srcOrd="1" destOrd="0" presId="urn:microsoft.com/office/officeart/2005/8/layout/orgChart1"/>
    <dgm:cxn modelId="{61B74B43-537B-41D2-B72E-7480D4F7301B}" type="presOf" srcId="{CD9BF321-F250-4B50-B5E6-3C3FEE2DE93E}" destId="{94CCB445-CD33-48BC-9A07-310ED6B17BA5}" srcOrd="0" destOrd="0" presId="urn:microsoft.com/office/officeart/2005/8/layout/orgChart1"/>
    <dgm:cxn modelId="{13912844-F8DA-45BC-A130-F224318A575B}" type="presOf" srcId="{A7D09810-FE7B-4E5D-94B5-D70324890EC2}" destId="{A3CF7789-D5DC-4518-988B-83727A68D667}" srcOrd="0" destOrd="0" presId="urn:microsoft.com/office/officeart/2005/8/layout/orgChart1"/>
    <dgm:cxn modelId="{B2E64F4B-4367-43D0-804C-2BBA7B285530}" type="presOf" srcId="{9E8BCF04-CB6C-4574-9929-6B11A2B5551E}" destId="{8F4F5223-E52C-4A8B-8F27-DC926EBCA730}" srcOrd="1" destOrd="0" presId="urn:microsoft.com/office/officeart/2005/8/layout/orgChart1"/>
    <dgm:cxn modelId="{307B1550-5A7E-452A-BA9B-9C29CB75D2C8}" srcId="{E15BB9CE-C153-4BCE-84C9-F2F3A1015752}" destId="{296A4ED3-807C-43E3-A89A-AC2B8F510704}" srcOrd="0" destOrd="0" parTransId="{1BA9F7A1-FD9D-4E27-A00B-07BFFC160DBE}" sibTransId="{AA70EDA9-1133-492C-8B97-CB5DCCEBD664}"/>
    <dgm:cxn modelId="{3F431754-74A0-4885-9A50-43F0CE06762D}" type="presOf" srcId="{FED1748A-C21B-4905-9326-D39CC5623EAC}" destId="{93070D9B-955E-4C2D-AEDC-6E2BC3025BE9}" srcOrd="1" destOrd="0" presId="urn:microsoft.com/office/officeart/2005/8/layout/orgChart1"/>
    <dgm:cxn modelId="{6A002F76-24AF-4E16-81EB-6BB0DF87E282}" type="presOf" srcId="{32B2588F-0461-405B-9B00-84944D449ABE}" destId="{A9B70A16-45E6-40BC-B631-E643B5DEB266}" srcOrd="0" destOrd="0" presId="urn:microsoft.com/office/officeart/2005/8/layout/orgChart1"/>
    <dgm:cxn modelId="{1C099476-A9BE-4BEB-AE43-FE56C8ECFC26}" type="presOf" srcId="{463323D2-D9A9-425B-825E-953A44DBFC19}" destId="{A691300F-9362-438A-A652-7B082745573A}" srcOrd="0" destOrd="0" presId="urn:microsoft.com/office/officeart/2005/8/layout/orgChart1"/>
    <dgm:cxn modelId="{A338D477-6967-43E1-B56E-95AD0C7E8AF4}" type="presOf" srcId="{296A4ED3-807C-43E3-A89A-AC2B8F510704}" destId="{E9838FAF-7750-4096-8EEF-7F1309629F91}" srcOrd="0" destOrd="0" presId="urn:microsoft.com/office/officeart/2005/8/layout/orgChart1"/>
    <dgm:cxn modelId="{BA27937E-817C-4F95-A3A5-E80ABC9A1B95}" srcId="{463323D2-D9A9-425B-825E-953A44DBFC19}" destId="{954492AE-D053-42A4-B635-A5227FB3537F}" srcOrd="1" destOrd="0" parTransId="{E721B3C8-4794-4376-A51A-C914C29AF55A}" sibTransId="{12644A39-A0E7-419C-8D96-62C63103EF86}"/>
    <dgm:cxn modelId="{6E30DE7F-6ABB-4FA6-8641-4EF755E84F8C}" type="presOf" srcId="{296A4ED3-807C-43E3-A89A-AC2B8F510704}" destId="{B7B907EB-06EA-4B56-B68E-7CEE8319532B}" srcOrd="1" destOrd="0" presId="urn:microsoft.com/office/officeart/2005/8/layout/orgChart1"/>
    <dgm:cxn modelId="{D8920E83-3E26-4B2C-BA42-0196FA0AE2FE}" type="presOf" srcId="{463323D2-D9A9-425B-825E-953A44DBFC19}" destId="{1D0D2587-B6C7-4ED3-A9ED-9A16E564FE26}" srcOrd="1" destOrd="0" presId="urn:microsoft.com/office/officeart/2005/8/layout/orgChart1"/>
    <dgm:cxn modelId="{96575484-2E87-4FE5-A830-C8FBE3D27913}" type="presOf" srcId="{954492AE-D053-42A4-B635-A5227FB3537F}" destId="{D427A545-49F9-4A04-A0A5-450E34BAE3AE}" srcOrd="1" destOrd="0" presId="urn:microsoft.com/office/officeart/2005/8/layout/orgChart1"/>
    <dgm:cxn modelId="{76C19284-C03F-4458-8AC3-F6CAE1118A39}" srcId="{D643FDE3-F978-4E6F-AFA2-AAC5CC75C171}" destId="{32B2588F-0461-405B-9B00-84944D449ABE}" srcOrd="0" destOrd="0" parTransId="{706B57C4-A204-47E0-81E8-8233993A6FD6}" sibTransId="{9BD64D6C-8AC8-46B0-9CDF-5989C9B19D10}"/>
    <dgm:cxn modelId="{9BDEBA86-EF6B-4ECB-8018-607F12C7F94F}" type="presOf" srcId="{E15BB9CE-C153-4BCE-84C9-F2F3A1015752}" destId="{F4602F1C-A9DD-416F-9764-AFB681D91F37}" srcOrd="0" destOrd="0" presId="urn:microsoft.com/office/officeart/2005/8/layout/orgChart1"/>
    <dgm:cxn modelId="{E61D218B-5D64-4CFD-9DF5-41CD751F7B02}" srcId="{32B2588F-0461-405B-9B00-84944D449ABE}" destId="{E4C23F55-A0BB-4CEB-9EBC-0734900F94B8}" srcOrd="0" destOrd="0" parTransId="{B8406968-CD61-48C4-B171-33CC9919743B}" sibTransId="{2A3F5B67-C70E-4B29-8ACF-6ABBA27D018E}"/>
    <dgm:cxn modelId="{8512B69B-65F1-4E9B-AF32-635C2937E48C}" type="presOf" srcId="{954492AE-D053-42A4-B635-A5227FB3537F}" destId="{67D409D3-DC41-470D-A69D-47F6A8B43D5F}" srcOrd="0" destOrd="0" presId="urn:microsoft.com/office/officeart/2005/8/layout/orgChart1"/>
    <dgm:cxn modelId="{9F28F0A2-CB68-4D98-8169-195C6269170C}" type="presOf" srcId="{FED1748A-C21B-4905-9326-D39CC5623EAC}" destId="{108C05C6-DAA8-42A6-A3E7-918D21E5F7C7}" srcOrd="0" destOrd="0" presId="urn:microsoft.com/office/officeart/2005/8/layout/orgChart1"/>
    <dgm:cxn modelId="{49A1FAA4-186E-4530-BD69-2F630C0FF0F8}" type="presOf" srcId="{ED6FBE94-47A9-4B62-8A64-B9B98342FDD6}" destId="{BDC1FC66-D69B-48D3-82FC-DDC173D5DAC7}" srcOrd="0" destOrd="0" presId="urn:microsoft.com/office/officeart/2005/8/layout/orgChart1"/>
    <dgm:cxn modelId="{346F97AD-F46D-4C55-A36A-18643F8B80AC}" srcId="{FED1748A-C21B-4905-9326-D39CC5623EAC}" destId="{463323D2-D9A9-425B-825E-953A44DBFC19}" srcOrd="0" destOrd="0" parTransId="{A7D09810-FE7B-4E5D-94B5-D70324890EC2}" sibTransId="{DE9E0320-ECCE-4377-A23A-D6F9BD64F0CA}"/>
    <dgm:cxn modelId="{1D879BB4-B2C9-425F-81CF-38DB16B18B11}" type="presOf" srcId="{D643FDE3-F978-4E6F-AFA2-AAC5CC75C171}" destId="{DAAE6D04-E732-450D-ACE8-E3BD98F25ABD}" srcOrd="0" destOrd="0" presId="urn:microsoft.com/office/officeart/2005/8/layout/orgChart1"/>
    <dgm:cxn modelId="{47FD1BDC-1A0C-490F-B07F-25A0AF3D7B63}" type="presOf" srcId="{ED6FBE94-47A9-4B62-8A64-B9B98342FDD6}" destId="{5468B98A-14E5-4146-9E52-841E833DB1A8}" srcOrd="1" destOrd="0" presId="urn:microsoft.com/office/officeart/2005/8/layout/orgChart1"/>
    <dgm:cxn modelId="{CDCC70DE-19E6-4A5D-B66D-58DA7BDB126E}" srcId="{296A4ED3-807C-43E3-A89A-AC2B8F510704}" destId="{D643FDE3-F978-4E6F-AFA2-AAC5CC75C171}" srcOrd="1" destOrd="0" parTransId="{85E01794-1594-4462-B592-02CF656FC41D}" sibTransId="{66F6F256-FD46-4D2D-A225-4E2235905642}"/>
    <dgm:cxn modelId="{A0B6F8E9-C180-47A8-B2EC-3B23A47AACB2}" type="presOf" srcId="{9E8BCF04-CB6C-4574-9929-6B11A2B5551E}" destId="{37DB6AFA-F351-4CBE-A8BB-CBD11936C345}" srcOrd="0" destOrd="0" presId="urn:microsoft.com/office/officeart/2005/8/layout/orgChart1"/>
    <dgm:cxn modelId="{C33CD7ED-5526-493F-937D-0DECBF978D3D}" type="presOf" srcId="{B8406968-CD61-48C4-B171-33CC9919743B}" destId="{C26C2435-DE40-4840-8EB8-560878D79A31}" srcOrd="0" destOrd="0" presId="urn:microsoft.com/office/officeart/2005/8/layout/orgChart1"/>
    <dgm:cxn modelId="{E3FA96FA-8C41-408D-B706-B52793C97C2D}" type="presOf" srcId="{E721B3C8-4794-4376-A51A-C914C29AF55A}" destId="{012B38F8-7DDA-4398-9103-E415790E21E3}" srcOrd="0" destOrd="0" presId="urn:microsoft.com/office/officeart/2005/8/layout/orgChart1"/>
    <dgm:cxn modelId="{FBA5BDFE-A4B3-4219-8C28-7A65F39C28B5}" type="presOf" srcId="{63119833-C4E2-49B6-9427-A04C8CF70846}" destId="{C4955371-B854-40E1-9207-51A6FF7919EC}" srcOrd="0" destOrd="0" presId="urn:microsoft.com/office/officeart/2005/8/layout/orgChart1"/>
    <dgm:cxn modelId="{2E772234-09CC-4D6F-B96F-7673110E12BF}" type="presParOf" srcId="{F4602F1C-A9DD-416F-9764-AFB681D91F37}" destId="{7C7AE2A8-DDF9-4F77-BE9D-F9088D2AF784}" srcOrd="0" destOrd="0" presId="urn:microsoft.com/office/officeart/2005/8/layout/orgChart1"/>
    <dgm:cxn modelId="{C31DDBE3-EEF8-43E5-817F-82EC64188092}" type="presParOf" srcId="{7C7AE2A8-DDF9-4F77-BE9D-F9088D2AF784}" destId="{38FC8405-1FA6-479E-9A96-E5F3F128B147}" srcOrd="0" destOrd="0" presId="urn:microsoft.com/office/officeart/2005/8/layout/orgChart1"/>
    <dgm:cxn modelId="{DD417CF8-303A-4500-8031-201111235FDB}" type="presParOf" srcId="{38FC8405-1FA6-479E-9A96-E5F3F128B147}" destId="{E9838FAF-7750-4096-8EEF-7F1309629F91}" srcOrd="0" destOrd="0" presId="urn:microsoft.com/office/officeart/2005/8/layout/orgChart1"/>
    <dgm:cxn modelId="{265C8537-7B8C-4656-B762-5C47442F8ECD}" type="presParOf" srcId="{38FC8405-1FA6-479E-9A96-E5F3F128B147}" destId="{B7B907EB-06EA-4B56-B68E-7CEE8319532B}" srcOrd="1" destOrd="0" presId="urn:microsoft.com/office/officeart/2005/8/layout/orgChart1"/>
    <dgm:cxn modelId="{441BC52E-5929-42F0-BDA7-943D17651ED0}" type="presParOf" srcId="{7C7AE2A8-DDF9-4F77-BE9D-F9088D2AF784}" destId="{068040C1-A900-4AB5-8093-4CD1A6E3C26A}" srcOrd="1" destOrd="0" presId="urn:microsoft.com/office/officeart/2005/8/layout/orgChart1"/>
    <dgm:cxn modelId="{DB7DCDBA-2CA4-4EA3-9704-345273D9CDB0}" type="presParOf" srcId="{068040C1-A900-4AB5-8093-4CD1A6E3C26A}" destId="{94CCB445-CD33-48BC-9A07-310ED6B17BA5}" srcOrd="0" destOrd="0" presId="urn:microsoft.com/office/officeart/2005/8/layout/orgChart1"/>
    <dgm:cxn modelId="{539472FF-1CF3-4A00-BF70-1E258864A880}" type="presParOf" srcId="{068040C1-A900-4AB5-8093-4CD1A6E3C26A}" destId="{0EC43AB2-DBE3-43C0-9407-D0A92B8486B7}" srcOrd="1" destOrd="0" presId="urn:microsoft.com/office/officeart/2005/8/layout/orgChart1"/>
    <dgm:cxn modelId="{4EBEFECD-0692-4A04-B56B-69BE70834763}" type="presParOf" srcId="{0EC43AB2-DBE3-43C0-9407-D0A92B8486B7}" destId="{67086448-093D-489A-AFED-7B86BF4020A2}" srcOrd="0" destOrd="0" presId="urn:microsoft.com/office/officeart/2005/8/layout/orgChart1"/>
    <dgm:cxn modelId="{0B089487-6FA0-46F7-AA5A-5BA033C960E1}" type="presParOf" srcId="{67086448-093D-489A-AFED-7B86BF4020A2}" destId="{108C05C6-DAA8-42A6-A3E7-918D21E5F7C7}" srcOrd="0" destOrd="0" presId="urn:microsoft.com/office/officeart/2005/8/layout/orgChart1"/>
    <dgm:cxn modelId="{502DBBC8-AC2E-433A-A6F2-1891A80172B3}" type="presParOf" srcId="{67086448-093D-489A-AFED-7B86BF4020A2}" destId="{93070D9B-955E-4C2D-AEDC-6E2BC3025BE9}" srcOrd="1" destOrd="0" presId="urn:microsoft.com/office/officeart/2005/8/layout/orgChart1"/>
    <dgm:cxn modelId="{03F48F2D-87B9-4F08-8B98-8CE337D76358}" type="presParOf" srcId="{0EC43AB2-DBE3-43C0-9407-D0A92B8486B7}" destId="{189D7EBB-1F6A-4670-8276-B2AAA3B666B7}" srcOrd="1" destOrd="0" presId="urn:microsoft.com/office/officeart/2005/8/layout/orgChart1"/>
    <dgm:cxn modelId="{78CC8011-72DC-4833-B2D3-81429144C869}" type="presParOf" srcId="{189D7EBB-1F6A-4670-8276-B2AAA3B666B7}" destId="{A3CF7789-D5DC-4518-988B-83727A68D667}" srcOrd="0" destOrd="0" presId="urn:microsoft.com/office/officeart/2005/8/layout/orgChart1"/>
    <dgm:cxn modelId="{FCBA0A84-F781-483D-9130-2D7EF5873B79}" type="presParOf" srcId="{189D7EBB-1F6A-4670-8276-B2AAA3B666B7}" destId="{1DEF190A-117D-4069-A233-C81B0C825D60}" srcOrd="1" destOrd="0" presId="urn:microsoft.com/office/officeart/2005/8/layout/orgChart1"/>
    <dgm:cxn modelId="{C90FAE02-0C22-4D5F-8777-71E992F5C704}" type="presParOf" srcId="{1DEF190A-117D-4069-A233-C81B0C825D60}" destId="{DF6398F7-304F-4DA7-9DDD-BF5BBAB4C321}" srcOrd="0" destOrd="0" presId="urn:microsoft.com/office/officeart/2005/8/layout/orgChart1"/>
    <dgm:cxn modelId="{D0F82468-1563-4BC5-885D-F01F2FD86232}" type="presParOf" srcId="{DF6398F7-304F-4DA7-9DDD-BF5BBAB4C321}" destId="{A691300F-9362-438A-A652-7B082745573A}" srcOrd="0" destOrd="0" presId="urn:microsoft.com/office/officeart/2005/8/layout/orgChart1"/>
    <dgm:cxn modelId="{057D721C-FF24-4FA7-9248-D04F0998788D}" type="presParOf" srcId="{DF6398F7-304F-4DA7-9DDD-BF5BBAB4C321}" destId="{1D0D2587-B6C7-4ED3-A9ED-9A16E564FE26}" srcOrd="1" destOrd="0" presId="urn:microsoft.com/office/officeart/2005/8/layout/orgChart1"/>
    <dgm:cxn modelId="{75C1626A-066D-48FC-A676-D592A00E35A3}" type="presParOf" srcId="{1DEF190A-117D-4069-A233-C81B0C825D60}" destId="{CD18FBCB-0D0C-41A8-9515-B091D0CDFC0F}" srcOrd="1" destOrd="0" presId="urn:microsoft.com/office/officeart/2005/8/layout/orgChart1"/>
    <dgm:cxn modelId="{70680889-FBC8-412B-9581-C274D281E5ED}" type="presParOf" srcId="{CD18FBCB-0D0C-41A8-9515-B091D0CDFC0F}" destId="{E7C35FAD-5B11-463A-AC0B-3290D88490B9}" srcOrd="0" destOrd="0" presId="urn:microsoft.com/office/officeart/2005/8/layout/orgChart1"/>
    <dgm:cxn modelId="{B1534414-5E32-4D51-8170-D888503B098F}" type="presParOf" srcId="{CD18FBCB-0D0C-41A8-9515-B091D0CDFC0F}" destId="{59C523CA-396A-4AB0-9938-B6C530AE36F5}" srcOrd="1" destOrd="0" presId="urn:microsoft.com/office/officeart/2005/8/layout/orgChart1"/>
    <dgm:cxn modelId="{87748F90-2138-46E9-A17A-811A569FD013}" type="presParOf" srcId="{59C523CA-396A-4AB0-9938-B6C530AE36F5}" destId="{B24D149B-BE2A-443B-8688-09CF11CE9D9D}" srcOrd="0" destOrd="0" presId="urn:microsoft.com/office/officeart/2005/8/layout/orgChart1"/>
    <dgm:cxn modelId="{3CA9F06E-AADE-46FA-AEA2-EE358275000C}" type="presParOf" srcId="{B24D149B-BE2A-443B-8688-09CF11CE9D9D}" destId="{BDC1FC66-D69B-48D3-82FC-DDC173D5DAC7}" srcOrd="0" destOrd="0" presId="urn:microsoft.com/office/officeart/2005/8/layout/orgChart1"/>
    <dgm:cxn modelId="{DF8E6BF6-66F3-424B-85D0-6213A49192FB}" type="presParOf" srcId="{B24D149B-BE2A-443B-8688-09CF11CE9D9D}" destId="{5468B98A-14E5-4146-9E52-841E833DB1A8}" srcOrd="1" destOrd="0" presId="urn:microsoft.com/office/officeart/2005/8/layout/orgChart1"/>
    <dgm:cxn modelId="{333830A2-85F6-4BAC-8F37-4028E7D36DBD}" type="presParOf" srcId="{59C523CA-396A-4AB0-9938-B6C530AE36F5}" destId="{DF58AC9F-704D-477A-B340-6F8A4FAE2CEE}" srcOrd="1" destOrd="0" presId="urn:microsoft.com/office/officeart/2005/8/layout/orgChart1"/>
    <dgm:cxn modelId="{3E4DEC42-1C46-4E31-990D-6CE8BB940502}" type="presParOf" srcId="{59C523CA-396A-4AB0-9938-B6C530AE36F5}" destId="{8D73FF88-3077-4B83-9A15-65591433D40D}" srcOrd="2" destOrd="0" presId="urn:microsoft.com/office/officeart/2005/8/layout/orgChart1"/>
    <dgm:cxn modelId="{EFCF5205-0777-4262-9868-E3664361E0BF}" type="presParOf" srcId="{CD18FBCB-0D0C-41A8-9515-B091D0CDFC0F}" destId="{012B38F8-7DDA-4398-9103-E415790E21E3}" srcOrd="2" destOrd="0" presId="urn:microsoft.com/office/officeart/2005/8/layout/orgChart1"/>
    <dgm:cxn modelId="{148B1685-6D6B-425C-A281-80E18667D9D8}" type="presParOf" srcId="{CD18FBCB-0D0C-41A8-9515-B091D0CDFC0F}" destId="{01D50DE3-45E9-49EB-912E-5CC2033B8CE3}" srcOrd="3" destOrd="0" presId="urn:microsoft.com/office/officeart/2005/8/layout/orgChart1"/>
    <dgm:cxn modelId="{96E68B6F-4371-465E-A12F-3C83176A69A3}" type="presParOf" srcId="{01D50DE3-45E9-49EB-912E-5CC2033B8CE3}" destId="{60C83A6A-9594-470A-94A9-2731CCEFB4BE}" srcOrd="0" destOrd="0" presId="urn:microsoft.com/office/officeart/2005/8/layout/orgChart1"/>
    <dgm:cxn modelId="{CB4D5853-5F53-4970-A1F7-CE0EB1CB9AA1}" type="presParOf" srcId="{60C83A6A-9594-470A-94A9-2731CCEFB4BE}" destId="{67D409D3-DC41-470D-A69D-47F6A8B43D5F}" srcOrd="0" destOrd="0" presId="urn:microsoft.com/office/officeart/2005/8/layout/orgChart1"/>
    <dgm:cxn modelId="{146F5D80-41F0-44A0-9E4F-3169B7D9DDF9}" type="presParOf" srcId="{60C83A6A-9594-470A-94A9-2731CCEFB4BE}" destId="{D427A545-49F9-4A04-A0A5-450E34BAE3AE}" srcOrd="1" destOrd="0" presId="urn:microsoft.com/office/officeart/2005/8/layout/orgChart1"/>
    <dgm:cxn modelId="{79585A5F-BE59-4A31-8F6D-B5173EB2C0F5}" type="presParOf" srcId="{01D50DE3-45E9-49EB-912E-5CC2033B8CE3}" destId="{5731DAA6-D370-447A-BE6C-62A9BF7BD4E5}" srcOrd="1" destOrd="0" presId="urn:microsoft.com/office/officeart/2005/8/layout/orgChart1"/>
    <dgm:cxn modelId="{86A6AF3D-8481-4DD4-BED2-32E091570844}" type="presParOf" srcId="{01D50DE3-45E9-49EB-912E-5CC2033B8CE3}" destId="{908A824D-988A-4551-BF4A-A8BBA6289480}" srcOrd="2" destOrd="0" presId="urn:microsoft.com/office/officeart/2005/8/layout/orgChart1"/>
    <dgm:cxn modelId="{9439DAD0-8023-404F-802D-F79D203DE120}" type="presParOf" srcId="{CD18FBCB-0D0C-41A8-9515-B091D0CDFC0F}" destId="{C4955371-B854-40E1-9207-51A6FF7919EC}" srcOrd="4" destOrd="0" presId="urn:microsoft.com/office/officeart/2005/8/layout/orgChart1"/>
    <dgm:cxn modelId="{F2131157-D3E7-4A63-8DD2-C2A55AA7D1AC}" type="presParOf" srcId="{CD18FBCB-0D0C-41A8-9515-B091D0CDFC0F}" destId="{C61A113A-2E42-4C5C-BEC2-80DE83D7AE20}" srcOrd="5" destOrd="0" presId="urn:microsoft.com/office/officeart/2005/8/layout/orgChart1"/>
    <dgm:cxn modelId="{590F895C-A902-4DF6-94A7-73FC52D830AA}" type="presParOf" srcId="{C61A113A-2E42-4C5C-BEC2-80DE83D7AE20}" destId="{1F1F5C18-6C9D-4713-B99F-51EC3F9B66A2}" srcOrd="0" destOrd="0" presId="urn:microsoft.com/office/officeart/2005/8/layout/orgChart1"/>
    <dgm:cxn modelId="{5FA45EA7-496F-4532-8249-AF98B35B9E8D}" type="presParOf" srcId="{1F1F5C18-6C9D-4713-B99F-51EC3F9B66A2}" destId="{37DB6AFA-F351-4CBE-A8BB-CBD11936C345}" srcOrd="0" destOrd="0" presId="urn:microsoft.com/office/officeart/2005/8/layout/orgChart1"/>
    <dgm:cxn modelId="{5BDE01C8-511F-41EE-82EF-800B940834C0}" type="presParOf" srcId="{1F1F5C18-6C9D-4713-B99F-51EC3F9B66A2}" destId="{8F4F5223-E52C-4A8B-8F27-DC926EBCA730}" srcOrd="1" destOrd="0" presId="urn:microsoft.com/office/officeart/2005/8/layout/orgChart1"/>
    <dgm:cxn modelId="{FBF72236-5797-4D19-AB73-21656FAA7BDC}" type="presParOf" srcId="{C61A113A-2E42-4C5C-BEC2-80DE83D7AE20}" destId="{CA4ED5B2-1E35-4F3B-A91B-F5E7E5992038}" srcOrd="1" destOrd="0" presId="urn:microsoft.com/office/officeart/2005/8/layout/orgChart1"/>
    <dgm:cxn modelId="{A2E7B1CD-58D6-4C78-863D-1DD2BBE9C148}" type="presParOf" srcId="{C61A113A-2E42-4C5C-BEC2-80DE83D7AE20}" destId="{1D92C9C9-A4F9-486F-8D61-3D6F1FCEAA1F}" srcOrd="2" destOrd="0" presId="urn:microsoft.com/office/officeart/2005/8/layout/orgChart1"/>
    <dgm:cxn modelId="{CCD05157-DCA5-4515-B012-A5396B55E8E7}" type="presParOf" srcId="{1DEF190A-117D-4069-A233-C81B0C825D60}" destId="{E09D3C85-9392-4DA0-A861-2675AC70AA4B}" srcOrd="2" destOrd="0" presId="urn:microsoft.com/office/officeart/2005/8/layout/orgChart1"/>
    <dgm:cxn modelId="{B4F9CA93-6020-4DFA-8818-2F3A3A172460}" type="presParOf" srcId="{0EC43AB2-DBE3-43C0-9407-D0A92B8486B7}" destId="{64F637C5-1FD4-4A29-AF81-177E1DC465E9}" srcOrd="2" destOrd="0" presId="urn:microsoft.com/office/officeart/2005/8/layout/orgChart1"/>
    <dgm:cxn modelId="{E71EB91F-2ADC-4323-91F4-72E8DB92AC4C}" type="presParOf" srcId="{068040C1-A900-4AB5-8093-4CD1A6E3C26A}" destId="{037C9235-0A47-4168-B93A-380B8E5642F2}" srcOrd="2" destOrd="0" presId="urn:microsoft.com/office/officeart/2005/8/layout/orgChart1"/>
    <dgm:cxn modelId="{2A613F21-6E2A-4A1F-98A0-264C11A14C8A}" type="presParOf" srcId="{068040C1-A900-4AB5-8093-4CD1A6E3C26A}" destId="{103C586A-4E85-45E8-91DE-0612955F3353}" srcOrd="3" destOrd="0" presId="urn:microsoft.com/office/officeart/2005/8/layout/orgChart1"/>
    <dgm:cxn modelId="{FEE86C5A-D479-46F8-8CC6-870F58E5B1E5}" type="presParOf" srcId="{103C586A-4E85-45E8-91DE-0612955F3353}" destId="{B0D7129A-BCB5-4B4A-8F22-C79730AEEAB3}" srcOrd="0" destOrd="0" presId="urn:microsoft.com/office/officeart/2005/8/layout/orgChart1"/>
    <dgm:cxn modelId="{202C08B2-2CC3-45EF-8979-D9981756AD79}" type="presParOf" srcId="{B0D7129A-BCB5-4B4A-8F22-C79730AEEAB3}" destId="{DAAE6D04-E732-450D-ACE8-E3BD98F25ABD}" srcOrd="0" destOrd="0" presId="urn:microsoft.com/office/officeart/2005/8/layout/orgChart1"/>
    <dgm:cxn modelId="{CF8B6581-7D65-4E8A-9E61-478BFDE59D55}" type="presParOf" srcId="{B0D7129A-BCB5-4B4A-8F22-C79730AEEAB3}" destId="{90343651-6E19-4A30-8C63-5EF508D91175}" srcOrd="1" destOrd="0" presId="urn:microsoft.com/office/officeart/2005/8/layout/orgChart1"/>
    <dgm:cxn modelId="{3486649E-C892-4102-9035-85D577435654}" type="presParOf" srcId="{103C586A-4E85-45E8-91DE-0612955F3353}" destId="{9FCD30A2-51B7-4E6B-9A8B-1EDBD455C6A0}" srcOrd="1" destOrd="0" presId="urn:microsoft.com/office/officeart/2005/8/layout/orgChart1"/>
    <dgm:cxn modelId="{3E0140A5-46BB-44C4-81B7-6C7D90DD8550}" type="presParOf" srcId="{9FCD30A2-51B7-4E6B-9A8B-1EDBD455C6A0}" destId="{5B52B69F-E3DE-4847-9B3D-0EF726BAF229}" srcOrd="0" destOrd="0" presId="urn:microsoft.com/office/officeart/2005/8/layout/orgChart1"/>
    <dgm:cxn modelId="{471BE6ED-7689-40F4-A014-9C18B3BF91B2}" type="presParOf" srcId="{9FCD30A2-51B7-4E6B-9A8B-1EDBD455C6A0}" destId="{848A7E14-06F1-4810-9F5A-622A8BF04595}" srcOrd="1" destOrd="0" presId="urn:microsoft.com/office/officeart/2005/8/layout/orgChart1"/>
    <dgm:cxn modelId="{EFEB5578-C7EA-493E-9C27-AEB01F4B0C6A}" type="presParOf" srcId="{848A7E14-06F1-4810-9F5A-622A8BF04595}" destId="{786BA011-4463-4EBE-8BB2-3B0F250855FD}" srcOrd="0" destOrd="0" presId="urn:microsoft.com/office/officeart/2005/8/layout/orgChart1"/>
    <dgm:cxn modelId="{9309E41B-D587-4BDC-93DD-32FC58F40E1C}" type="presParOf" srcId="{786BA011-4463-4EBE-8BB2-3B0F250855FD}" destId="{A9B70A16-45E6-40BC-B631-E643B5DEB266}" srcOrd="0" destOrd="0" presId="urn:microsoft.com/office/officeart/2005/8/layout/orgChart1"/>
    <dgm:cxn modelId="{965A99A0-C5AA-494D-8440-1BFA6AE9B3B1}" type="presParOf" srcId="{786BA011-4463-4EBE-8BB2-3B0F250855FD}" destId="{2BEDF244-CD2E-479C-A5B3-75ECA6122F46}" srcOrd="1" destOrd="0" presId="urn:microsoft.com/office/officeart/2005/8/layout/orgChart1"/>
    <dgm:cxn modelId="{C30706B1-E9BF-4DA1-956A-06C3D3978548}" type="presParOf" srcId="{848A7E14-06F1-4810-9F5A-622A8BF04595}" destId="{EC116109-CCE4-47C8-BA61-BCAE002A6B92}" srcOrd="1" destOrd="0" presId="urn:microsoft.com/office/officeart/2005/8/layout/orgChart1"/>
    <dgm:cxn modelId="{A5F1C556-C0D0-4497-9515-EFC69D73EB27}" type="presParOf" srcId="{EC116109-CCE4-47C8-BA61-BCAE002A6B92}" destId="{C26C2435-DE40-4840-8EB8-560878D79A31}" srcOrd="0" destOrd="0" presId="urn:microsoft.com/office/officeart/2005/8/layout/orgChart1"/>
    <dgm:cxn modelId="{468D883C-F7DE-4300-8157-8553A837763F}" type="presParOf" srcId="{EC116109-CCE4-47C8-BA61-BCAE002A6B92}" destId="{7139648B-41ED-4046-A485-320D82C2EE14}" srcOrd="1" destOrd="0" presId="urn:microsoft.com/office/officeart/2005/8/layout/orgChart1"/>
    <dgm:cxn modelId="{2950B0A5-3B0C-4597-B9DB-CFA3B6DB7EF8}" type="presParOf" srcId="{7139648B-41ED-4046-A485-320D82C2EE14}" destId="{E5CABEA7-EE24-4EB2-ACD1-81F31944BAFC}" srcOrd="0" destOrd="0" presId="urn:microsoft.com/office/officeart/2005/8/layout/orgChart1"/>
    <dgm:cxn modelId="{1853D650-AA5A-4860-9F22-33F67FDCBB6C}" type="presParOf" srcId="{E5CABEA7-EE24-4EB2-ACD1-81F31944BAFC}" destId="{A5414ACD-5CEB-418A-8A78-E61DB3DAF594}" srcOrd="0" destOrd="0" presId="urn:microsoft.com/office/officeart/2005/8/layout/orgChart1"/>
    <dgm:cxn modelId="{09EC6462-3802-4C57-B697-A4CCC291E503}" type="presParOf" srcId="{E5CABEA7-EE24-4EB2-ACD1-81F31944BAFC}" destId="{34CCC39A-5882-4B9A-A05F-67E1A5750CF6}" srcOrd="1" destOrd="0" presId="urn:microsoft.com/office/officeart/2005/8/layout/orgChart1"/>
    <dgm:cxn modelId="{28F119ED-BFDE-4439-B40C-D2160E5863A1}" type="presParOf" srcId="{7139648B-41ED-4046-A485-320D82C2EE14}" destId="{F1E88CBF-E3AB-49DD-A99A-7179A8824642}" srcOrd="1" destOrd="0" presId="urn:microsoft.com/office/officeart/2005/8/layout/orgChart1"/>
    <dgm:cxn modelId="{D9A41D59-10D7-46DC-95C2-0C59B4346DCF}" type="presParOf" srcId="{7139648B-41ED-4046-A485-320D82C2EE14}" destId="{8F087E16-A3FE-4EC9-9079-FDD0C0FDD09A}" srcOrd="2" destOrd="0" presId="urn:microsoft.com/office/officeart/2005/8/layout/orgChart1"/>
    <dgm:cxn modelId="{B69AFCFA-9F0F-4E39-BBCD-0EF02CD6E5C3}" type="presParOf" srcId="{848A7E14-06F1-4810-9F5A-622A8BF04595}" destId="{3510E80D-8F76-4983-944C-637D67B4F10A}" srcOrd="2" destOrd="0" presId="urn:microsoft.com/office/officeart/2005/8/layout/orgChart1"/>
    <dgm:cxn modelId="{29BBFEAF-FB49-45BE-9E04-46888346ACA5}" type="presParOf" srcId="{103C586A-4E85-45E8-91DE-0612955F3353}" destId="{18992C00-1B53-45DD-9EF6-D190C31EA582}" srcOrd="2" destOrd="0" presId="urn:microsoft.com/office/officeart/2005/8/layout/orgChart1"/>
    <dgm:cxn modelId="{F7D25EE4-A0A8-4131-AA55-73030DB4535B}" type="presParOf" srcId="{7C7AE2A8-DDF9-4F77-BE9D-F9088D2AF784}" destId="{DCFBAFFC-4A63-4C5C-BEE9-D31DA828B2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EC59AB1-9023-4A5D-8028-DDCD4A1A3DD5}" type="doc">
      <dgm:prSet loTypeId="urn:microsoft.com/office/officeart/2008/layout/LinedList" loCatId="list" qsTypeId="urn:microsoft.com/office/officeart/2005/8/quickstyle/simple5" qsCatId="simple" csTypeId="urn:microsoft.com/office/officeart/2005/8/colors/accent3_2" csCatId="accent3" phldr="1"/>
      <dgm:spPr/>
      <dgm:t>
        <a:bodyPr/>
        <a:lstStyle/>
        <a:p>
          <a:endParaRPr lang="es-CO"/>
        </a:p>
      </dgm:t>
    </dgm:pt>
    <dgm:pt modelId="{344A9337-7F73-4A2C-B180-4537AE86B775}">
      <dgm:prSet phldrT="[Texto]" custT="1"/>
      <dgm:spPr>
        <a:solidFill>
          <a:schemeClr val="accent3">
            <a:lumMod val="20000"/>
            <a:lumOff val="80000"/>
          </a:schemeClr>
        </a:solidFill>
        <a:ln>
          <a:solidFill>
            <a:schemeClr val="accent3">
              <a:lumMod val="20000"/>
              <a:lumOff val="80000"/>
            </a:schemeClr>
          </a:solidFill>
        </a:ln>
      </dgm:spPr>
      <dgm:t>
        <a:bodyPr/>
        <a:lstStyle/>
        <a:p>
          <a:pPr algn="ctr"/>
          <a:r>
            <a:rPr lang="es-MX" sz="2000" b="1" dirty="0">
              <a:effectLst/>
              <a:latin typeface="Arial" panose="020B0604020202020204" pitchFamily="34" charset="0"/>
              <a:ea typeface="Times New Roman" panose="02020603050405020304" pitchFamily="18" charset="0"/>
            </a:rPr>
            <a:t>SE FORMULARON</a:t>
          </a:r>
        </a:p>
        <a:p>
          <a:pPr algn="ctr"/>
          <a:r>
            <a:rPr lang="es-MX" sz="2000" b="1" dirty="0">
              <a:effectLst/>
              <a:latin typeface="Arial" panose="020B0604020202020204" pitchFamily="34" charset="0"/>
              <a:ea typeface="Times New Roman" panose="02020603050405020304" pitchFamily="18" charset="0"/>
            </a:rPr>
            <a:t> 3 PROGRAMAS DE EDUCACIÓN EN SEGURIDAD VIAL Y MOVILIDAD SOSTENIBLE EN EL MUNICIPIO</a:t>
          </a:r>
          <a:endParaRPr lang="es-CO" sz="2000" dirty="0"/>
        </a:p>
      </dgm:t>
    </dgm:pt>
    <dgm:pt modelId="{785B2214-78A3-43EA-81A6-A899F2B54C9B}" type="parTrans" cxnId="{7AFBC86B-8EEC-4C4E-B33F-359F11615E5F}">
      <dgm:prSet/>
      <dgm:spPr/>
      <dgm:t>
        <a:bodyPr/>
        <a:lstStyle/>
        <a:p>
          <a:endParaRPr lang="es-CO"/>
        </a:p>
      </dgm:t>
    </dgm:pt>
    <dgm:pt modelId="{F642B377-1B8C-4959-9D23-07DD3FE03B01}" type="sibTrans" cxnId="{7AFBC86B-8EEC-4C4E-B33F-359F11615E5F}">
      <dgm:prSet/>
      <dgm:spPr/>
      <dgm:t>
        <a:bodyPr/>
        <a:lstStyle/>
        <a:p>
          <a:endParaRPr lang="es-CO"/>
        </a:p>
      </dgm:t>
    </dgm:pt>
    <dgm:pt modelId="{36116C35-5433-46A7-9714-52D55F2D89D0}" type="pres">
      <dgm:prSet presAssocID="{CEC59AB1-9023-4A5D-8028-DDCD4A1A3DD5}" presName="vert0" presStyleCnt="0">
        <dgm:presLayoutVars>
          <dgm:dir/>
          <dgm:animOne val="branch"/>
          <dgm:animLvl val="lvl"/>
        </dgm:presLayoutVars>
      </dgm:prSet>
      <dgm:spPr/>
    </dgm:pt>
    <dgm:pt modelId="{27E95AEF-DADF-4045-819A-8468C290B9A3}" type="pres">
      <dgm:prSet presAssocID="{344A9337-7F73-4A2C-B180-4537AE86B775}" presName="thickLine" presStyleLbl="alignNode1" presStyleIdx="0" presStyleCnt="1"/>
      <dgm:spPr/>
    </dgm:pt>
    <dgm:pt modelId="{7DBC20AE-42B5-4BD4-A082-ABE7ACBE824F}" type="pres">
      <dgm:prSet presAssocID="{344A9337-7F73-4A2C-B180-4537AE86B775}" presName="horz1" presStyleCnt="0"/>
      <dgm:spPr/>
    </dgm:pt>
    <dgm:pt modelId="{22B5A131-4921-4FE0-A32E-C33346AD8F50}" type="pres">
      <dgm:prSet presAssocID="{344A9337-7F73-4A2C-B180-4537AE86B775}" presName="tx1" presStyleLbl="revTx" presStyleIdx="0" presStyleCnt="1"/>
      <dgm:spPr/>
    </dgm:pt>
    <dgm:pt modelId="{8D94EB74-A560-4DD2-B8DB-53762CAFFF34}" type="pres">
      <dgm:prSet presAssocID="{344A9337-7F73-4A2C-B180-4537AE86B775}" presName="vert1" presStyleCnt="0"/>
      <dgm:spPr/>
    </dgm:pt>
  </dgm:ptLst>
  <dgm:cxnLst>
    <dgm:cxn modelId="{F290A13A-C123-4138-8351-BF75866DDE1D}" type="presOf" srcId="{CEC59AB1-9023-4A5D-8028-DDCD4A1A3DD5}" destId="{36116C35-5433-46A7-9714-52D55F2D89D0}" srcOrd="0" destOrd="0" presId="urn:microsoft.com/office/officeart/2008/layout/LinedList"/>
    <dgm:cxn modelId="{7AFBC86B-8EEC-4C4E-B33F-359F11615E5F}" srcId="{CEC59AB1-9023-4A5D-8028-DDCD4A1A3DD5}" destId="{344A9337-7F73-4A2C-B180-4537AE86B775}" srcOrd="0" destOrd="0" parTransId="{785B2214-78A3-43EA-81A6-A899F2B54C9B}" sibTransId="{F642B377-1B8C-4959-9D23-07DD3FE03B01}"/>
    <dgm:cxn modelId="{85AAEA9E-B01D-4724-9FBF-388018EEDCF5}" type="presOf" srcId="{344A9337-7F73-4A2C-B180-4537AE86B775}" destId="{22B5A131-4921-4FE0-A32E-C33346AD8F50}" srcOrd="0" destOrd="0" presId="urn:microsoft.com/office/officeart/2008/layout/LinedList"/>
    <dgm:cxn modelId="{87CB8845-7E41-4157-B396-5D66F1F3EA51}" type="presParOf" srcId="{36116C35-5433-46A7-9714-52D55F2D89D0}" destId="{27E95AEF-DADF-4045-819A-8468C290B9A3}" srcOrd="0" destOrd="0" presId="urn:microsoft.com/office/officeart/2008/layout/LinedList"/>
    <dgm:cxn modelId="{A40D6691-200B-4918-ADBA-82DBB0B2708F}" type="presParOf" srcId="{36116C35-5433-46A7-9714-52D55F2D89D0}" destId="{7DBC20AE-42B5-4BD4-A082-ABE7ACBE824F}" srcOrd="1" destOrd="0" presId="urn:microsoft.com/office/officeart/2008/layout/LinedList"/>
    <dgm:cxn modelId="{B012F345-1FA4-4914-AE83-3C750AA85A03}" type="presParOf" srcId="{7DBC20AE-42B5-4BD4-A082-ABE7ACBE824F}" destId="{22B5A131-4921-4FE0-A32E-C33346AD8F50}" srcOrd="0" destOrd="0" presId="urn:microsoft.com/office/officeart/2008/layout/LinedList"/>
    <dgm:cxn modelId="{B324C618-3758-469D-A6CA-9FD90CCE12FE}" type="presParOf" srcId="{7DBC20AE-42B5-4BD4-A082-ABE7ACBE824F}" destId="{8D94EB74-A560-4DD2-B8DB-53762CAFFF34}" srcOrd="1" destOrd="0" presId="urn:microsoft.com/office/officeart/2008/layout/LinedList"/>
  </dgm:cxnLst>
  <dgm:bg>
    <a:solidFill>
      <a:schemeClr val="accent6">
        <a:lumMod val="20000"/>
        <a:lumOff val="80000"/>
      </a:schemeClr>
    </a:solidFill>
  </dgm:bg>
  <dgm:whole>
    <a:ln>
      <a:solidFill>
        <a:schemeClr val="accent6">
          <a:lumMod val="20000"/>
          <a:lumOff val="8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477424-C257-4A59-982B-FA7B701F9B9A}" type="doc">
      <dgm:prSet loTypeId="urn:microsoft.com/office/officeart/2005/8/layout/hierarchy1" loCatId="hierarchy" qsTypeId="urn:microsoft.com/office/officeart/2005/8/quickstyle/simple5" qsCatId="simple" csTypeId="urn:microsoft.com/office/officeart/2005/8/colors/colorful4" csCatId="colorful" phldr="1"/>
      <dgm:spPr/>
      <dgm:t>
        <a:bodyPr/>
        <a:lstStyle/>
        <a:p>
          <a:endParaRPr lang="es-CO"/>
        </a:p>
      </dgm:t>
    </dgm:pt>
    <dgm:pt modelId="{8450F8F3-4E23-403A-9323-E2709BDE3D51}">
      <dgm:prSet phldrT="[Texto]" custT="1"/>
      <dgm:spPr/>
      <dgm:t>
        <a:bodyPr/>
        <a:lstStyle/>
        <a:p>
          <a:r>
            <a:rPr lang="es-CO" sz="3200" b="1" dirty="0">
              <a:latin typeface="Arial" panose="020B0604020202020204" pitchFamily="34" charset="0"/>
              <a:cs typeface="Arial" panose="020B0604020202020204" pitchFamily="34" charset="0"/>
            </a:rPr>
            <a:t>1</a:t>
          </a:r>
        </a:p>
        <a:p>
          <a:r>
            <a:rPr lang="es-CO" sz="2000" b="1" dirty="0"/>
            <a:t>DTB “TE SENSIBILIZA EN</a:t>
          </a:r>
          <a:br>
            <a:rPr lang="es-CO" sz="2000" b="1" dirty="0"/>
          </a:br>
          <a:r>
            <a:rPr lang="es-CO" sz="2000" b="1" dirty="0"/>
            <a:t>SEGURIDAD VIAL”</a:t>
          </a:r>
        </a:p>
      </dgm:t>
    </dgm:pt>
    <dgm:pt modelId="{EE402CAD-1BE2-4B7F-8D39-71D4AF2B159A}" type="parTrans" cxnId="{0443D99B-41E2-4D95-AE67-FB386C9774FE}">
      <dgm:prSet/>
      <dgm:spPr/>
      <dgm:t>
        <a:bodyPr/>
        <a:lstStyle/>
        <a:p>
          <a:endParaRPr lang="es-CO"/>
        </a:p>
      </dgm:t>
    </dgm:pt>
    <dgm:pt modelId="{67A4E565-CA4F-4981-B8E5-E124EFB851B3}" type="sibTrans" cxnId="{0443D99B-41E2-4D95-AE67-FB386C9774FE}">
      <dgm:prSet/>
      <dgm:spPr/>
      <dgm:t>
        <a:bodyPr/>
        <a:lstStyle/>
        <a:p>
          <a:endParaRPr lang="es-CO"/>
        </a:p>
      </dgm:t>
    </dgm:pt>
    <dgm:pt modelId="{5C25598B-F3B0-4AE6-9CA3-A985E1C10F3E}">
      <dgm:prSet phldrT="[Texto]" custT="1"/>
      <dgm:spPr/>
      <dgm:t>
        <a:bodyPr/>
        <a:lstStyle/>
        <a:p>
          <a:pPr algn="ctr"/>
          <a:r>
            <a:rPr lang="es-CO" sz="3200" b="1" dirty="0">
              <a:latin typeface="Arial" panose="020B0604020202020204" pitchFamily="34" charset="0"/>
              <a:cs typeface="Arial" panose="020B0604020202020204" pitchFamily="34" charset="0"/>
            </a:rPr>
            <a:t>2</a:t>
          </a:r>
        </a:p>
        <a:p>
          <a:pPr algn="ctr"/>
          <a:r>
            <a:rPr lang="es-CO" sz="2000" b="1" dirty="0"/>
            <a:t>DTB “PROMOTORES DE</a:t>
          </a:r>
          <a:br>
            <a:rPr lang="es-CO" sz="2000" b="1" dirty="0"/>
          </a:br>
          <a:r>
            <a:rPr lang="es-CO" sz="2000" b="1" dirty="0"/>
            <a:t>CULTURA VIAL”</a:t>
          </a:r>
        </a:p>
      </dgm:t>
    </dgm:pt>
    <dgm:pt modelId="{A857F7B5-9E69-410F-9CA9-A1121FC2BBB2}" type="parTrans" cxnId="{A5CDA509-A71A-457B-8FB7-6D4BD20A2B76}">
      <dgm:prSet/>
      <dgm:spPr/>
      <dgm:t>
        <a:bodyPr/>
        <a:lstStyle/>
        <a:p>
          <a:endParaRPr lang="es-CO"/>
        </a:p>
      </dgm:t>
    </dgm:pt>
    <dgm:pt modelId="{A21E54AD-E7D5-4DC9-9C69-010778346B9F}" type="sibTrans" cxnId="{A5CDA509-A71A-457B-8FB7-6D4BD20A2B76}">
      <dgm:prSet/>
      <dgm:spPr/>
      <dgm:t>
        <a:bodyPr/>
        <a:lstStyle/>
        <a:p>
          <a:endParaRPr lang="es-CO"/>
        </a:p>
      </dgm:t>
    </dgm:pt>
    <dgm:pt modelId="{F5409AA5-40CA-48EA-84D9-454A66506298}">
      <dgm:prSet phldrT="[Texto]" custT="1"/>
      <dgm:spPr/>
      <dgm:t>
        <a:bodyPr/>
        <a:lstStyle/>
        <a:p>
          <a:r>
            <a:rPr lang="es-CO" sz="3200" b="1" dirty="0">
              <a:latin typeface="Arial" panose="020B0604020202020204" pitchFamily="34" charset="0"/>
              <a:cs typeface="Arial" panose="020B0604020202020204" pitchFamily="34" charset="0"/>
            </a:rPr>
            <a:t>3</a:t>
          </a:r>
        </a:p>
        <a:p>
          <a:r>
            <a:rPr lang="es-CO" sz="2000" b="1" dirty="0"/>
            <a:t>DTB “FORTALECE TU</a:t>
          </a:r>
          <a:br>
            <a:rPr lang="es-CO" sz="2000" b="1" dirty="0"/>
          </a:br>
          <a:r>
            <a:rPr lang="es-CO" sz="2000" b="1" dirty="0"/>
            <a:t>MOVILIDAD”</a:t>
          </a:r>
        </a:p>
      </dgm:t>
    </dgm:pt>
    <dgm:pt modelId="{2FEB2808-A2DB-4644-815B-971BD8D0B6CA}" type="parTrans" cxnId="{BBB071A3-7166-451B-B0C1-F06165DF395A}">
      <dgm:prSet/>
      <dgm:spPr/>
      <dgm:t>
        <a:bodyPr/>
        <a:lstStyle/>
        <a:p>
          <a:endParaRPr lang="es-CO"/>
        </a:p>
      </dgm:t>
    </dgm:pt>
    <dgm:pt modelId="{091FEEF2-FE7A-4336-BB52-A3B64A1A4960}" type="sibTrans" cxnId="{BBB071A3-7166-451B-B0C1-F06165DF395A}">
      <dgm:prSet/>
      <dgm:spPr/>
      <dgm:t>
        <a:bodyPr/>
        <a:lstStyle/>
        <a:p>
          <a:endParaRPr lang="es-CO"/>
        </a:p>
      </dgm:t>
    </dgm:pt>
    <dgm:pt modelId="{726656DC-0E3A-4C45-8D29-28861FF6E1D5}" type="pres">
      <dgm:prSet presAssocID="{27477424-C257-4A59-982B-FA7B701F9B9A}" presName="hierChild1" presStyleCnt="0">
        <dgm:presLayoutVars>
          <dgm:chPref val="1"/>
          <dgm:dir/>
          <dgm:animOne val="branch"/>
          <dgm:animLvl val="lvl"/>
          <dgm:resizeHandles/>
        </dgm:presLayoutVars>
      </dgm:prSet>
      <dgm:spPr/>
    </dgm:pt>
    <dgm:pt modelId="{323F1FBE-C3EE-4F86-AAD6-04E06C9D884A}" type="pres">
      <dgm:prSet presAssocID="{8450F8F3-4E23-403A-9323-E2709BDE3D51}" presName="hierRoot1" presStyleCnt="0"/>
      <dgm:spPr/>
    </dgm:pt>
    <dgm:pt modelId="{603E9540-739F-48F5-B237-E43C0E1DC7FD}" type="pres">
      <dgm:prSet presAssocID="{8450F8F3-4E23-403A-9323-E2709BDE3D51}" presName="composite" presStyleCnt="0"/>
      <dgm:spPr/>
    </dgm:pt>
    <dgm:pt modelId="{8F0CCD11-87DB-4DF0-B9AB-E965CB01B70F}" type="pres">
      <dgm:prSet presAssocID="{8450F8F3-4E23-403A-9323-E2709BDE3D51}" presName="background" presStyleLbl="node0" presStyleIdx="0" presStyleCnt="3"/>
      <dgm:spPr/>
    </dgm:pt>
    <dgm:pt modelId="{10B72F95-6214-4EDF-8B3A-D55BB8FB3DA1}" type="pres">
      <dgm:prSet presAssocID="{8450F8F3-4E23-403A-9323-E2709BDE3D51}" presName="text" presStyleLbl="fgAcc0" presStyleIdx="0" presStyleCnt="3" custLinFactNeighborX="0" custLinFactNeighborY="-2592">
        <dgm:presLayoutVars>
          <dgm:chPref val="3"/>
        </dgm:presLayoutVars>
      </dgm:prSet>
      <dgm:spPr/>
    </dgm:pt>
    <dgm:pt modelId="{7BD94ADD-86F5-4D16-B961-FD24B3671D0C}" type="pres">
      <dgm:prSet presAssocID="{8450F8F3-4E23-403A-9323-E2709BDE3D51}" presName="hierChild2" presStyleCnt="0"/>
      <dgm:spPr/>
    </dgm:pt>
    <dgm:pt modelId="{74288840-AAFD-47FA-B8CB-348664915ED6}" type="pres">
      <dgm:prSet presAssocID="{5C25598B-F3B0-4AE6-9CA3-A985E1C10F3E}" presName="hierRoot1" presStyleCnt="0"/>
      <dgm:spPr/>
    </dgm:pt>
    <dgm:pt modelId="{78AAC357-1317-47A0-8EDD-E48FF73C116D}" type="pres">
      <dgm:prSet presAssocID="{5C25598B-F3B0-4AE6-9CA3-A985E1C10F3E}" presName="composite" presStyleCnt="0"/>
      <dgm:spPr/>
    </dgm:pt>
    <dgm:pt modelId="{2AE227FD-5FA7-4818-AC1C-A887BC2C8156}" type="pres">
      <dgm:prSet presAssocID="{5C25598B-F3B0-4AE6-9CA3-A985E1C10F3E}" presName="background" presStyleLbl="node0" presStyleIdx="1" presStyleCnt="3"/>
      <dgm:spPr/>
    </dgm:pt>
    <dgm:pt modelId="{77B6B602-353F-4FD7-B274-A29D250FBD17}" type="pres">
      <dgm:prSet presAssocID="{5C25598B-F3B0-4AE6-9CA3-A985E1C10F3E}" presName="text" presStyleLbl="fgAcc0" presStyleIdx="1" presStyleCnt="3" custLinFactNeighborX="1923" custLinFactNeighborY="130">
        <dgm:presLayoutVars>
          <dgm:chPref val="3"/>
        </dgm:presLayoutVars>
      </dgm:prSet>
      <dgm:spPr/>
    </dgm:pt>
    <dgm:pt modelId="{7E59C2A6-D1C8-44D8-8663-464D71D17946}" type="pres">
      <dgm:prSet presAssocID="{5C25598B-F3B0-4AE6-9CA3-A985E1C10F3E}" presName="hierChild2" presStyleCnt="0"/>
      <dgm:spPr/>
    </dgm:pt>
    <dgm:pt modelId="{11C282D4-57D9-4E8D-939E-5580A0AEA416}" type="pres">
      <dgm:prSet presAssocID="{F5409AA5-40CA-48EA-84D9-454A66506298}" presName="hierRoot1" presStyleCnt="0"/>
      <dgm:spPr/>
    </dgm:pt>
    <dgm:pt modelId="{8AEC4470-B834-4E07-9668-A5E82AA828C2}" type="pres">
      <dgm:prSet presAssocID="{F5409AA5-40CA-48EA-84D9-454A66506298}" presName="composite" presStyleCnt="0"/>
      <dgm:spPr/>
    </dgm:pt>
    <dgm:pt modelId="{5B6DD771-E45A-404C-BC04-62405E169735}" type="pres">
      <dgm:prSet presAssocID="{F5409AA5-40CA-48EA-84D9-454A66506298}" presName="background" presStyleLbl="node0" presStyleIdx="2" presStyleCnt="3"/>
      <dgm:spPr/>
    </dgm:pt>
    <dgm:pt modelId="{051907FB-A057-4297-B520-DB8391AE2E56}" type="pres">
      <dgm:prSet presAssocID="{F5409AA5-40CA-48EA-84D9-454A66506298}" presName="text" presStyleLbl="fgAcc0" presStyleIdx="2" presStyleCnt="3">
        <dgm:presLayoutVars>
          <dgm:chPref val="3"/>
        </dgm:presLayoutVars>
      </dgm:prSet>
      <dgm:spPr/>
    </dgm:pt>
    <dgm:pt modelId="{0C59B970-5889-47C2-A3E0-E39897E626A5}" type="pres">
      <dgm:prSet presAssocID="{F5409AA5-40CA-48EA-84D9-454A66506298}" presName="hierChild2" presStyleCnt="0"/>
      <dgm:spPr/>
    </dgm:pt>
  </dgm:ptLst>
  <dgm:cxnLst>
    <dgm:cxn modelId="{75ED0101-3807-4C0C-8E09-B46F925CAB59}" type="presOf" srcId="{27477424-C257-4A59-982B-FA7B701F9B9A}" destId="{726656DC-0E3A-4C45-8D29-28861FF6E1D5}" srcOrd="0" destOrd="0" presId="urn:microsoft.com/office/officeart/2005/8/layout/hierarchy1"/>
    <dgm:cxn modelId="{A5CDA509-A71A-457B-8FB7-6D4BD20A2B76}" srcId="{27477424-C257-4A59-982B-FA7B701F9B9A}" destId="{5C25598B-F3B0-4AE6-9CA3-A985E1C10F3E}" srcOrd="1" destOrd="0" parTransId="{A857F7B5-9E69-410F-9CA9-A1121FC2BBB2}" sibTransId="{A21E54AD-E7D5-4DC9-9C69-010778346B9F}"/>
    <dgm:cxn modelId="{A6125255-01D9-444C-A128-CA194456CF01}" type="presOf" srcId="{5C25598B-F3B0-4AE6-9CA3-A985E1C10F3E}" destId="{77B6B602-353F-4FD7-B274-A29D250FBD17}" srcOrd="0" destOrd="0" presId="urn:microsoft.com/office/officeart/2005/8/layout/hierarchy1"/>
    <dgm:cxn modelId="{0443D99B-41E2-4D95-AE67-FB386C9774FE}" srcId="{27477424-C257-4A59-982B-FA7B701F9B9A}" destId="{8450F8F3-4E23-403A-9323-E2709BDE3D51}" srcOrd="0" destOrd="0" parTransId="{EE402CAD-1BE2-4B7F-8D39-71D4AF2B159A}" sibTransId="{67A4E565-CA4F-4981-B8E5-E124EFB851B3}"/>
    <dgm:cxn modelId="{BBB071A3-7166-451B-B0C1-F06165DF395A}" srcId="{27477424-C257-4A59-982B-FA7B701F9B9A}" destId="{F5409AA5-40CA-48EA-84D9-454A66506298}" srcOrd="2" destOrd="0" parTransId="{2FEB2808-A2DB-4644-815B-971BD8D0B6CA}" sibTransId="{091FEEF2-FE7A-4336-BB52-A3B64A1A4960}"/>
    <dgm:cxn modelId="{CBD0D7C4-1629-4F45-B27B-DDD241B3554E}" type="presOf" srcId="{F5409AA5-40CA-48EA-84D9-454A66506298}" destId="{051907FB-A057-4297-B520-DB8391AE2E56}" srcOrd="0" destOrd="0" presId="urn:microsoft.com/office/officeart/2005/8/layout/hierarchy1"/>
    <dgm:cxn modelId="{7668C5EA-9324-4552-9C98-B35C5316DBDF}" type="presOf" srcId="{8450F8F3-4E23-403A-9323-E2709BDE3D51}" destId="{10B72F95-6214-4EDF-8B3A-D55BB8FB3DA1}" srcOrd="0" destOrd="0" presId="urn:microsoft.com/office/officeart/2005/8/layout/hierarchy1"/>
    <dgm:cxn modelId="{AA428647-D419-44E5-B41E-10244B0D000D}" type="presParOf" srcId="{726656DC-0E3A-4C45-8D29-28861FF6E1D5}" destId="{323F1FBE-C3EE-4F86-AAD6-04E06C9D884A}" srcOrd="0" destOrd="0" presId="urn:microsoft.com/office/officeart/2005/8/layout/hierarchy1"/>
    <dgm:cxn modelId="{E7EE9B87-D703-4F7D-B414-A4E73F49B5FA}" type="presParOf" srcId="{323F1FBE-C3EE-4F86-AAD6-04E06C9D884A}" destId="{603E9540-739F-48F5-B237-E43C0E1DC7FD}" srcOrd="0" destOrd="0" presId="urn:microsoft.com/office/officeart/2005/8/layout/hierarchy1"/>
    <dgm:cxn modelId="{C676C82E-5781-46A8-AA3C-B410044EC601}" type="presParOf" srcId="{603E9540-739F-48F5-B237-E43C0E1DC7FD}" destId="{8F0CCD11-87DB-4DF0-B9AB-E965CB01B70F}" srcOrd="0" destOrd="0" presId="urn:microsoft.com/office/officeart/2005/8/layout/hierarchy1"/>
    <dgm:cxn modelId="{3F8F3E06-5435-4887-BDD3-F06D92E3C7D8}" type="presParOf" srcId="{603E9540-739F-48F5-B237-E43C0E1DC7FD}" destId="{10B72F95-6214-4EDF-8B3A-D55BB8FB3DA1}" srcOrd="1" destOrd="0" presId="urn:microsoft.com/office/officeart/2005/8/layout/hierarchy1"/>
    <dgm:cxn modelId="{A7282B73-B34B-4945-AEFD-05D7CA2F7E68}" type="presParOf" srcId="{323F1FBE-C3EE-4F86-AAD6-04E06C9D884A}" destId="{7BD94ADD-86F5-4D16-B961-FD24B3671D0C}" srcOrd="1" destOrd="0" presId="urn:microsoft.com/office/officeart/2005/8/layout/hierarchy1"/>
    <dgm:cxn modelId="{D9D76074-555F-423A-A5EE-0FE86DA85B37}" type="presParOf" srcId="{726656DC-0E3A-4C45-8D29-28861FF6E1D5}" destId="{74288840-AAFD-47FA-B8CB-348664915ED6}" srcOrd="1" destOrd="0" presId="urn:microsoft.com/office/officeart/2005/8/layout/hierarchy1"/>
    <dgm:cxn modelId="{FDD5B924-6969-4E3C-A1F0-5AB905452A29}" type="presParOf" srcId="{74288840-AAFD-47FA-B8CB-348664915ED6}" destId="{78AAC357-1317-47A0-8EDD-E48FF73C116D}" srcOrd="0" destOrd="0" presId="urn:microsoft.com/office/officeart/2005/8/layout/hierarchy1"/>
    <dgm:cxn modelId="{F87B59DD-4B77-4194-8A48-BD8E5C05B104}" type="presParOf" srcId="{78AAC357-1317-47A0-8EDD-E48FF73C116D}" destId="{2AE227FD-5FA7-4818-AC1C-A887BC2C8156}" srcOrd="0" destOrd="0" presId="urn:microsoft.com/office/officeart/2005/8/layout/hierarchy1"/>
    <dgm:cxn modelId="{7B0EEE06-7041-4CB4-818F-E07100D90F4F}" type="presParOf" srcId="{78AAC357-1317-47A0-8EDD-E48FF73C116D}" destId="{77B6B602-353F-4FD7-B274-A29D250FBD17}" srcOrd="1" destOrd="0" presId="urn:microsoft.com/office/officeart/2005/8/layout/hierarchy1"/>
    <dgm:cxn modelId="{72EEA798-16A2-48F6-A1BB-16AD2DEB59BE}" type="presParOf" srcId="{74288840-AAFD-47FA-B8CB-348664915ED6}" destId="{7E59C2A6-D1C8-44D8-8663-464D71D17946}" srcOrd="1" destOrd="0" presId="urn:microsoft.com/office/officeart/2005/8/layout/hierarchy1"/>
    <dgm:cxn modelId="{44448615-09C0-470A-B985-D3502D4D95CA}" type="presParOf" srcId="{726656DC-0E3A-4C45-8D29-28861FF6E1D5}" destId="{11C282D4-57D9-4E8D-939E-5580A0AEA416}" srcOrd="2" destOrd="0" presId="urn:microsoft.com/office/officeart/2005/8/layout/hierarchy1"/>
    <dgm:cxn modelId="{35FE07DF-10ED-4036-A214-267B92DCB1DE}" type="presParOf" srcId="{11C282D4-57D9-4E8D-939E-5580A0AEA416}" destId="{8AEC4470-B834-4E07-9668-A5E82AA828C2}" srcOrd="0" destOrd="0" presId="urn:microsoft.com/office/officeart/2005/8/layout/hierarchy1"/>
    <dgm:cxn modelId="{F00693B1-F7F1-4053-AB17-4F9445ECE16A}" type="presParOf" srcId="{8AEC4470-B834-4E07-9668-A5E82AA828C2}" destId="{5B6DD771-E45A-404C-BC04-62405E169735}" srcOrd="0" destOrd="0" presId="urn:microsoft.com/office/officeart/2005/8/layout/hierarchy1"/>
    <dgm:cxn modelId="{DA5A7B8A-99E3-44FE-8EF0-01775BCCC64D}" type="presParOf" srcId="{8AEC4470-B834-4E07-9668-A5E82AA828C2}" destId="{051907FB-A057-4297-B520-DB8391AE2E56}" srcOrd="1" destOrd="0" presId="urn:microsoft.com/office/officeart/2005/8/layout/hierarchy1"/>
    <dgm:cxn modelId="{1FAF424C-DC46-4251-84E2-F850BD0CE24E}" type="presParOf" srcId="{11C282D4-57D9-4E8D-939E-5580A0AEA416}" destId="{0C59B970-5889-47C2-A3E0-E39897E626A5}"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D75A145-AC69-40C4-8B7C-38311AB56177}" type="doc">
      <dgm:prSet loTypeId="urn:microsoft.com/office/officeart/2005/8/layout/hList9" loCatId="list" qsTypeId="urn:microsoft.com/office/officeart/2005/8/quickstyle/simple2" qsCatId="simple" csTypeId="urn:microsoft.com/office/officeart/2005/8/colors/colorful4" csCatId="colorful" phldr="1"/>
      <dgm:spPr/>
      <dgm:t>
        <a:bodyPr/>
        <a:lstStyle/>
        <a:p>
          <a:endParaRPr lang="es-CO"/>
        </a:p>
      </dgm:t>
    </dgm:pt>
    <dgm:pt modelId="{27CE6001-CF00-4E4C-B785-1DE6D5FCCF7E}">
      <dgm:prSet phldrT="[Texto]" custT="1"/>
      <dgm:spPr/>
      <dgm:t>
        <a:bodyPr/>
        <a:lstStyle/>
        <a:p>
          <a:r>
            <a:rPr lang="es-MX" sz="2000" b="1" dirty="0">
              <a:latin typeface="Arial" panose="020B0604020202020204" pitchFamily="34" charset="0"/>
              <a:cs typeface="Arial" panose="020B0604020202020204" pitchFamily="34" charset="0"/>
            </a:rPr>
            <a:t>Campaña: No te mates por la Vía</a:t>
          </a:r>
          <a:endParaRPr lang="es-CO" sz="2000" b="1" dirty="0">
            <a:latin typeface="Arial" panose="020B0604020202020204" pitchFamily="34" charset="0"/>
            <a:cs typeface="Arial" panose="020B0604020202020204" pitchFamily="34" charset="0"/>
          </a:endParaRPr>
        </a:p>
      </dgm:t>
    </dgm:pt>
    <dgm:pt modelId="{2927C40D-E777-43A7-838A-251951BDBF32}" type="parTrans" cxnId="{A8EF3FC5-91EC-4318-81D2-BADFF36C92A6}">
      <dgm:prSet/>
      <dgm:spPr/>
      <dgm:t>
        <a:bodyPr/>
        <a:lstStyle/>
        <a:p>
          <a:endParaRPr lang="es-CO">
            <a:solidFill>
              <a:srgbClr val="FF0000"/>
            </a:solidFill>
          </a:endParaRPr>
        </a:p>
      </dgm:t>
    </dgm:pt>
    <dgm:pt modelId="{875DB6BC-7DEA-4DA2-BABF-FE8F32A4C086}" type="sibTrans" cxnId="{A8EF3FC5-91EC-4318-81D2-BADFF36C92A6}">
      <dgm:prSet/>
      <dgm:spPr/>
      <dgm:t>
        <a:bodyPr/>
        <a:lstStyle/>
        <a:p>
          <a:endParaRPr lang="es-CO">
            <a:solidFill>
              <a:srgbClr val="FF0000"/>
            </a:solidFill>
          </a:endParaRPr>
        </a:p>
      </dgm:t>
    </dgm:pt>
    <dgm:pt modelId="{B5908053-7A11-4B82-A1FE-F8CA11794AE8}">
      <dgm:prSet phldrT="[Texto]" custT="1"/>
      <dgm:spPr/>
      <dgm:t>
        <a:bodyPr/>
        <a:lstStyle/>
        <a:p>
          <a:r>
            <a:rPr lang="es-MX" sz="2000" b="1" dirty="0">
              <a:latin typeface="Arial" panose="020B0604020202020204" pitchFamily="34" charset="0"/>
              <a:cs typeface="Arial" panose="020B0604020202020204" pitchFamily="34" charset="0"/>
            </a:rPr>
            <a:t>Campaña: No mas muertos en la Vía </a:t>
          </a:r>
          <a:endParaRPr lang="es-CO" sz="2000" b="1" dirty="0">
            <a:latin typeface="Arial" panose="020B0604020202020204" pitchFamily="34" charset="0"/>
            <a:cs typeface="Arial" panose="020B0604020202020204" pitchFamily="34" charset="0"/>
          </a:endParaRPr>
        </a:p>
      </dgm:t>
    </dgm:pt>
    <dgm:pt modelId="{10308CC2-3AD1-4428-A144-2C68928F0BF2}" type="sibTrans" cxnId="{7BD6AA3C-F1B2-4B86-BD79-1E21E8377F6C}">
      <dgm:prSet/>
      <dgm:spPr/>
      <dgm:t>
        <a:bodyPr/>
        <a:lstStyle/>
        <a:p>
          <a:endParaRPr lang="es-CO">
            <a:solidFill>
              <a:srgbClr val="FF0000"/>
            </a:solidFill>
          </a:endParaRPr>
        </a:p>
      </dgm:t>
    </dgm:pt>
    <dgm:pt modelId="{4F7EDA82-4105-442F-9519-067A6EECD55D}" type="parTrans" cxnId="{7BD6AA3C-F1B2-4B86-BD79-1E21E8377F6C}">
      <dgm:prSet/>
      <dgm:spPr/>
      <dgm:t>
        <a:bodyPr/>
        <a:lstStyle/>
        <a:p>
          <a:endParaRPr lang="es-CO">
            <a:solidFill>
              <a:srgbClr val="FF0000"/>
            </a:solidFill>
          </a:endParaRPr>
        </a:p>
      </dgm:t>
    </dgm:pt>
    <dgm:pt modelId="{6A483E31-9B69-974A-92B8-02979540560E}">
      <dgm:prSet/>
      <dgm:spPr/>
      <dgm:t>
        <a:bodyPr/>
        <a:lstStyle/>
        <a:p>
          <a:endParaRPr lang="es-ES_tradnl" dirty="0"/>
        </a:p>
      </dgm:t>
    </dgm:pt>
    <dgm:pt modelId="{D0B88A0A-97D9-D34A-93B7-FB039DB019D7}" type="sibTrans" cxnId="{1A312797-DDF3-114C-92FD-BA900B9360D1}">
      <dgm:prSet/>
      <dgm:spPr/>
      <dgm:t>
        <a:bodyPr/>
        <a:lstStyle/>
        <a:p>
          <a:endParaRPr lang="es-ES_tradnl"/>
        </a:p>
      </dgm:t>
    </dgm:pt>
    <dgm:pt modelId="{4E79CA11-F30A-844F-8350-2A683179CEB7}" type="parTrans" cxnId="{1A312797-DDF3-114C-92FD-BA900B9360D1}">
      <dgm:prSet/>
      <dgm:spPr/>
      <dgm:t>
        <a:bodyPr/>
        <a:lstStyle/>
        <a:p>
          <a:endParaRPr lang="es-ES_tradnl"/>
        </a:p>
      </dgm:t>
    </dgm:pt>
    <dgm:pt modelId="{0C56DE54-5716-46BE-8E8E-2818D79954CB}" type="pres">
      <dgm:prSet presAssocID="{6D75A145-AC69-40C4-8B7C-38311AB56177}" presName="list" presStyleCnt="0">
        <dgm:presLayoutVars>
          <dgm:dir/>
          <dgm:animLvl val="lvl"/>
        </dgm:presLayoutVars>
      </dgm:prSet>
      <dgm:spPr/>
    </dgm:pt>
    <dgm:pt modelId="{B7E9AFAD-C896-42C0-99DE-3AC5E8B0DD42}" type="pres">
      <dgm:prSet presAssocID="{27CE6001-CF00-4E4C-B785-1DE6D5FCCF7E}" presName="posSpace" presStyleCnt="0"/>
      <dgm:spPr/>
    </dgm:pt>
    <dgm:pt modelId="{3358D295-B730-4133-BEF7-6E1A1CA4BB0F}" type="pres">
      <dgm:prSet presAssocID="{27CE6001-CF00-4E4C-B785-1DE6D5FCCF7E}" presName="vertFlow" presStyleCnt="0"/>
      <dgm:spPr/>
    </dgm:pt>
    <dgm:pt modelId="{E87AEF05-4B4F-4731-8A83-3F82C61564DD}" type="pres">
      <dgm:prSet presAssocID="{27CE6001-CF00-4E4C-B785-1DE6D5FCCF7E}" presName="topSpace" presStyleCnt="0"/>
      <dgm:spPr/>
    </dgm:pt>
    <dgm:pt modelId="{31AB5BA7-07DB-4C76-904E-D48D74217A96}" type="pres">
      <dgm:prSet presAssocID="{27CE6001-CF00-4E4C-B785-1DE6D5FCCF7E}" presName="firstComp" presStyleCnt="0"/>
      <dgm:spPr/>
    </dgm:pt>
    <dgm:pt modelId="{9F8EF7A8-00E3-47F5-BFA9-207E1B892180}" type="pres">
      <dgm:prSet presAssocID="{27CE6001-CF00-4E4C-B785-1DE6D5FCCF7E}" presName="firstChild" presStyleLbl="bgAccFollowNode1" presStyleIdx="0" presStyleCnt="2"/>
      <dgm:spPr/>
    </dgm:pt>
    <dgm:pt modelId="{2B3A0997-D08D-4F65-A38E-2657EB6EE206}" type="pres">
      <dgm:prSet presAssocID="{27CE6001-CF00-4E4C-B785-1DE6D5FCCF7E}" presName="firstChildTx" presStyleLbl="bgAccFollowNode1" presStyleIdx="0" presStyleCnt="2">
        <dgm:presLayoutVars>
          <dgm:bulletEnabled val="1"/>
        </dgm:presLayoutVars>
      </dgm:prSet>
      <dgm:spPr/>
    </dgm:pt>
    <dgm:pt modelId="{148C069A-26C7-4E18-B589-3ADD3A9986FE}" type="pres">
      <dgm:prSet presAssocID="{27CE6001-CF00-4E4C-B785-1DE6D5FCCF7E}" presName="negSpace" presStyleCnt="0"/>
      <dgm:spPr/>
    </dgm:pt>
    <dgm:pt modelId="{D1B3D9F9-F3B7-4EEE-AFD8-A78F7A9EC577}" type="pres">
      <dgm:prSet presAssocID="{27CE6001-CF00-4E4C-B785-1DE6D5FCCF7E}" presName="circle" presStyleLbl="node1" presStyleIdx="0" presStyleCnt="2" custScaleX="102967" custLinFactNeighborX="9022" custLinFactNeighborY="5477"/>
      <dgm:spPr/>
    </dgm:pt>
    <dgm:pt modelId="{01C9AD03-D564-44AB-8ED9-BA956526F9F3}" type="pres">
      <dgm:prSet presAssocID="{875DB6BC-7DEA-4DA2-BABF-FE8F32A4C086}" presName="transSpace" presStyleCnt="0"/>
      <dgm:spPr/>
    </dgm:pt>
    <dgm:pt modelId="{5FADFCBD-B00B-469D-8ED7-08B19C6B5AE3}" type="pres">
      <dgm:prSet presAssocID="{B5908053-7A11-4B82-A1FE-F8CA11794AE8}" presName="posSpace" presStyleCnt="0"/>
      <dgm:spPr/>
    </dgm:pt>
    <dgm:pt modelId="{F0B74F9D-EC17-4BDD-B328-2F584E4E5C55}" type="pres">
      <dgm:prSet presAssocID="{B5908053-7A11-4B82-A1FE-F8CA11794AE8}" presName="vertFlow" presStyleCnt="0"/>
      <dgm:spPr/>
    </dgm:pt>
    <dgm:pt modelId="{99374BB2-C275-450D-A3E7-D35C642AEB14}" type="pres">
      <dgm:prSet presAssocID="{B5908053-7A11-4B82-A1FE-F8CA11794AE8}" presName="topSpace" presStyleCnt="0"/>
      <dgm:spPr/>
    </dgm:pt>
    <dgm:pt modelId="{AFD90484-2A41-4FB5-8D0F-BBB690F7BB92}" type="pres">
      <dgm:prSet presAssocID="{B5908053-7A11-4B82-A1FE-F8CA11794AE8}" presName="firstComp" presStyleCnt="0"/>
      <dgm:spPr/>
    </dgm:pt>
    <dgm:pt modelId="{5E89AF19-6D9E-4466-A45A-244226C0EDDC}" type="pres">
      <dgm:prSet presAssocID="{B5908053-7A11-4B82-A1FE-F8CA11794AE8}" presName="firstChild" presStyleLbl="bgAccFollowNode1" presStyleIdx="1" presStyleCnt="2"/>
      <dgm:spPr/>
    </dgm:pt>
    <dgm:pt modelId="{7D7CAEAF-FB4D-443A-8006-A8C70647AF82}" type="pres">
      <dgm:prSet presAssocID="{B5908053-7A11-4B82-A1FE-F8CA11794AE8}" presName="firstChildTx" presStyleLbl="bgAccFollowNode1" presStyleIdx="1" presStyleCnt="2">
        <dgm:presLayoutVars>
          <dgm:bulletEnabled val="1"/>
        </dgm:presLayoutVars>
      </dgm:prSet>
      <dgm:spPr/>
    </dgm:pt>
    <dgm:pt modelId="{2DBB1129-0A5C-444E-A972-8175E8575C0F}" type="pres">
      <dgm:prSet presAssocID="{B5908053-7A11-4B82-A1FE-F8CA11794AE8}" presName="negSpace" presStyleCnt="0"/>
      <dgm:spPr/>
    </dgm:pt>
    <dgm:pt modelId="{0D4CF75F-AE8E-4694-BAB9-45B7E321F55B}" type="pres">
      <dgm:prSet presAssocID="{B5908053-7A11-4B82-A1FE-F8CA11794AE8}" presName="circle" presStyleLbl="node1" presStyleIdx="1" presStyleCnt="2" custScaleY="93201" custLinFactNeighborX="-4294" custLinFactNeighborY="9766"/>
      <dgm:spPr/>
    </dgm:pt>
  </dgm:ptLst>
  <dgm:cxnLst>
    <dgm:cxn modelId="{3A42140C-FFED-4C55-819E-A962EC81F082}" type="presOf" srcId="{6D75A145-AC69-40C4-8B7C-38311AB56177}" destId="{0C56DE54-5716-46BE-8E8E-2818D79954CB}" srcOrd="0" destOrd="0" presId="urn:microsoft.com/office/officeart/2005/8/layout/hList9"/>
    <dgm:cxn modelId="{7BD6AA3C-F1B2-4B86-BD79-1E21E8377F6C}" srcId="{6D75A145-AC69-40C4-8B7C-38311AB56177}" destId="{B5908053-7A11-4B82-A1FE-F8CA11794AE8}" srcOrd="1" destOrd="0" parTransId="{4F7EDA82-4105-442F-9519-067A6EECD55D}" sibTransId="{10308CC2-3AD1-4428-A144-2C68928F0BF2}"/>
    <dgm:cxn modelId="{83116C70-01D7-E84D-91DB-F18833BFDB48}" type="presOf" srcId="{6A483E31-9B69-974A-92B8-02979540560E}" destId="{5E89AF19-6D9E-4466-A45A-244226C0EDDC}" srcOrd="0" destOrd="0" presId="urn:microsoft.com/office/officeart/2005/8/layout/hList9"/>
    <dgm:cxn modelId="{C53D4D74-65BE-FF48-B34A-80FBAFA3D3CB}" type="presOf" srcId="{6A483E31-9B69-974A-92B8-02979540560E}" destId="{7D7CAEAF-FB4D-443A-8006-A8C70647AF82}" srcOrd="1" destOrd="0" presId="urn:microsoft.com/office/officeart/2005/8/layout/hList9"/>
    <dgm:cxn modelId="{9D18BD54-312A-41FD-BCE1-ACDA915025D6}" type="presOf" srcId="{B5908053-7A11-4B82-A1FE-F8CA11794AE8}" destId="{0D4CF75F-AE8E-4694-BAB9-45B7E321F55B}" srcOrd="0" destOrd="0" presId="urn:microsoft.com/office/officeart/2005/8/layout/hList9"/>
    <dgm:cxn modelId="{A3A37D86-D534-49D3-BAC9-FA16F669ADE3}" type="presOf" srcId="{27CE6001-CF00-4E4C-B785-1DE6D5FCCF7E}" destId="{D1B3D9F9-F3B7-4EEE-AFD8-A78F7A9EC577}" srcOrd="0" destOrd="0" presId="urn:microsoft.com/office/officeart/2005/8/layout/hList9"/>
    <dgm:cxn modelId="{1A312797-DDF3-114C-92FD-BA900B9360D1}" srcId="{B5908053-7A11-4B82-A1FE-F8CA11794AE8}" destId="{6A483E31-9B69-974A-92B8-02979540560E}" srcOrd="0" destOrd="0" parTransId="{4E79CA11-F30A-844F-8350-2A683179CEB7}" sibTransId="{D0B88A0A-97D9-D34A-93B7-FB039DB019D7}"/>
    <dgm:cxn modelId="{A8EF3FC5-91EC-4318-81D2-BADFF36C92A6}" srcId="{6D75A145-AC69-40C4-8B7C-38311AB56177}" destId="{27CE6001-CF00-4E4C-B785-1DE6D5FCCF7E}" srcOrd="0" destOrd="0" parTransId="{2927C40D-E777-43A7-838A-251951BDBF32}" sibTransId="{875DB6BC-7DEA-4DA2-BABF-FE8F32A4C086}"/>
    <dgm:cxn modelId="{22BDF123-CC6F-460C-8B34-6D245EF3F365}" type="presParOf" srcId="{0C56DE54-5716-46BE-8E8E-2818D79954CB}" destId="{B7E9AFAD-C896-42C0-99DE-3AC5E8B0DD42}" srcOrd="0" destOrd="0" presId="urn:microsoft.com/office/officeart/2005/8/layout/hList9"/>
    <dgm:cxn modelId="{DC73822C-ED5E-4894-9A4E-6B4401B14DA9}" type="presParOf" srcId="{0C56DE54-5716-46BE-8E8E-2818D79954CB}" destId="{3358D295-B730-4133-BEF7-6E1A1CA4BB0F}" srcOrd="1" destOrd="0" presId="urn:microsoft.com/office/officeart/2005/8/layout/hList9"/>
    <dgm:cxn modelId="{1E03A5D3-0CC1-43CE-B100-63E7A4396ABF}" type="presParOf" srcId="{3358D295-B730-4133-BEF7-6E1A1CA4BB0F}" destId="{E87AEF05-4B4F-4731-8A83-3F82C61564DD}" srcOrd="0" destOrd="0" presId="urn:microsoft.com/office/officeart/2005/8/layout/hList9"/>
    <dgm:cxn modelId="{AEF0C94F-9E43-43E0-A445-7F8CB68CB1BB}" type="presParOf" srcId="{3358D295-B730-4133-BEF7-6E1A1CA4BB0F}" destId="{31AB5BA7-07DB-4C76-904E-D48D74217A96}" srcOrd="1" destOrd="0" presId="urn:microsoft.com/office/officeart/2005/8/layout/hList9"/>
    <dgm:cxn modelId="{32E7045D-867D-4258-AD3A-357ED1E53BBA}" type="presParOf" srcId="{31AB5BA7-07DB-4C76-904E-D48D74217A96}" destId="{9F8EF7A8-00E3-47F5-BFA9-207E1B892180}" srcOrd="0" destOrd="0" presId="urn:microsoft.com/office/officeart/2005/8/layout/hList9"/>
    <dgm:cxn modelId="{0063EDA4-FF6E-4F78-A871-0FBDB1C43E18}" type="presParOf" srcId="{31AB5BA7-07DB-4C76-904E-D48D74217A96}" destId="{2B3A0997-D08D-4F65-A38E-2657EB6EE206}" srcOrd="1" destOrd="0" presId="urn:microsoft.com/office/officeart/2005/8/layout/hList9"/>
    <dgm:cxn modelId="{4098BE3A-4BD7-4EFE-B9DA-ADD3143F9D26}" type="presParOf" srcId="{0C56DE54-5716-46BE-8E8E-2818D79954CB}" destId="{148C069A-26C7-4E18-B589-3ADD3A9986FE}" srcOrd="2" destOrd="0" presId="urn:microsoft.com/office/officeart/2005/8/layout/hList9"/>
    <dgm:cxn modelId="{82970715-EE5F-4EF2-B777-033C88DF0A4F}" type="presParOf" srcId="{0C56DE54-5716-46BE-8E8E-2818D79954CB}" destId="{D1B3D9F9-F3B7-4EEE-AFD8-A78F7A9EC577}" srcOrd="3" destOrd="0" presId="urn:microsoft.com/office/officeart/2005/8/layout/hList9"/>
    <dgm:cxn modelId="{A1F6B556-2A6B-4BCF-AF65-4AEBB45B08A9}" type="presParOf" srcId="{0C56DE54-5716-46BE-8E8E-2818D79954CB}" destId="{01C9AD03-D564-44AB-8ED9-BA956526F9F3}" srcOrd="4" destOrd="0" presId="urn:microsoft.com/office/officeart/2005/8/layout/hList9"/>
    <dgm:cxn modelId="{DF61E5ED-12B1-4249-A1C9-59841D1C0D8C}" type="presParOf" srcId="{0C56DE54-5716-46BE-8E8E-2818D79954CB}" destId="{5FADFCBD-B00B-469D-8ED7-08B19C6B5AE3}" srcOrd="5" destOrd="0" presId="urn:microsoft.com/office/officeart/2005/8/layout/hList9"/>
    <dgm:cxn modelId="{F31147BF-98A5-4702-A27A-22CDB270E472}" type="presParOf" srcId="{0C56DE54-5716-46BE-8E8E-2818D79954CB}" destId="{F0B74F9D-EC17-4BDD-B328-2F584E4E5C55}" srcOrd="6" destOrd="0" presId="urn:microsoft.com/office/officeart/2005/8/layout/hList9"/>
    <dgm:cxn modelId="{2A62F597-034F-4CF0-98E3-0919DDCB5B12}" type="presParOf" srcId="{F0B74F9D-EC17-4BDD-B328-2F584E4E5C55}" destId="{99374BB2-C275-450D-A3E7-D35C642AEB14}" srcOrd="0" destOrd="0" presId="urn:microsoft.com/office/officeart/2005/8/layout/hList9"/>
    <dgm:cxn modelId="{EF3F5113-0C1B-45B0-9A89-48F5CBF2B1B3}" type="presParOf" srcId="{F0B74F9D-EC17-4BDD-B328-2F584E4E5C55}" destId="{AFD90484-2A41-4FB5-8D0F-BBB690F7BB92}" srcOrd="1" destOrd="0" presId="urn:microsoft.com/office/officeart/2005/8/layout/hList9"/>
    <dgm:cxn modelId="{421AA5FB-B516-4788-B6CB-36F11FE04914}" type="presParOf" srcId="{AFD90484-2A41-4FB5-8D0F-BBB690F7BB92}" destId="{5E89AF19-6D9E-4466-A45A-244226C0EDDC}" srcOrd="0" destOrd="0" presId="urn:microsoft.com/office/officeart/2005/8/layout/hList9"/>
    <dgm:cxn modelId="{610ECB35-198A-4B3D-8BCB-7D8AAA4EDA93}" type="presParOf" srcId="{AFD90484-2A41-4FB5-8D0F-BBB690F7BB92}" destId="{7D7CAEAF-FB4D-443A-8006-A8C70647AF82}" srcOrd="1" destOrd="0" presId="urn:microsoft.com/office/officeart/2005/8/layout/hList9"/>
    <dgm:cxn modelId="{EC0CFF66-6965-4B91-A85F-4DEE05C706A4}" type="presParOf" srcId="{0C56DE54-5716-46BE-8E8E-2818D79954CB}" destId="{2DBB1129-0A5C-444E-A972-8175E8575C0F}" srcOrd="7" destOrd="0" presId="urn:microsoft.com/office/officeart/2005/8/layout/hList9"/>
    <dgm:cxn modelId="{1A58D5C4-CF46-407F-B0C3-889D91BC44CA}" type="presParOf" srcId="{0C56DE54-5716-46BE-8E8E-2818D79954CB}" destId="{0D4CF75F-AE8E-4694-BAB9-45B7E321F55B}" srcOrd="8" destOrd="0" presId="urn:microsoft.com/office/officeart/2005/8/layout/hList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F8D54B-F880-4E8B-AAD9-65DE872B9E52}" type="doc">
      <dgm:prSet loTypeId="urn:microsoft.com/office/officeart/2009/layout/CircleArrowProcess" loCatId="process" qsTypeId="urn:microsoft.com/office/officeart/2005/8/quickstyle/simple1" qsCatId="simple" csTypeId="urn:microsoft.com/office/officeart/2005/8/colors/colorful4" csCatId="colorful" phldr="1"/>
      <dgm:spPr/>
      <dgm:t>
        <a:bodyPr/>
        <a:lstStyle/>
        <a:p>
          <a:endParaRPr lang="es-CO"/>
        </a:p>
      </dgm:t>
    </dgm:pt>
    <dgm:pt modelId="{A3D3F462-2553-470C-A582-049D667F6DD3}">
      <dgm:prSet phldrT="[Texto]" custT="1"/>
      <dgm:spPr/>
      <dgm:t>
        <a:bodyPr/>
        <a:lstStyle/>
        <a:p>
          <a:r>
            <a:rPr lang="es-CO" sz="1400" b="1" dirty="0">
              <a:latin typeface="Arial" panose="020B0604020202020204" pitchFamily="34" charset="0"/>
              <a:cs typeface="Arial" panose="020B0604020202020204" pitchFamily="34" charset="0"/>
            </a:rPr>
            <a:t>ESTRATEGIA DE MOVILIDAD </a:t>
          </a:r>
        </a:p>
        <a:p>
          <a:r>
            <a:rPr lang="es-CO" sz="1400" b="1" dirty="0">
              <a:latin typeface="Arial" panose="020B0604020202020204" pitchFamily="34" charset="0"/>
              <a:cs typeface="Arial" panose="020B0604020202020204" pitchFamily="34" charset="0"/>
            </a:rPr>
            <a:t>Y SEGURIDAD VIAL </a:t>
          </a:r>
          <a:endParaRPr lang="es-CO" sz="1400" dirty="0">
            <a:latin typeface="Arial" panose="020B0604020202020204" pitchFamily="34" charset="0"/>
            <a:cs typeface="Arial" panose="020B0604020202020204" pitchFamily="34" charset="0"/>
          </a:endParaRPr>
        </a:p>
      </dgm:t>
    </dgm:pt>
    <dgm:pt modelId="{9322EDB4-2D05-48BA-B22B-D9FDFBED4D85}" type="parTrans" cxnId="{2C9664B4-75A1-4DDC-B536-204602779336}">
      <dgm:prSet/>
      <dgm:spPr/>
      <dgm:t>
        <a:bodyPr/>
        <a:lstStyle/>
        <a:p>
          <a:endParaRPr lang="es-CO" sz="1400">
            <a:latin typeface="Arial" panose="020B0604020202020204" pitchFamily="34" charset="0"/>
            <a:cs typeface="Arial" panose="020B0604020202020204" pitchFamily="34" charset="0"/>
          </a:endParaRPr>
        </a:p>
      </dgm:t>
    </dgm:pt>
    <dgm:pt modelId="{9CB59AA7-184E-47DE-A027-136BB639D874}" type="sibTrans" cxnId="{2C9664B4-75A1-4DDC-B536-204602779336}">
      <dgm:prSet/>
      <dgm:spPr/>
      <dgm:t>
        <a:bodyPr/>
        <a:lstStyle/>
        <a:p>
          <a:endParaRPr lang="es-CO" sz="1400">
            <a:latin typeface="Arial" panose="020B0604020202020204" pitchFamily="34" charset="0"/>
            <a:cs typeface="Arial" panose="020B0604020202020204" pitchFamily="34" charset="0"/>
          </a:endParaRPr>
        </a:p>
      </dgm:t>
    </dgm:pt>
    <dgm:pt modelId="{BF037436-FEFE-4756-A216-9F7DBAC2F377}">
      <dgm:prSet phldrT="[Texto]" custT="1"/>
      <dgm:spPr/>
      <dgm:t>
        <a:bodyPr/>
        <a:lstStyle/>
        <a:p>
          <a:r>
            <a:rPr lang="es-CO" sz="1400" b="1" dirty="0">
              <a:latin typeface="Arial" panose="020B0604020202020204" pitchFamily="34" charset="0"/>
              <a:cs typeface="Arial" panose="020B0604020202020204" pitchFamily="34" charset="0"/>
            </a:rPr>
            <a:t>Enfocada en la Implementación de acciones para la Prevención y Seguridad Vial en la ciudad</a:t>
          </a:r>
          <a:endParaRPr lang="es-CO" sz="1400" dirty="0">
            <a:latin typeface="Arial" panose="020B0604020202020204" pitchFamily="34" charset="0"/>
            <a:cs typeface="Arial" panose="020B0604020202020204" pitchFamily="34" charset="0"/>
          </a:endParaRPr>
        </a:p>
      </dgm:t>
    </dgm:pt>
    <dgm:pt modelId="{AB4E331B-93B0-4861-9E0B-255990237F0A}" type="parTrans" cxnId="{25C07E4D-5A28-487D-B249-37C5FACC656D}">
      <dgm:prSet/>
      <dgm:spPr/>
      <dgm:t>
        <a:bodyPr/>
        <a:lstStyle/>
        <a:p>
          <a:endParaRPr lang="es-CO" sz="1400">
            <a:latin typeface="Arial" panose="020B0604020202020204" pitchFamily="34" charset="0"/>
            <a:cs typeface="Arial" panose="020B0604020202020204" pitchFamily="34" charset="0"/>
          </a:endParaRPr>
        </a:p>
      </dgm:t>
    </dgm:pt>
    <dgm:pt modelId="{C23E2CD6-4C92-44DA-A2C5-0623EC77CC4E}" type="sibTrans" cxnId="{25C07E4D-5A28-487D-B249-37C5FACC656D}">
      <dgm:prSet/>
      <dgm:spPr/>
      <dgm:t>
        <a:bodyPr/>
        <a:lstStyle/>
        <a:p>
          <a:endParaRPr lang="es-CO" sz="1400">
            <a:latin typeface="Arial" panose="020B0604020202020204" pitchFamily="34" charset="0"/>
            <a:cs typeface="Arial" panose="020B0604020202020204" pitchFamily="34" charset="0"/>
          </a:endParaRPr>
        </a:p>
      </dgm:t>
    </dgm:pt>
    <dgm:pt modelId="{59A581F7-4A51-4A84-8A7F-FC394B80E383}" type="pres">
      <dgm:prSet presAssocID="{B9F8D54B-F880-4E8B-AAD9-65DE872B9E52}" presName="Name0" presStyleCnt="0">
        <dgm:presLayoutVars>
          <dgm:chMax val="7"/>
          <dgm:chPref val="7"/>
          <dgm:dir/>
          <dgm:animLvl val="lvl"/>
        </dgm:presLayoutVars>
      </dgm:prSet>
      <dgm:spPr/>
    </dgm:pt>
    <dgm:pt modelId="{EEF86D42-B74D-4F97-A423-FB7D84006309}" type="pres">
      <dgm:prSet presAssocID="{A3D3F462-2553-470C-A582-049D667F6DD3}" presName="Accent1" presStyleCnt="0"/>
      <dgm:spPr/>
    </dgm:pt>
    <dgm:pt modelId="{C77C92C8-E321-4EC6-9A50-6627294B09E4}" type="pres">
      <dgm:prSet presAssocID="{A3D3F462-2553-470C-A582-049D667F6DD3}" presName="Accent" presStyleLbl="node1" presStyleIdx="0" presStyleCnt="2" custScaleX="195932" custScaleY="79412"/>
      <dgm:spPr/>
    </dgm:pt>
    <dgm:pt modelId="{A5C70E77-4CEB-4691-92F1-8D19D4DD3E6F}" type="pres">
      <dgm:prSet presAssocID="{A3D3F462-2553-470C-A582-049D667F6DD3}" presName="Parent1" presStyleLbl="revTx" presStyleIdx="0" presStyleCnt="2" custScaleX="287695" custScaleY="165105">
        <dgm:presLayoutVars>
          <dgm:chMax val="1"/>
          <dgm:chPref val="1"/>
          <dgm:bulletEnabled val="1"/>
        </dgm:presLayoutVars>
      </dgm:prSet>
      <dgm:spPr/>
    </dgm:pt>
    <dgm:pt modelId="{7A1B5B31-BAA5-4867-948C-CEC3ADB06A15}" type="pres">
      <dgm:prSet presAssocID="{BF037436-FEFE-4756-A216-9F7DBAC2F377}" presName="Accent2" presStyleCnt="0"/>
      <dgm:spPr/>
    </dgm:pt>
    <dgm:pt modelId="{F9ABCCBB-75B3-4A4E-93EF-77A672E66DA5}" type="pres">
      <dgm:prSet presAssocID="{BF037436-FEFE-4756-A216-9F7DBAC2F377}" presName="Accent" presStyleLbl="node1" presStyleIdx="1" presStyleCnt="2" custScaleX="216692"/>
      <dgm:spPr/>
    </dgm:pt>
    <dgm:pt modelId="{236D2966-6BFE-410B-980F-DD8D9C4311DB}" type="pres">
      <dgm:prSet presAssocID="{BF037436-FEFE-4756-A216-9F7DBAC2F377}" presName="Parent2" presStyleLbl="revTx" presStyleIdx="1" presStyleCnt="2" custScaleX="253907" custScaleY="273632" custLinFactNeighborX="-12075" custLinFactNeighborY="-9890">
        <dgm:presLayoutVars>
          <dgm:chMax val="1"/>
          <dgm:chPref val="1"/>
          <dgm:bulletEnabled val="1"/>
        </dgm:presLayoutVars>
      </dgm:prSet>
      <dgm:spPr/>
    </dgm:pt>
  </dgm:ptLst>
  <dgm:cxnLst>
    <dgm:cxn modelId="{7A386C16-A1C4-4FCE-B4B4-D01841CBA32A}" type="presOf" srcId="{B9F8D54B-F880-4E8B-AAD9-65DE872B9E52}" destId="{59A581F7-4A51-4A84-8A7F-FC394B80E383}" srcOrd="0" destOrd="0" presId="urn:microsoft.com/office/officeart/2009/layout/CircleArrowProcess"/>
    <dgm:cxn modelId="{56629868-E288-4456-BF93-76849732A4E4}" type="presOf" srcId="{BF037436-FEFE-4756-A216-9F7DBAC2F377}" destId="{236D2966-6BFE-410B-980F-DD8D9C4311DB}" srcOrd="0" destOrd="0" presId="urn:microsoft.com/office/officeart/2009/layout/CircleArrowProcess"/>
    <dgm:cxn modelId="{25C07E4D-5A28-487D-B249-37C5FACC656D}" srcId="{B9F8D54B-F880-4E8B-AAD9-65DE872B9E52}" destId="{BF037436-FEFE-4756-A216-9F7DBAC2F377}" srcOrd="1" destOrd="0" parTransId="{AB4E331B-93B0-4861-9E0B-255990237F0A}" sibTransId="{C23E2CD6-4C92-44DA-A2C5-0623EC77CC4E}"/>
    <dgm:cxn modelId="{2C9664B4-75A1-4DDC-B536-204602779336}" srcId="{B9F8D54B-F880-4E8B-AAD9-65DE872B9E52}" destId="{A3D3F462-2553-470C-A582-049D667F6DD3}" srcOrd="0" destOrd="0" parTransId="{9322EDB4-2D05-48BA-B22B-D9FDFBED4D85}" sibTransId="{9CB59AA7-184E-47DE-A027-136BB639D874}"/>
    <dgm:cxn modelId="{D5CEC3C6-DAF9-41F5-A06C-792346972D36}" type="presOf" srcId="{A3D3F462-2553-470C-A582-049D667F6DD3}" destId="{A5C70E77-4CEB-4691-92F1-8D19D4DD3E6F}" srcOrd="0" destOrd="0" presId="urn:microsoft.com/office/officeart/2009/layout/CircleArrowProcess"/>
    <dgm:cxn modelId="{AB489AF8-F18F-44CF-93C8-97F91D7F3DD4}" type="presParOf" srcId="{59A581F7-4A51-4A84-8A7F-FC394B80E383}" destId="{EEF86D42-B74D-4F97-A423-FB7D84006309}" srcOrd="0" destOrd="0" presId="urn:microsoft.com/office/officeart/2009/layout/CircleArrowProcess"/>
    <dgm:cxn modelId="{1FDF0F95-D194-4F84-BB64-687A78225768}" type="presParOf" srcId="{EEF86D42-B74D-4F97-A423-FB7D84006309}" destId="{C77C92C8-E321-4EC6-9A50-6627294B09E4}" srcOrd="0" destOrd="0" presId="urn:microsoft.com/office/officeart/2009/layout/CircleArrowProcess"/>
    <dgm:cxn modelId="{6A5AFD4D-216F-4851-92D7-0F9619721745}" type="presParOf" srcId="{59A581F7-4A51-4A84-8A7F-FC394B80E383}" destId="{A5C70E77-4CEB-4691-92F1-8D19D4DD3E6F}" srcOrd="1" destOrd="0" presId="urn:microsoft.com/office/officeart/2009/layout/CircleArrowProcess"/>
    <dgm:cxn modelId="{EBC86E23-5B47-4E87-A988-8DF5F9E6D6E7}" type="presParOf" srcId="{59A581F7-4A51-4A84-8A7F-FC394B80E383}" destId="{7A1B5B31-BAA5-4867-948C-CEC3ADB06A15}" srcOrd="2" destOrd="0" presId="urn:microsoft.com/office/officeart/2009/layout/CircleArrowProcess"/>
    <dgm:cxn modelId="{D236D20E-AC51-4C22-A118-364E0D34115D}" type="presParOf" srcId="{7A1B5B31-BAA5-4867-948C-CEC3ADB06A15}" destId="{F9ABCCBB-75B3-4A4E-93EF-77A672E66DA5}" srcOrd="0" destOrd="0" presId="urn:microsoft.com/office/officeart/2009/layout/CircleArrowProcess"/>
    <dgm:cxn modelId="{00AD58EB-C767-4B97-8FEE-5F50AD182AAE}" type="presParOf" srcId="{59A581F7-4A51-4A84-8A7F-FC394B80E383}" destId="{236D2966-6BFE-410B-980F-DD8D9C4311DB}" srcOrd="3"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1691BCF-D058-4D89-9C8B-4C207606C92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s-CO"/>
        </a:p>
      </dgm:t>
    </dgm:pt>
    <dgm:pt modelId="{2A643BB6-8984-474E-B1E3-E5716856CC0E}">
      <dgm:prSet phldrT="[Texto]"/>
      <dgm:spPr/>
      <dgm:t>
        <a:bodyPr/>
        <a:lstStyle/>
        <a:p>
          <a:r>
            <a:rPr lang="es-CO" dirty="0"/>
            <a:t>Mejoramiento Continuo</a:t>
          </a:r>
        </a:p>
      </dgm:t>
    </dgm:pt>
    <dgm:pt modelId="{78BDDFCC-777F-4913-8774-895545420389}" type="parTrans" cxnId="{C440A549-6614-4D8F-B83F-E3BB51EE10C4}">
      <dgm:prSet/>
      <dgm:spPr/>
      <dgm:t>
        <a:bodyPr/>
        <a:lstStyle/>
        <a:p>
          <a:endParaRPr lang="es-CO"/>
        </a:p>
      </dgm:t>
    </dgm:pt>
    <dgm:pt modelId="{2007487D-6DC4-44B8-B441-97902F76903D}" type="sibTrans" cxnId="{C440A549-6614-4D8F-B83F-E3BB51EE10C4}">
      <dgm:prSet/>
      <dgm:spPr/>
      <dgm:t>
        <a:bodyPr/>
        <a:lstStyle/>
        <a:p>
          <a:endParaRPr lang="es-CO"/>
        </a:p>
      </dgm:t>
    </dgm:pt>
    <dgm:pt modelId="{BDC8DEB8-0352-40CD-B13D-144527243C0E}">
      <dgm:prSet phldrT="[Texto]"/>
      <dgm:spPr/>
      <dgm:t>
        <a:bodyPr/>
        <a:lstStyle/>
        <a:p>
          <a:r>
            <a:rPr lang="es-CO" dirty="0"/>
            <a:t>Actualización de matriz de riesgos y oportunidades</a:t>
          </a:r>
        </a:p>
      </dgm:t>
    </dgm:pt>
    <dgm:pt modelId="{A709DBE0-6F02-4245-A399-F3E8742D6962}" type="parTrans" cxnId="{D49874BC-F45D-4C0E-82D9-92A41FAE0125}">
      <dgm:prSet/>
      <dgm:spPr/>
      <dgm:t>
        <a:bodyPr/>
        <a:lstStyle/>
        <a:p>
          <a:endParaRPr lang="es-CO"/>
        </a:p>
      </dgm:t>
    </dgm:pt>
    <dgm:pt modelId="{A2513B8B-AACC-4357-92F7-3DB29EE464C7}" type="sibTrans" cxnId="{D49874BC-F45D-4C0E-82D9-92A41FAE0125}">
      <dgm:prSet/>
      <dgm:spPr/>
      <dgm:t>
        <a:bodyPr/>
        <a:lstStyle/>
        <a:p>
          <a:endParaRPr lang="es-CO"/>
        </a:p>
      </dgm:t>
    </dgm:pt>
    <dgm:pt modelId="{F22D0467-B81B-4FD9-B6C0-20C73E896A1C}">
      <dgm:prSet phldrT="[Texto]"/>
      <dgm:spPr/>
      <dgm:t>
        <a:bodyPr/>
        <a:lstStyle/>
        <a:p>
          <a:r>
            <a:rPr lang="es-CO" dirty="0"/>
            <a:t>Estudio Técnico de Rediseño Institucional</a:t>
          </a:r>
        </a:p>
      </dgm:t>
    </dgm:pt>
    <dgm:pt modelId="{9EC88131-AB73-4435-AC9E-474120969ED3}" type="parTrans" cxnId="{068AAE87-52B3-4C25-B8FA-5B8109A49EF5}">
      <dgm:prSet/>
      <dgm:spPr/>
      <dgm:t>
        <a:bodyPr/>
        <a:lstStyle/>
        <a:p>
          <a:endParaRPr lang="es-CO"/>
        </a:p>
      </dgm:t>
    </dgm:pt>
    <dgm:pt modelId="{C41A2586-DDB0-4E58-BB35-111B7D48E708}" type="sibTrans" cxnId="{068AAE87-52B3-4C25-B8FA-5B8109A49EF5}">
      <dgm:prSet/>
      <dgm:spPr/>
      <dgm:t>
        <a:bodyPr/>
        <a:lstStyle/>
        <a:p>
          <a:endParaRPr lang="es-CO"/>
        </a:p>
      </dgm:t>
    </dgm:pt>
    <dgm:pt modelId="{9D122347-1141-4210-B001-571950271E76}">
      <dgm:prSet phldrT="[Texto]"/>
      <dgm:spPr/>
      <dgm:t>
        <a:bodyPr/>
        <a:lstStyle/>
        <a:p>
          <a:r>
            <a:rPr lang="es-CO" dirty="0"/>
            <a:t>Actualización del contexto organizacional</a:t>
          </a:r>
        </a:p>
      </dgm:t>
    </dgm:pt>
    <dgm:pt modelId="{0153243A-DAAB-428F-A21C-64DDA95DFBFE}" type="parTrans" cxnId="{C87A0428-D21D-4E4A-8690-32239FA818CD}">
      <dgm:prSet/>
      <dgm:spPr/>
      <dgm:t>
        <a:bodyPr/>
        <a:lstStyle/>
        <a:p>
          <a:endParaRPr lang="es-CO"/>
        </a:p>
      </dgm:t>
    </dgm:pt>
    <dgm:pt modelId="{10BB3633-984C-4790-93D7-B5477013CE5D}" type="sibTrans" cxnId="{C87A0428-D21D-4E4A-8690-32239FA818CD}">
      <dgm:prSet/>
      <dgm:spPr/>
      <dgm:t>
        <a:bodyPr/>
        <a:lstStyle/>
        <a:p>
          <a:endParaRPr lang="es-CO"/>
        </a:p>
      </dgm:t>
    </dgm:pt>
    <dgm:pt modelId="{D73A5A8C-A42A-43B1-A4C8-6AB839068260}">
      <dgm:prSet phldrT="[Texto]"/>
      <dgm:spPr/>
      <dgm:t>
        <a:bodyPr/>
        <a:lstStyle/>
        <a:p>
          <a:r>
            <a:rPr lang="es-CO" dirty="0"/>
            <a:t>Actualización documental</a:t>
          </a:r>
        </a:p>
      </dgm:t>
    </dgm:pt>
    <dgm:pt modelId="{88F9631E-9B65-4189-A7A1-48D171542225}" type="parTrans" cxnId="{34796895-47F1-433F-84D6-6D71880A50E4}">
      <dgm:prSet/>
      <dgm:spPr/>
      <dgm:t>
        <a:bodyPr/>
        <a:lstStyle/>
        <a:p>
          <a:endParaRPr lang="es-CO"/>
        </a:p>
      </dgm:t>
    </dgm:pt>
    <dgm:pt modelId="{2A7C0D3A-F473-4277-9371-6FCD3908D4C3}" type="sibTrans" cxnId="{34796895-47F1-433F-84D6-6D71880A50E4}">
      <dgm:prSet/>
      <dgm:spPr/>
      <dgm:t>
        <a:bodyPr/>
        <a:lstStyle/>
        <a:p>
          <a:endParaRPr lang="es-CO"/>
        </a:p>
      </dgm:t>
    </dgm:pt>
    <dgm:pt modelId="{D30EB3AA-82DE-442B-92EE-72F2E56C6344}">
      <dgm:prSet phldrT="[Texto]"/>
      <dgm:spPr/>
      <dgm:t>
        <a:bodyPr/>
        <a:lstStyle/>
        <a:p>
          <a:r>
            <a:rPr lang="es-CO" dirty="0"/>
            <a:t>Auditoria externa del SIG</a:t>
          </a:r>
        </a:p>
      </dgm:t>
    </dgm:pt>
    <dgm:pt modelId="{08114951-B9D2-4CA0-8418-254007CB6D29}" type="parTrans" cxnId="{6299BE20-790F-416A-BFBA-23623E4D1434}">
      <dgm:prSet/>
      <dgm:spPr/>
      <dgm:t>
        <a:bodyPr/>
        <a:lstStyle/>
        <a:p>
          <a:endParaRPr lang="es-CO"/>
        </a:p>
      </dgm:t>
    </dgm:pt>
    <dgm:pt modelId="{2A72C663-0B38-440E-99C9-EB76149F0D62}" type="sibTrans" cxnId="{6299BE20-790F-416A-BFBA-23623E4D1434}">
      <dgm:prSet/>
      <dgm:spPr/>
      <dgm:t>
        <a:bodyPr/>
        <a:lstStyle/>
        <a:p>
          <a:endParaRPr lang="es-CO"/>
        </a:p>
      </dgm:t>
    </dgm:pt>
    <dgm:pt modelId="{CD18A4F0-D498-45C3-A6AB-21605DD0FDEC}" type="pres">
      <dgm:prSet presAssocID="{61691BCF-D058-4D89-9C8B-4C207606C92F}" presName="cycle" presStyleCnt="0">
        <dgm:presLayoutVars>
          <dgm:chMax val="1"/>
          <dgm:dir/>
          <dgm:animLvl val="ctr"/>
          <dgm:resizeHandles val="exact"/>
        </dgm:presLayoutVars>
      </dgm:prSet>
      <dgm:spPr/>
    </dgm:pt>
    <dgm:pt modelId="{29C432ED-5951-444B-A0F1-046818509BF2}" type="pres">
      <dgm:prSet presAssocID="{2A643BB6-8984-474E-B1E3-E5716856CC0E}" presName="centerShape" presStyleLbl="node0" presStyleIdx="0" presStyleCnt="1"/>
      <dgm:spPr/>
    </dgm:pt>
    <dgm:pt modelId="{713B7CC4-7C76-4434-A550-FD2DC5637DC2}" type="pres">
      <dgm:prSet presAssocID="{A709DBE0-6F02-4245-A399-F3E8742D6962}" presName="Name9" presStyleLbl="parChTrans1D2" presStyleIdx="0" presStyleCnt="5"/>
      <dgm:spPr/>
    </dgm:pt>
    <dgm:pt modelId="{6350D00F-0A4B-4095-BB72-CB9060C4BB62}" type="pres">
      <dgm:prSet presAssocID="{A709DBE0-6F02-4245-A399-F3E8742D6962}" presName="connTx" presStyleLbl="parChTrans1D2" presStyleIdx="0" presStyleCnt="5"/>
      <dgm:spPr/>
    </dgm:pt>
    <dgm:pt modelId="{DCB116CC-618C-4DDD-B461-6072149529D2}" type="pres">
      <dgm:prSet presAssocID="{BDC8DEB8-0352-40CD-B13D-144527243C0E}" presName="node" presStyleLbl="node1" presStyleIdx="0" presStyleCnt="5">
        <dgm:presLayoutVars>
          <dgm:bulletEnabled val="1"/>
        </dgm:presLayoutVars>
      </dgm:prSet>
      <dgm:spPr/>
    </dgm:pt>
    <dgm:pt modelId="{283A7A01-B076-48FD-85E5-8270DE501A43}" type="pres">
      <dgm:prSet presAssocID="{9EC88131-AB73-4435-AC9E-474120969ED3}" presName="Name9" presStyleLbl="parChTrans1D2" presStyleIdx="1" presStyleCnt="5"/>
      <dgm:spPr/>
    </dgm:pt>
    <dgm:pt modelId="{30F64843-55D2-4C3F-8059-DB742262F6F6}" type="pres">
      <dgm:prSet presAssocID="{9EC88131-AB73-4435-AC9E-474120969ED3}" presName="connTx" presStyleLbl="parChTrans1D2" presStyleIdx="1" presStyleCnt="5"/>
      <dgm:spPr/>
    </dgm:pt>
    <dgm:pt modelId="{D5DB4786-DF0B-43E3-9796-E802AC5C7A90}" type="pres">
      <dgm:prSet presAssocID="{F22D0467-B81B-4FD9-B6C0-20C73E896A1C}" presName="node" presStyleLbl="node1" presStyleIdx="1" presStyleCnt="5">
        <dgm:presLayoutVars>
          <dgm:bulletEnabled val="1"/>
        </dgm:presLayoutVars>
      </dgm:prSet>
      <dgm:spPr/>
    </dgm:pt>
    <dgm:pt modelId="{F5975441-DBFF-4D80-8BE7-4FC9A17FC0E8}" type="pres">
      <dgm:prSet presAssocID="{0153243A-DAAB-428F-A21C-64DDA95DFBFE}" presName="Name9" presStyleLbl="parChTrans1D2" presStyleIdx="2" presStyleCnt="5"/>
      <dgm:spPr/>
    </dgm:pt>
    <dgm:pt modelId="{5DE1BD39-0067-4D25-8044-DE4BFA57B868}" type="pres">
      <dgm:prSet presAssocID="{0153243A-DAAB-428F-A21C-64DDA95DFBFE}" presName="connTx" presStyleLbl="parChTrans1D2" presStyleIdx="2" presStyleCnt="5"/>
      <dgm:spPr/>
    </dgm:pt>
    <dgm:pt modelId="{76602E84-0B25-4E59-951F-62B07B3723FF}" type="pres">
      <dgm:prSet presAssocID="{9D122347-1141-4210-B001-571950271E76}" presName="node" presStyleLbl="node1" presStyleIdx="2" presStyleCnt="5">
        <dgm:presLayoutVars>
          <dgm:bulletEnabled val="1"/>
        </dgm:presLayoutVars>
      </dgm:prSet>
      <dgm:spPr/>
    </dgm:pt>
    <dgm:pt modelId="{8089A816-1649-4530-A63F-1A8F170FBFF9}" type="pres">
      <dgm:prSet presAssocID="{88F9631E-9B65-4189-A7A1-48D171542225}" presName="Name9" presStyleLbl="parChTrans1D2" presStyleIdx="3" presStyleCnt="5"/>
      <dgm:spPr/>
    </dgm:pt>
    <dgm:pt modelId="{E59FDBC8-FDFC-412E-9BD5-C69E5A5E7C31}" type="pres">
      <dgm:prSet presAssocID="{88F9631E-9B65-4189-A7A1-48D171542225}" presName="connTx" presStyleLbl="parChTrans1D2" presStyleIdx="3" presStyleCnt="5"/>
      <dgm:spPr/>
    </dgm:pt>
    <dgm:pt modelId="{FC19D0AB-9480-44C2-99A3-BE660EC76E27}" type="pres">
      <dgm:prSet presAssocID="{D73A5A8C-A42A-43B1-A4C8-6AB839068260}" presName="node" presStyleLbl="node1" presStyleIdx="3" presStyleCnt="5">
        <dgm:presLayoutVars>
          <dgm:bulletEnabled val="1"/>
        </dgm:presLayoutVars>
      </dgm:prSet>
      <dgm:spPr/>
    </dgm:pt>
    <dgm:pt modelId="{7BF183E6-CCC8-4838-AD1D-3367FCDE6AB6}" type="pres">
      <dgm:prSet presAssocID="{08114951-B9D2-4CA0-8418-254007CB6D29}" presName="Name9" presStyleLbl="parChTrans1D2" presStyleIdx="4" presStyleCnt="5"/>
      <dgm:spPr/>
    </dgm:pt>
    <dgm:pt modelId="{F95B9BC8-A380-48ED-ACFF-CD0625E988EC}" type="pres">
      <dgm:prSet presAssocID="{08114951-B9D2-4CA0-8418-254007CB6D29}" presName="connTx" presStyleLbl="parChTrans1D2" presStyleIdx="4" presStyleCnt="5"/>
      <dgm:spPr/>
    </dgm:pt>
    <dgm:pt modelId="{CB3CC904-59E0-41BB-B765-D0C55634E921}" type="pres">
      <dgm:prSet presAssocID="{D30EB3AA-82DE-442B-92EE-72F2E56C6344}" presName="node" presStyleLbl="node1" presStyleIdx="4" presStyleCnt="5">
        <dgm:presLayoutVars>
          <dgm:bulletEnabled val="1"/>
        </dgm:presLayoutVars>
      </dgm:prSet>
      <dgm:spPr/>
    </dgm:pt>
  </dgm:ptLst>
  <dgm:cxnLst>
    <dgm:cxn modelId="{153B6E05-2C6D-40F2-8BDA-8E33F2E4212B}" type="presOf" srcId="{D30EB3AA-82DE-442B-92EE-72F2E56C6344}" destId="{CB3CC904-59E0-41BB-B765-D0C55634E921}" srcOrd="0" destOrd="0" presId="urn:microsoft.com/office/officeart/2005/8/layout/radial1"/>
    <dgm:cxn modelId="{6299BE20-790F-416A-BFBA-23623E4D1434}" srcId="{2A643BB6-8984-474E-B1E3-E5716856CC0E}" destId="{D30EB3AA-82DE-442B-92EE-72F2E56C6344}" srcOrd="4" destOrd="0" parTransId="{08114951-B9D2-4CA0-8418-254007CB6D29}" sibTransId="{2A72C663-0B38-440E-99C9-EB76149F0D62}"/>
    <dgm:cxn modelId="{9FA5AE23-23B9-414C-9D2D-EA8CFA5490F9}" type="presOf" srcId="{F22D0467-B81B-4FD9-B6C0-20C73E896A1C}" destId="{D5DB4786-DF0B-43E3-9796-E802AC5C7A90}" srcOrd="0" destOrd="0" presId="urn:microsoft.com/office/officeart/2005/8/layout/radial1"/>
    <dgm:cxn modelId="{C87A0428-D21D-4E4A-8690-32239FA818CD}" srcId="{2A643BB6-8984-474E-B1E3-E5716856CC0E}" destId="{9D122347-1141-4210-B001-571950271E76}" srcOrd="2" destOrd="0" parTransId="{0153243A-DAAB-428F-A21C-64DDA95DFBFE}" sibTransId="{10BB3633-984C-4790-93D7-B5477013CE5D}"/>
    <dgm:cxn modelId="{3576653B-F51D-40F9-A853-DD0EE9CD5152}" type="presOf" srcId="{9EC88131-AB73-4435-AC9E-474120969ED3}" destId="{283A7A01-B076-48FD-85E5-8270DE501A43}" srcOrd="0" destOrd="0" presId="urn:microsoft.com/office/officeart/2005/8/layout/radial1"/>
    <dgm:cxn modelId="{0086723D-8863-4678-BF48-090E6D8B2BEC}" type="presOf" srcId="{0153243A-DAAB-428F-A21C-64DDA95DFBFE}" destId="{5DE1BD39-0067-4D25-8044-DE4BFA57B868}" srcOrd="1" destOrd="0" presId="urn:microsoft.com/office/officeart/2005/8/layout/radial1"/>
    <dgm:cxn modelId="{26A3855B-6CAC-4652-B134-37807FB7DACA}" type="presOf" srcId="{BDC8DEB8-0352-40CD-B13D-144527243C0E}" destId="{DCB116CC-618C-4DDD-B461-6072149529D2}" srcOrd="0" destOrd="0" presId="urn:microsoft.com/office/officeart/2005/8/layout/radial1"/>
    <dgm:cxn modelId="{4E59C463-A740-49F3-825D-0B31A1776E6B}" type="presOf" srcId="{D73A5A8C-A42A-43B1-A4C8-6AB839068260}" destId="{FC19D0AB-9480-44C2-99A3-BE660EC76E27}" srcOrd="0" destOrd="0" presId="urn:microsoft.com/office/officeart/2005/8/layout/radial1"/>
    <dgm:cxn modelId="{A302FA48-9D6B-45BD-B31F-E16EF93600F9}" type="presOf" srcId="{08114951-B9D2-4CA0-8418-254007CB6D29}" destId="{F95B9BC8-A380-48ED-ACFF-CD0625E988EC}" srcOrd="1" destOrd="0" presId="urn:microsoft.com/office/officeart/2005/8/layout/radial1"/>
    <dgm:cxn modelId="{C440A549-6614-4D8F-B83F-E3BB51EE10C4}" srcId="{61691BCF-D058-4D89-9C8B-4C207606C92F}" destId="{2A643BB6-8984-474E-B1E3-E5716856CC0E}" srcOrd="0" destOrd="0" parTransId="{78BDDFCC-777F-4913-8774-895545420389}" sibTransId="{2007487D-6DC4-44B8-B441-97902F76903D}"/>
    <dgm:cxn modelId="{7E805B7C-565C-41E6-B3A9-6DFB5279ADFF}" type="presOf" srcId="{88F9631E-9B65-4189-A7A1-48D171542225}" destId="{8089A816-1649-4530-A63F-1A8F170FBFF9}" srcOrd="0" destOrd="0" presId="urn:microsoft.com/office/officeart/2005/8/layout/radial1"/>
    <dgm:cxn modelId="{068AAE87-52B3-4C25-B8FA-5B8109A49EF5}" srcId="{2A643BB6-8984-474E-B1E3-E5716856CC0E}" destId="{F22D0467-B81B-4FD9-B6C0-20C73E896A1C}" srcOrd="1" destOrd="0" parTransId="{9EC88131-AB73-4435-AC9E-474120969ED3}" sibTransId="{C41A2586-DDB0-4E58-BB35-111B7D48E708}"/>
    <dgm:cxn modelId="{4C142A8F-0683-4801-AB08-6682AB8313C7}" type="presOf" srcId="{A709DBE0-6F02-4245-A399-F3E8742D6962}" destId="{6350D00F-0A4B-4095-BB72-CB9060C4BB62}" srcOrd="1" destOrd="0" presId="urn:microsoft.com/office/officeart/2005/8/layout/radial1"/>
    <dgm:cxn modelId="{34796895-47F1-433F-84D6-6D71880A50E4}" srcId="{2A643BB6-8984-474E-B1E3-E5716856CC0E}" destId="{D73A5A8C-A42A-43B1-A4C8-6AB839068260}" srcOrd="3" destOrd="0" parTransId="{88F9631E-9B65-4189-A7A1-48D171542225}" sibTransId="{2A7C0D3A-F473-4277-9371-6FCD3908D4C3}"/>
    <dgm:cxn modelId="{D49874BC-F45D-4C0E-82D9-92A41FAE0125}" srcId="{2A643BB6-8984-474E-B1E3-E5716856CC0E}" destId="{BDC8DEB8-0352-40CD-B13D-144527243C0E}" srcOrd="0" destOrd="0" parTransId="{A709DBE0-6F02-4245-A399-F3E8742D6962}" sibTransId="{A2513B8B-AACC-4357-92F7-3DB29EE464C7}"/>
    <dgm:cxn modelId="{D8C764BF-B68C-4A72-96C1-38377E5775C6}" type="presOf" srcId="{08114951-B9D2-4CA0-8418-254007CB6D29}" destId="{7BF183E6-CCC8-4838-AD1D-3367FCDE6AB6}" srcOrd="0" destOrd="0" presId="urn:microsoft.com/office/officeart/2005/8/layout/radial1"/>
    <dgm:cxn modelId="{477472CC-E601-4DC5-864D-00DB73AB2331}" type="presOf" srcId="{9EC88131-AB73-4435-AC9E-474120969ED3}" destId="{30F64843-55D2-4C3F-8059-DB742262F6F6}" srcOrd="1" destOrd="0" presId="urn:microsoft.com/office/officeart/2005/8/layout/radial1"/>
    <dgm:cxn modelId="{553055D2-C9F9-4118-A58A-678E0DD607C7}" type="presOf" srcId="{0153243A-DAAB-428F-A21C-64DDA95DFBFE}" destId="{F5975441-DBFF-4D80-8BE7-4FC9A17FC0E8}" srcOrd="0" destOrd="0" presId="urn:microsoft.com/office/officeart/2005/8/layout/radial1"/>
    <dgm:cxn modelId="{DB85BBD4-2D4F-489C-9B9B-DDC9D5BC15B7}" type="presOf" srcId="{88F9631E-9B65-4189-A7A1-48D171542225}" destId="{E59FDBC8-FDFC-412E-9BD5-C69E5A5E7C31}" srcOrd="1" destOrd="0" presId="urn:microsoft.com/office/officeart/2005/8/layout/radial1"/>
    <dgm:cxn modelId="{440264F8-EE91-4B8D-B6FF-8930747CE6B3}" type="presOf" srcId="{A709DBE0-6F02-4245-A399-F3E8742D6962}" destId="{713B7CC4-7C76-4434-A550-FD2DC5637DC2}" srcOrd="0" destOrd="0" presId="urn:microsoft.com/office/officeart/2005/8/layout/radial1"/>
    <dgm:cxn modelId="{688CDBF8-0BDF-4AC4-84BB-E435CCB84EAE}" type="presOf" srcId="{61691BCF-D058-4D89-9C8B-4C207606C92F}" destId="{CD18A4F0-D498-45C3-A6AB-21605DD0FDEC}" srcOrd="0" destOrd="0" presId="urn:microsoft.com/office/officeart/2005/8/layout/radial1"/>
    <dgm:cxn modelId="{B98DA2FB-7A99-4C4C-9629-497BAAD70845}" type="presOf" srcId="{9D122347-1141-4210-B001-571950271E76}" destId="{76602E84-0B25-4E59-951F-62B07B3723FF}" srcOrd="0" destOrd="0" presId="urn:microsoft.com/office/officeart/2005/8/layout/radial1"/>
    <dgm:cxn modelId="{264B70FD-3D5D-4B52-80CD-7B14DE6BA73C}" type="presOf" srcId="{2A643BB6-8984-474E-B1E3-E5716856CC0E}" destId="{29C432ED-5951-444B-A0F1-046818509BF2}" srcOrd="0" destOrd="0" presId="urn:microsoft.com/office/officeart/2005/8/layout/radial1"/>
    <dgm:cxn modelId="{37918DE3-B74E-4687-92D9-4C30E0DF5CF9}" type="presParOf" srcId="{CD18A4F0-D498-45C3-A6AB-21605DD0FDEC}" destId="{29C432ED-5951-444B-A0F1-046818509BF2}" srcOrd="0" destOrd="0" presId="urn:microsoft.com/office/officeart/2005/8/layout/radial1"/>
    <dgm:cxn modelId="{8F01DCE8-6A0F-45BB-A492-ADBA3A795767}" type="presParOf" srcId="{CD18A4F0-D498-45C3-A6AB-21605DD0FDEC}" destId="{713B7CC4-7C76-4434-A550-FD2DC5637DC2}" srcOrd="1" destOrd="0" presId="urn:microsoft.com/office/officeart/2005/8/layout/radial1"/>
    <dgm:cxn modelId="{776CF5AB-17ED-49DB-9137-7CC803D92770}" type="presParOf" srcId="{713B7CC4-7C76-4434-A550-FD2DC5637DC2}" destId="{6350D00F-0A4B-4095-BB72-CB9060C4BB62}" srcOrd="0" destOrd="0" presId="urn:microsoft.com/office/officeart/2005/8/layout/radial1"/>
    <dgm:cxn modelId="{C5943DF7-1449-4EA2-BECF-2541EE2EE13A}" type="presParOf" srcId="{CD18A4F0-D498-45C3-A6AB-21605DD0FDEC}" destId="{DCB116CC-618C-4DDD-B461-6072149529D2}" srcOrd="2" destOrd="0" presId="urn:microsoft.com/office/officeart/2005/8/layout/radial1"/>
    <dgm:cxn modelId="{D85ECB30-68D6-4745-BFB5-EDEC69751C3B}" type="presParOf" srcId="{CD18A4F0-D498-45C3-A6AB-21605DD0FDEC}" destId="{283A7A01-B076-48FD-85E5-8270DE501A43}" srcOrd="3" destOrd="0" presId="urn:microsoft.com/office/officeart/2005/8/layout/radial1"/>
    <dgm:cxn modelId="{CE45873C-B501-4718-BCD6-CA445ECD40B6}" type="presParOf" srcId="{283A7A01-B076-48FD-85E5-8270DE501A43}" destId="{30F64843-55D2-4C3F-8059-DB742262F6F6}" srcOrd="0" destOrd="0" presId="urn:microsoft.com/office/officeart/2005/8/layout/radial1"/>
    <dgm:cxn modelId="{10E2250F-369D-4E7B-A263-13BCEE936E78}" type="presParOf" srcId="{CD18A4F0-D498-45C3-A6AB-21605DD0FDEC}" destId="{D5DB4786-DF0B-43E3-9796-E802AC5C7A90}" srcOrd="4" destOrd="0" presId="urn:microsoft.com/office/officeart/2005/8/layout/radial1"/>
    <dgm:cxn modelId="{E8545208-CBA1-455A-A00F-5245B4E25555}" type="presParOf" srcId="{CD18A4F0-D498-45C3-A6AB-21605DD0FDEC}" destId="{F5975441-DBFF-4D80-8BE7-4FC9A17FC0E8}" srcOrd="5" destOrd="0" presId="urn:microsoft.com/office/officeart/2005/8/layout/radial1"/>
    <dgm:cxn modelId="{C0E78973-9AC0-4A72-9485-6749DB97E583}" type="presParOf" srcId="{F5975441-DBFF-4D80-8BE7-4FC9A17FC0E8}" destId="{5DE1BD39-0067-4D25-8044-DE4BFA57B868}" srcOrd="0" destOrd="0" presId="urn:microsoft.com/office/officeart/2005/8/layout/radial1"/>
    <dgm:cxn modelId="{CADAEE59-4844-47BF-B3CD-FF5489E94DA5}" type="presParOf" srcId="{CD18A4F0-D498-45C3-A6AB-21605DD0FDEC}" destId="{76602E84-0B25-4E59-951F-62B07B3723FF}" srcOrd="6" destOrd="0" presId="urn:microsoft.com/office/officeart/2005/8/layout/radial1"/>
    <dgm:cxn modelId="{52EC502D-F5F0-432B-BCAD-6506D5B7683B}" type="presParOf" srcId="{CD18A4F0-D498-45C3-A6AB-21605DD0FDEC}" destId="{8089A816-1649-4530-A63F-1A8F170FBFF9}" srcOrd="7" destOrd="0" presId="urn:microsoft.com/office/officeart/2005/8/layout/radial1"/>
    <dgm:cxn modelId="{71176027-F0E3-409D-B3DB-172142FC94A9}" type="presParOf" srcId="{8089A816-1649-4530-A63F-1A8F170FBFF9}" destId="{E59FDBC8-FDFC-412E-9BD5-C69E5A5E7C31}" srcOrd="0" destOrd="0" presId="urn:microsoft.com/office/officeart/2005/8/layout/radial1"/>
    <dgm:cxn modelId="{251895CE-9728-48D9-9411-4FD639B30616}" type="presParOf" srcId="{CD18A4F0-D498-45C3-A6AB-21605DD0FDEC}" destId="{FC19D0AB-9480-44C2-99A3-BE660EC76E27}" srcOrd="8" destOrd="0" presId="urn:microsoft.com/office/officeart/2005/8/layout/radial1"/>
    <dgm:cxn modelId="{18DC7C1D-7ED7-47FE-8231-D940B2E1CC06}" type="presParOf" srcId="{CD18A4F0-D498-45C3-A6AB-21605DD0FDEC}" destId="{7BF183E6-CCC8-4838-AD1D-3367FCDE6AB6}" srcOrd="9" destOrd="0" presId="urn:microsoft.com/office/officeart/2005/8/layout/radial1"/>
    <dgm:cxn modelId="{84EE6366-1201-489A-A2CA-C21C7EBC10D8}" type="presParOf" srcId="{7BF183E6-CCC8-4838-AD1D-3367FCDE6AB6}" destId="{F95B9BC8-A380-48ED-ACFF-CD0625E988EC}" srcOrd="0" destOrd="0" presId="urn:microsoft.com/office/officeart/2005/8/layout/radial1"/>
    <dgm:cxn modelId="{80FFC0E1-D9F3-46B4-A341-F3607EEC6438}" type="presParOf" srcId="{CD18A4F0-D498-45C3-A6AB-21605DD0FDEC}" destId="{CB3CC904-59E0-41BB-B765-D0C55634E921}" srcOrd="1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C2435-DE40-4840-8EB8-560878D79A31}">
      <dsp:nvSpPr>
        <dsp:cNvPr id="0" name=""/>
        <dsp:cNvSpPr/>
      </dsp:nvSpPr>
      <dsp:spPr>
        <a:xfrm>
          <a:off x="5814827" y="2319268"/>
          <a:ext cx="91440" cy="238477"/>
        </a:xfrm>
        <a:custGeom>
          <a:avLst/>
          <a:gdLst/>
          <a:ahLst/>
          <a:cxnLst/>
          <a:rect l="0" t="0" r="0" b="0"/>
          <a:pathLst>
            <a:path>
              <a:moveTo>
                <a:pt x="45720" y="0"/>
              </a:moveTo>
              <a:lnTo>
                <a:pt x="45720" y="23847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52B69F-E3DE-4847-9B3D-0EF726BAF229}">
      <dsp:nvSpPr>
        <dsp:cNvPr id="0" name=""/>
        <dsp:cNvSpPr/>
      </dsp:nvSpPr>
      <dsp:spPr>
        <a:xfrm>
          <a:off x="5814827" y="1512986"/>
          <a:ext cx="91440" cy="238477"/>
        </a:xfrm>
        <a:custGeom>
          <a:avLst/>
          <a:gdLst/>
          <a:ahLst/>
          <a:cxnLst/>
          <a:rect l="0" t="0" r="0" b="0"/>
          <a:pathLst>
            <a:path>
              <a:moveTo>
                <a:pt x="45720" y="0"/>
              </a:moveTo>
              <a:lnTo>
                <a:pt x="45720" y="2384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7C9235-0A47-4168-B93A-380B8E5642F2}">
      <dsp:nvSpPr>
        <dsp:cNvPr id="0" name=""/>
        <dsp:cNvSpPr/>
      </dsp:nvSpPr>
      <dsp:spPr>
        <a:xfrm>
          <a:off x="4153284" y="706703"/>
          <a:ext cx="1707263" cy="238477"/>
        </a:xfrm>
        <a:custGeom>
          <a:avLst/>
          <a:gdLst/>
          <a:ahLst/>
          <a:cxnLst/>
          <a:rect l="0" t="0" r="0" b="0"/>
          <a:pathLst>
            <a:path>
              <a:moveTo>
                <a:pt x="0" y="0"/>
              </a:moveTo>
              <a:lnTo>
                <a:pt x="0" y="119238"/>
              </a:lnTo>
              <a:lnTo>
                <a:pt x="1707263" y="119238"/>
              </a:lnTo>
              <a:lnTo>
                <a:pt x="1707263" y="23847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955371-B854-40E1-9207-51A6FF7919EC}">
      <dsp:nvSpPr>
        <dsp:cNvPr id="0" name=""/>
        <dsp:cNvSpPr/>
      </dsp:nvSpPr>
      <dsp:spPr>
        <a:xfrm>
          <a:off x="2446020" y="2319268"/>
          <a:ext cx="1707263" cy="238477"/>
        </a:xfrm>
        <a:custGeom>
          <a:avLst/>
          <a:gdLst/>
          <a:ahLst/>
          <a:cxnLst/>
          <a:rect l="0" t="0" r="0" b="0"/>
          <a:pathLst>
            <a:path>
              <a:moveTo>
                <a:pt x="0" y="0"/>
              </a:moveTo>
              <a:lnTo>
                <a:pt x="0" y="119238"/>
              </a:lnTo>
              <a:lnTo>
                <a:pt x="1707263" y="119238"/>
              </a:lnTo>
              <a:lnTo>
                <a:pt x="1707263" y="23847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2B38F8-7DDA-4398-9103-E415790E21E3}">
      <dsp:nvSpPr>
        <dsp:cNvPr id="0" name=""/>
        <dsp:cNvSpPr/>
      </dsp:nvSpPr>
      <dsp:spPr>
        <a:xfrm>
          <a:off x="2400300" y="2319268"/>
          <a:ext cx="91440" cy="238477"/>
        </a:xfrm>
        <a:custGeom>
          <a:avLst/>
          <a:gdLst/>
          <a:ahLst/>
          <a:cxnLst/>
          <a:rect l="0" t="0" r="0" b="0"/>
          <a:pathLst>
            <a:path>
              <a:moveTo>
                <a:pt x="45720" y="0"/>
              </a:moveTo>
              <a:lnTo>
                <a:pt x="45720" y="23847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C35FAD-5B11-463A-AC0B-3290D88490B9}">
      <dsp:nvSpPr>
        <dsp:cNvPr id="0" name=""/>
        <dsp:cNvSpPr/>
      </dsp:nvSpPr>
      <dsp:spPr>
        <a:xfrm>
          <a:off x="738757" y="2319268"/>
          <a:ext cx="1707263" cy="238477"/>
        </a:xfrm>
        <a:custGeom>
          <a:avLst/>
          <a:gdLst/>
          <a:ahLst/>
          <a:cxnLst/>
          <a:rect l="0" t="0" r="0" b="0"/>
          <a:pathLst>
            <a:path>
              <a:moveTo>
                <a:pt x="1707263" y="0"/>
              </a:moveTo>
              <a:lnTo>
                <a:pt x="1707263" y="119238"/>
              </a:lnTo>
              <a:lnTo>
                <a:pt x="0" y="119238"/>
              </a:lnTo>
              <a:lnTo>
                <a:pt x="0" y="23847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3CF7789-D5DC-4518-988B-83727A68D667}">
      <dsp:nvSpPr>
        <dsp:cNvPr id="0" name=""/>
        <dsp:cNvSpPr/>
      </dsp:nvSpPr>
      <dsp:spPr>
        <a:xfrm>
          <a:off x="2400300" y="1512986"/>
          <a:ext cx="91440" cy="238477"/>
        </a:xfrm>
        <a:custGeom>
          <a:avLst/>
          <a:gdLst/>
          <a:ahLst/>
          <a:cxnLst/>
          <a:rect l="0" t="0" r="0" b="0"/>
          <a:pathLst>
            <a:path>
              <a:moveTo>
                <a:pt x="45720" y="0"/>
              </a:moveTo>
              <a:lnTo>
                <a:pt x="45720" y="23847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CCB445-CD33-48BC-9A07-310ED6B17BA5}">
      <dsp:nvSpPr>
        <dsp:cNvPr id="0" name=""/>
        <dsp:cNvSpPr/>
      </dsp:nvSpPr>
      <dsp:spPr>
        <a:xfrm>
          <a:off x="2446020" y="706703"/>
          <a:ext cx="1707263" cy="238477"/>
        </a:xfrm>
        <a:custGeom>
          <a:avLst/>
          <a:gdLst/>
          <a:ahLst/>
          <a:cxnLst/>
          <a:rect l="0" t="0" r="0" b="0"/>
          <a:pathLst>
            <a:path>
              <a:moveTo>
                <a:pt x="1707263" y="0"/>
              </a:moveTo>
              <a:lnTo>
                <a:pt x="1707263" y="119238"/>
              </a:lnTo>
              <a:lnTo>
                <a:pt x="0" y="119238"/>
              </a:lnTo>
              <a:lnTo>
                <a:pt x="0" y="23847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838FAF-7750-4096-8EEF-7F1309629F91}">
      <dsp:nvSpPr>
        <dsp:cNvPr id="0" name=""/>
        <dsp:cNvSpPr/>
      </dsp:nvSpPr>
      <dsp:spPr>
        <a:xfrm>
          <a:off x="1526574" y="138899"/>
          <a:ext cx="5253418" cy="567804"/>
        </a:xfrm>
        <a:prstGeom prst="rect">
          <a:avLst/>
        </a:prstGeom>
        <a:solidFill>
          <a:schemeClr val="accent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Arial" panose="020B0604020202020204" pitchFamily="34" charset="0"/>
              <a:cs typeface="Arial" panose="020B0604020202020204" pitchFamily="34" charset="0"/>
            </a:rPr>
            <a:t>PDM: Bucaramanga, una Ciudad de Oportunidades</a:t>
          </a:r>
          <a:endParaRPr lang="es-CO" sz="1400" b="1" kern="1200" dirty="0">
            <a:solidFill>
              <a:schemeClr val="tx1"/>
            </a:solidFill>
            <a:latin typeface="Arial" panose="020B0604020202020204" pitchFamily="34" charset="0"/>
            <a:cs typeface="Arial" panose="020B0604020202020204" pitchFamily="34" charset="0"/>
          </a:endParaRPr>
        </a:p>
      </dsp:txBody>
      <dsp:txXfrm>
        <a:off x="1526574" y="138899"/>
        <a:ext cx="5253418" cy="567804"/>
      </dsp:txXfrm>
    </dsp:sp>
    <dsp:sp modelId="{108C05C6-DAA8-42A6-A3E7-918D21E5F7C7}">
      <dsp:nvSpPr>
        <dsp:cNvPr id="0" name=""/>
        <dsp:cNvSpPr/>
      </dsp:nvSpPr>
      <dsp:spPr>
        <a:xfrm>
          <a:off x="1249900" y="945181"/>
          <a:ext cx="2392240" cy="56780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kern="1200" dirty="0">
              <a:solidFill>
                <a:schemeClr val="tx1"/>
              </a:solidFill>
              <a:latin typeface="Arial" panose="020B0604020202020204" pitchFamily="34" charset="0"/>
              <a:cs typeface="Arial" panose="020B0604020202020204" pitchFamily="34" charset="0"/>
            </a:rPr>
            <a:t>No. 4 BUCARAMANGA CIUDAD VITAL: LA VIDA ES SAGRADA</a:t>
          </a:r>
        </a:p>
      </dsp:txBody>
      <dsp:txXfrm>
        <a:off x="1249900" y="945181"/>
        <a:ext cx="2392240" cy="567804"/>
      </dsp:txXfrm>
    </dsp:sp>
    <dsp:sp modelId="{A691300F-9362-438A-A652-7B082745573A}">
      <dsp:nvSpPr>
        <dsp:cNvPr id="0" name=""/>
        <dsp:cNvSpPr/>
      </dsp:nvSpPr>
      <dsp:spPr>
        <a:xfrm>
          <a:off x="1255431" y="1751463"/>
          <a:ext cx="2381179" cy="56780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kern="1200" dirty="0">
              <a:solidFill>
                <a:schemeClr val="tx1"/>
              </a:solidFill>
              <a:latin typeface="Arial" panose="020B0604020202020204" pitchFamily="34" charset="0"/>
              <a:cs typeface="Arial" panose="020B0604020202020204" pitchFamily="34" charset="0"/>
            </a:rPr>
            <a:t>BUCARAMANGA SEGURA</a:t>
          </a:r>
        </a:p>
      </dsp:txBody>
      <dsp:txXfrm>
        <a:off x="1255431" y="1751463"/>
        <a:ext cx="2381179" cy="567804"/>
      </dsp:txXfrm>
    </dsp:sp>
    <dsp:sp modelId="{BDC1FC66-D69B-48D3-82FC-DDC173D5DAC7}">
      <dsp:nvSpPr>
        <dsp:cNvPr id="0" name=""/>
        <dsp:cNvSpPr/>
      </dsp:nvSpPr>
      <dsp:spPr>
        <a:xfrm>
          <a:off x="4364" y="2557746"/>
          <a:ext cx="1468785" cy="5678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CO" sz="900" b="1" kern="1200" dirty="0">
              <a:solidFill>
                <a:schemeClr val="tx1"/>
              </a:solidFill>
              <a:latin typeface="Arial" panose="020B0604020202020204" pitchFamily="34" charset="0"/>
              <a:cs typeface="Arial" panose="020B0604020202020204" pitchFamily="34" charset="0"/>
            </a:rPr>
            <a:t>EDUCACIÓN EN SEGURIDAD VIAL Y MOVILIDAD SOSTENIBLE</a:t>
          </a:r>
        </a:p>
      </dsp:txBody>
      <dsp:txXfrm>
        <a:off x="4364" y="2557746"/>
        <a:ext cx="1468785" cy="567804"/>
      </dsp:txXfrm>
    </dsp:sp>
    <dsp:sp modelId="{67D409D3-DC41-470D-A69D-47F6A8B43D5F}">
      <dsp:nvSpPr>
        <dsp:cNvPr id="0" name=""/>
        <dsp:cNvSpPr/>
      </dsp:nvSpPr>
      <dsp:spPr>
        <a:xfrm>
          <a:off x="1711627" y="2557746"/>
          <a:ext cx="1468785" cy="5678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CO" sz="900" b="1" kern="1200" dirty="0">
              <a:solidFill>
                <a:schemeClr val="tx1"/>
              </a:solidFill>
              <a:latin typeface="Arial" panose="020B0604020202020204" pitchFamily="34" charset="0"/>
              <a:cs typeface="Arial" panose="020B0604020202020204" pitchFamily="34" charset="0"/>
            </a:rPr>
            <a:t>FORTALECIMIENTO INSTITUCIONAL PARA EL CONTROL DEL TRÁNSITO Y LA SEGURIDAD VIAL</a:t>
          </a:r>
        </a:p>
      </dsp:txBody>
      <dsp:txXfrm>
        <a:off x="1711627" y="2557746"/>
        <a:ext cx="1468785" cy="567804"/>
      </dsp:txXfrm>
    </dsp:sp>
    <dsp:sp modelId="{37DB6AFA-F351-4CBE-A8BB-CBD11936C345}">
      <dsp:nvSpPr>
        <dsp:cNvPr id="0" name=""/>
        <dsp:cNvSpPr/>
      </dsp:nvSpPr>
      <dsp:spPr>
        <a:xfrm>
          <a:off x="3418891" y="2557746"/>
          <a:ext cx="1468785" cy="5678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CO" sz="900" b="1" kern="1200" dirty="0">
              <a:solidFill>
                <a:schemeClr val="tx1"/>
              </a:solidFill>
              <a:latin typeface="Arial" panose="020B0604020202020204" pitchFamily="34" charset="0"/>
              <a:cs typeface="Arial" panose="020B0604020202020204" pitchFamily="34" charset="0"/>
            </a:rPr>
            <a:t>MODERNIZACIÓN DEL SISTEMA DE SEMAFORIZACIÓN Y SEÑALIZACIÓN VIAL </a:t>
          </a:r>
        </a:p>
      </dsp:txBody>
      <dsp:txXfrm>
        <a:off x="3418891" y="2557746"/>
        <a:ext cx="1468785" cy="567804"/>
      </dsp:txXfrm>
    </dsp:sp>
    <dsp:sp modelId="{DAAE6D04-E732-450D-ACE8-E3BD98F25ABD}">
      <dsp:nvSpPr>
        <dsp:cNvPr id="0" name=""/>
        <dsp:cNvSpPr/>
      </dsp:nvSpPr>
      <dsp:spPr>
        <a:xfrm>
          <a:off x="4664427" y="945181"/>
          <a:ext cx="2392240" cy="56780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kern="1200" dirty="0">
              <a:solidFill>
                <a:schemeClr val="tx1"/>
              </a:solidFill>
              <a:latin typeface="Arial" panose="020B0604020202020204" pitchFamily="34" charset="0"/>
              <a:cs typeface="Arial" panose="020B0604020202020204" pitchFamily="34" charset="0"/>
            </a:rPr>
            <a:t>No. 5 BUCARAMANGA TERRITORIO LIBRE DE CORRUPCIÓN: INSTITUCIONES SÓLIDAS Y CONFIABLES</a:t>
          </a:r>
          <a:endParaRPr lang="es-CO" sz="1000" kern="1200" dirty="0">
            <a:solidFill>
              <a:schemeClr val="tx1"/>
            </a:solidFill>
            <a:latin typeface="Arial" panose="020B0604020202020204" pitchFamily="34" charset="0"/>
            <a:cs typeface="Arial" panose="020B0604020202020204" pitchFamily="34" charset="0"/>
          </a:endParaRPr>
        </a:p>
      </dsp:txBody>
      <dsp:txXfrm>
        <a:off x="4664427" y="945181"/>
        <a:ext cx="2392240" cy="567804"/>
      </dsp:txXfrm>
    </dsp:sp>
    <dsp:sp modelId="{A9B70A16-45E6-40BC-B631-E643B5DEB266}">
      <dsp:nvSpPr>
        <dsp:cNvPr id="0" name=""/>
        <dsp:cNvSpPr/>
      </dsp:nvSpPr>
      <dsp:spPr>
        <a:xfrm>
          <a:off x="4669957" y="1751463"/>
          <a:ext cx="2381179" cy="567804"/>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CO" sz="1000" b="1" kern="1200" dirty="0">
              <a:solidFill>
                <a:schemeClr val="tx1"/>
              </a:solidFill>
              <a:latin typeface="Arial" panose="020B0604020202020204" pitchFamily="34" charset="0"/>
              <a:cs typeface="Arial" panose="020B0604020202020204" pitchFamily="34" charset="0"/>
            </a:rPr>
            <a:t>ADMINISTRACIÓN PÚBLICA MODERNA E INNOVADORA</a:t>
          </a:r>
        </a:p>
      </dsp:txBody>
      <dsp:txXfrm>
        <a:off x="4669957" y="1751463"/>
        <a:ext cx="2381179" cy="567804"/>
      </dsp:txXfrm>
    </dsp:sp>
    <dsp:sp modelId="{A5414ACD-5CEB-418A-8A78-E61DB3DAF594}">
      <dsp:nvSpPr>
        <dsp:cNvPr id="0" name=""/>
        <dsp:cNvSpPr/>
      </dsp:nvSpPr>
      <dsp:spPr>
        <a:xfrm>
          <a:off x="5126154" y="2557746"/>
          <a:ext cx="1468785" cy="56780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s-CO" sz="900" b="1" kern="1200" dirty="0">
              <a:solidFill>
                <a:schemeClr val="tx1"/>
              </a:solidFill>
              <a:latin typeface="Arial" panose="020B0604020202020204" pitchFamily="34" charset="0"/>
              <a:cs typeface="Arial" panose="020B0604020202020204" pitchFamily="34" charset="0"/>
            </a:rPr>
            <a:t>GOBIERNO FORTALECIDO PARA SER Y HACER</a:t>
          </a:r>
        </a:p>
      </dsp:txBody>
      <dsp:txXfrm>
        <a:off x="5126154" y="2557746"/>
        <a:ext cx="1468785" cy="5678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E95AEF-DADF-4045-819A-8468C290B9A3}">
      <dsp:nvSpPr>
        <dsp:cNvPr id="0" name=""/>
        <dsp:cNvSpPr/>
      </dsp:nvSpPr>
      <dsp:spPr>
        <a:xfrm>
          <a:off x="0" y="495"/>
          <a:ext cx="8846817"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2B5A131-4921-4FE0-A32E-C33346AD8F50}">
      <dsp:nvSpPr>
        <dsp:cNvPr id="0" name=""/>
        <dsp:cNvSpPr/>
      </dsp:nvSpPr>
      <dsp:spPr>
        <a:xfrm>
          <a:off x="0" y="495"/>
          <a:ext cx="8846817" cy="1014671"/>
        </a:xfrm>
        <a:prstGeom prst="rect">
          <a:avLst/>
        </a:prstGeom>
        <a:solidFill>
          <a:schemeClr val="accent3">
            <a:lumMod val="20000"/>
            <a:lumOff val="80000"/>
          </a:schemeClr>
        </a:solidFill>
        <a:ln>
          <a:solidFill>
            <a:schemeClr val="accent3">
              <a:lumMod val="20000"/>
              <a:lumOff val="80000"/>
            </a:schemeClr>
          </a:solid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a:lnSpc>
              <a:spcPct val="90000"/>
            </a:lnSpc>
            <a:spcBef>
              <a:spcPct val="0"/>
            </a:spcBef>
            <a:spcAft>
              <a:spcPct val="35000"/>
            </a:spcAft>
            <a:buNone/>
          </a:pPr>
          <a:r>
            <a:rPr lang="es-MX" sz="2000" b="1" kern="1200" dirty="0">
              <a:effectLst/>
              <a:latin typeface="Arial" panose="020B0604020202020204" pitchFamily="34" charset="0"/>
              <a:ea typeface="Times New Roman" panose="02020603050405020304" pitchFamily="18" charset="0"/>
            </a:rPr>
            <a:t>SE FORMULARON</a:t>
          </a:r>
        </a:p>
        <a:p>
          <a:pPr marL="0" lvl="0" indent="0" algn="ctr" defTabSz="889000">
            <a:lnSpc>
              <a:spcPct val="90000"/>
            </a:lnSpc>
            <a:spcBef>
              <a:spcPct val="0"/>
            </a:spcBef>
            <a:spcAft>
              <a:spcPct val="35000"/>
            </a:spcAft>
            <a:buNone/>
          </a:pPr>
          <a:r>
            <a:rPr lang="es-MX" sz="2000" b="1" kern="1200" dirty="0">
              <a:effectLst/>
              <a:latin typeface="Arial" panose="020B0604020202020204" pitchFamily="34" charset="0"/>
              <a:ea typeface="Times New Roman" panose="02020603050405020304" pitchFamily="18" charset="0"/>
            </a:rPr>
            <a:t> 3 PROGRAMAS DE EDUCACIÓN EN SEGURIDAD VIAL Y MOVILIDAD SOSTENIBLE EN EL MUNICIPIO</a:t>
          </a:r>
          <a:endParaRPr lang="es-CO" sz="2000" kern="1200" dirty="0"/>
        </a:p>
      </dsp:txBody>
      <dsp:txXfrm>
        <a:off x="0" y="495"/>
        <a:ext cx="8846817" cy="1014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0CCD11-87DB-4DF0-B9AB-E965CB01B70F}">
      <dsp:nvSpPr>
        <dsp:cNvPr id="0" name=""/>
        <dsp:cNvSpPr/>
      </dsp:nvSpPr>
      <dsp:spPr>
        <a:xfrm>
          <a:off x="0" y="416549"/>
          <a:ext cx="2488167" cy="157998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0B72F95-6214-4EDF-8B3A-D55BB8FB3DA1}">
      <dsp:nvSpPr>
        <dsp:cNvPr id="0" name=""/>
        <dsp:cNvSpPr/>
      </dsp:nvSpPr>
      <dsp:spPr>
        <a:xfrm>
          <a:off x="276463" y="679189"/>
          <a:ext cx="2488167" cy="157998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latin typeface="Arial" panose="020B0604020202020204" pitchFamily="34" charset="0"/>
              <a:cs typeface="Arial" panose="020B0604020202020204" pitchFamily="34" charset="0"/>
            </a:rPr>
            <a:t>1</a:t>
          </a:r>
        </a:p>
        <a:p>
          <a:pPr marL="0" lvl="0" indent="0" algn="ctr" defTabSz="1422400">
            <a:lnSpc>
              <a:spcPct val="90000"/>
            </a:lnSpc>
            <a:spcBef>
              <a:spcPct val="0"/>
            </a:spcBef>
            <a:spcAft>
              <a:spcPct val="35000"/>
            </a:spcAft>
            <a:buNone/>
          </a:pPr>
          <a:r>
            <a:rPr lang="es-CO" sz="2000" b="1" kern="1200" dirty="0"/>
            <a:t>DTB “TE SENSIBILIZA EN</a:t>
          </a:r>
          <a:br>
            <a:rPr lang="es-CO" sz="2000" b="1" kern="1200" dirty="0"/>
          </a:br>
          <a:r>
            <a:rPr lang="es-CO" sz="2000" b="1" kern="1200" dirty="0"/>
            <a:t>SEGURIDAD VIAL”</a:t>
          </a:r>
        </a:p>
      </dsp:txBody>
      <dsp:txXfrm>
        <a:off x="322739" y="725465"/>
        <a:ext cx="2395615" cy="1487434"/>
      </dsp:txXfrm>
    </dsp:sp>
    <dsp:sp modelId="{2AE227FD-5FA7-4818-AC1C-A887BC2C8156}">
      <dsp:nvSpPr>
        <dsp:cNvPr id="0" name=""/>
        <dsp:cNvSpPr/>
      </dsp:nvSpPr>
      <dsp:spPr>
        <a:xfrm>
          <a:off x="3088940" y="459556"/>
          <a:ext cx="2488167" cy="157998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7B6B602-353F-4FD7-B274-A29D250FBD17}">
      <dsp:nvSpPr>
        <dsp:cNvPr id="0" name=""/>
        <dsp:cNvSpPr/>
      </dsp:nvSpPr>
      <dsp:spPr>
        <a:xfrm>
          <a:off x="3365403" y="722196"/>
          <a:ext cx="2488167" cy="157998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latin typeface="Arial" panose="020B0604020202020204" pitchFamily="34" charset="0"/>
              <a:cs typeface="Arial" panose="020B0604020202020204" pitchFamily="34" charset="0"/>
            </a:rPr>
            <a:t>2</a:t>
          </a:r>
        </a:p>
        <a:p>
          <a:pPr marL="0" lvl="0" indent="0" algn="ctr" defTabSz="1422400">
            <a:lnSpc>
              <a:spcPct val="90000"/>
            </a:lnSpc>
            <a:spcBef>
              <a:spcPct val="0"/>
            </a:spcBef>
            <a:spcAft>
              <a:spcPct val="35000"/>
            </a:spcAft>
            <a:buNone/>
          </a:pPr>
          <a:r>
            <a:rPr lang="es-CO" sz="2000" b="1" kern="1200" dirty="0"/>
            <a:t>DTB “PROMOTORES DE</a:t>
          </a:r>
          <a:br>
            <a:rPr lang="es-CO" sz="2000" b="1" kern="1200" dirty="0"/>
          </a:br>
          <a:r>
            <a:rPr lang="es-CO" sz="2000" b="1" kern="1200" dirty="0"/>
            <a:t>CULTURA VIAL”</a:t>
          </a:r>
        </a:p>
      </dsp:txBody>
      <dsp:txXfrm>
        <a:off x="3411679" y="768472"/>
        <a:ext cx="2395615" cy="1487434"/>
      </dsp:txXfrm>
    </dsp:sp>
    <dsp:sp modelId="{5B6DD771-E45A-404C-BC04-62405E169735}">
      <dsp:nvSpPr>
        <dsp:cNvPr id="0" name=""/>
        <dsp:cNvSpPr/>
      </dsp:nvSpPr>
      <dsp:spPr>
        <a:xfrm>
          <a:off x="6082186" y="457502"/>
          <a:ext cx="2488167" cy="157998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51907FB-A057-4297-B520-DB8391AE2E56}">
      <dsp:nvSpPr>
        <dsp:cNvPr id="0" name=""/>
        <dsp:cNvSpPr/>
      </dsp:nvSpPr>
      <dsp:spPr>
        <a:xfrm>
          <a:off x="6358649" y="720142"/>
          <a:ext cx="2488167" cy="157998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s-CO" sz="3200" b="1" kern="1200" dirty="0">
              <a:latin typeface="Arial" panose="020B0604020202020204" pitchFamily="34" charset="0"/>
              <a:cs typeface="Arial" panose="020B0604020202020204" pitchFamily="34" charset="0"/>
            </a:rPr>
            <a:t>3</a:t>
          </a:r>
        </a:p>
        <a:p>
          <a:pPr marL="0" lvl="0" indent="0" algn="ctr" defTabSz="1422400">
            <a:lnSpc>
              <a:spcPct val="90000"/>
            </a:lnSpc>
            <a:spcBef>
              <a:spcPct val="0"/>
            </a:spcBef>
            <a:spcAft>
              <a:spcPct val="35000"/>
            </a:spcAft>
            <a:buNone/>
          </a:pPr>
          <a:r>
            <a:rPr lang="es-CO" sz="2000" b="1" kern="1200" dirty="0"/>
            <a:t>DTB “FORTALECE TU</a:t>
          </a:r>
          <a:br>
            <a:rPr lang="es-CO" sz="2000" b="1" kern="1200" dirty="0"/>
          </a:br>
          <a:r>
            <a:rPr lang="es-CO" sz="2000" b="1" kern="1200" dirty="0"/>
            <a:t>MOVILIDAD”</a:t>
          </a:r>
        </a:p>
      </dsp:txBody>
      <dsp:txXfrm>
        <a:off x="6404925" y="766418"/>
        <a:ext cx="2395615" cy="14874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EF7A8-00E3-47F5-BFA9-207E1B892180}">
      <dsp:nvSpPr>
        <dsp:cNvPr id="0" name=""/>
        <dsp:cNvSpPr/>
      </dsp:nvSpPr>
      <dsp:spPr>
        <a:xfrm>
          <a:off x="1492614" y="1479833"/>
          <a:ext cx="2797744" cy="186609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B3D9F9-F3B7-4EEE-AFD8-A78F7A9EC577}">
      <dsp:nvSpPr>
        <dsp:cNvPr id="0" name=""/>
        <dsp:cNvSpPr/>
      </dsp:nvSpPr>
      <dsp:spPr>
        <a:xfrm>
          <a:off x="252896" y="835923"/>
          <a:ext cx="1920502" cy="1865162"/>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MX" sz="2000" b="1" kern="1200" dirty="0">
              <a:latin typeface="Arial" panose="020B0604020202020204" pitchFamily="34" charset="0"/>
              <a:cs typeface="Arial" panose="020B0604020202020204" pitchFamily="34" charset="0"/>
            </a:rPr>
            <a:t>Campaña: No te mates por la Vía</a:t>
          </a:r>
          <a:endParaRPr lang="es-CO" sz="2000" b="1" kern="1200" dirty="0">
            <a:latin typeface="Arial" panose="020B0604020202020204" pitchFamily="34" charset="0"/>
            <a:cs typeface="Arial" panose="020B0604020202020204" pitchFamily="34" charset="0"/>
          </a:endParaRPr>
        </a:p>
      </dsp:txBody>
      <dsp:txXfrm>
        <a:off x="534147" y="1109070"/>
        <a:ext cx="1358000" cy="1318868"/>
      </dsp:txXfrm>
    </dsp:sp>
    <dsp:sp modelId="{5E89AF19-6D9E-4466-A45A-244226C0EDDC}">
      <dsp:nvSpPr>
        <dsp:cNvPr id="0" name=""/>
        <dsp:cNvSpPr/>
      </dsp:nvSpPr>
      <dsp:spPr>
        <a:xfrm>
          <a:off x="6210860" y="1479833"/>
          <a:ext cx="2797744" cy="1866095"/>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62280" rIns="462280" bIns="462280" numCol="1" spcCol="1270" anchor="ctr" anchorCtr="0">
          <a:noAutofit/>
        </a:bodyPr>
        <a:lstStyle/>
        <a:p>
          <a:pPr marL="0" lvl="0" indent="0" algn="l" defTabSz="2889250">
            <a:lnSpc>
              <a:spcPct val="90000"/>
            </a:lnSpc>
            <a:spcBef>
              <a:spcPct val="0"/>
            </a:spcBef>
            <a:spcAft>
              <a:spcPct val="35000"/>
            </a:spcAft>
            <a:buNone/>
          </a:pPr>
          <a:endParaRPr lang="es-ES_tradnl" sz="6500" kern="1200" dirty="0"/>
        </a:p>
      </dsp:txBody>
      <dsp:txXfrm>
        <a:off x="6658499" y="1479833"/>
        <a:ext cx="2350105" cy="1866095"/>
      </dsp:txXfrm>
    </dsp:sp>
    <dsp:sp modelId="{0D4CF75F-AE8E-4694-BAB9-45B7E321F55B}">
      <dsp:nvSpPr>
        <dsp:cNvPr id="0" name=""/>
        <dsp:cNvSpPr/>
      </dsp:nvSpPr>
      <dsp:spPr>
        <a:xfrm>
          <a:off x="4534523" y="915919"/>
          <a:ext cx="1865162" cy="1738350"/>
        </a:xfrm>
        <a:prstGeom prst="ellipse">
          <a:avLst/>
        </a:prstGeom>
        <a:solidFill>
          <a:schemeClr val="accent4">
            <a:hueOff val="9800891"/>
            <a:satOff val="-40777"/>
            <a:lumOff val="960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s-MX" sz="2000" b="1" kern="1200" dirty="0">
              <a:latin typeface="Arial" panose="020B0604020202020204" pitchFamily="34" charset="0"/>
              <a:cs typeface="Arial" panose="020B0604020202020204" pitchFamily="34" charset="0"/>
            </a:rPr>
            <a:t>Campaña: No mas muertos en la Vía </a:t>
          </a:r>
          <a:endParaRPr lang="es-CO" sz="2000" b="1" kern="1200" dirty="0">
            <a:latin typeface="Arial" panose="020B0604020202020204" pitchFamily="34" charset="0"/>
            <a:cs typeface="Arial" panose="020B0604020202020204" pitchFamily="34" charset="0"/>
          </a:endParaRPr>
        </a:p>
      </dsp:txBody>
      <dsp:txXfrm>
        <a:off x="4807670" y="1170494"/>
        <a:ext cx="1318868" cy="1229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C92C8-E321-4EC6-9A50-6627294B09E4}">
      <dsp:nvSpPr>
        <dsp:cNvPr id="0" name=""/>
        <dsp:cNvSpPr/>
      </dsp:nvSpPr>
      <dsp:spPr>
        <a:xfrm>
          <a:off x="935115" y="91557"/>
          <a:ext cx="3485253" cy="1412627"/>
        </a:xfrm>
        <a:prstGeom prst="circularArrow">
          <a:avLst>
            <a:gd name="adj1" fmla="val 10980"/>
            <a:gd name="adj2" fmla="val 1142322"/>
            <a:gd name="adj3" fmla="val 4500000"/>
            <a:gd name="adj4" fmla="val 108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C70E77-4CEB-4691-92F1-8D19D4DD3E6F}">
      <dsp:nvSpPr>
        <dsp:cNvPr id="0" name=""/>
        <dsp:cNvSpPr/>
      </dsp:nvSpPr>
      <dsp:spPr>
        <a:xfrm>
          <a:off x="1249828" y="390948"/>
          <a:ext cx="2855184" cy="8191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Arial" panose="020B0604020202020204" pitchFamily="34" charset="0"/>
              <a:cs typeface="Arial" panose="020B0604020202020204" pitchFamily="34" charset="0"/>
            </a:rPr>
            <a:t>ESTRATEGIA DE MOVILIDAD </a:t>
          </a:r>
        </a:p>
        <a:p>
          <a:pPr marL="0" lvl="0" indent="0" algn="ctr" defTabSz="622300">
            <a:lnSpc>
              <a:spcPct val="90000"/>
            </a:lnSpc>
            <a:spcBef>
              <a:spcPct val="0"/>
            </a:spcBef>
            <a:spcAft>
              <a:spcPct val="35000"/>
            </a:spcAft>
            <a:buNone/>
          </a:pPr>
          <a:r>
            <a:rPr lang="es-CO" sz="1400" b="1" kern="1200" dirty="0">
              <a:latin typeface="Arial" panose="020B0604020202020204" pitchFamily="34" charset="0"/>
              <a:cs typeface="Arial" panose="020B0604020202020204" pitchFamily="34" charset="0"/>
            </a:rPr>
            <a:t>Y SEGURIDAD VIAL </a:t>
          </a:r>
          <a:endParaRPr lang="es-CO" sz="1400" kern="1200" dirty="0">
            <a:latin typeface="Arial" panose="020B0604020202020204" pitchFamily="34" charset="0"/>
            <a:cs typeface="Arial" panose="020B0604020202020204" pitchFamily="34" charset="0"/>
          </a:endParaRPr>
        </a:p>
      </dsp:txBody>
      <dsp:txXfrm>
        <a:off x="1249828" y="390948"/>
        <a:ext cx="2855184" cy="819182"/>
      </dsp:txXfrm>
    </dsp:sp>
    <dsp:sp modelId="{F9ABCCBB-75B3-4A4E-93EF-77A672E66DA5}">
      <dsp:nvSpPr>
        <dsp:cNvPr id="0" name=""/>
        <dsp:cNvSpPr/>
      </dsp:nvSpPr>
      <dsp:spPr>
        <a:xfrm>
          <a:off x="529547" y="1048619"/>
          <a:ext cx="3311337" cy="1528777"/>
        </a:xfrm>
        <a:prstGeom prst="blockArc">
          <a:avLst>
            <a:gd name="adj1" fmla="val 0"/>
            <a:gd name="adj2" fmla="val 18900000"/>
            <a:gd name="adj3" fmla="val 1274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6D2966-6BFE-410B-980F-DD8D9C4311DB}">
      <dsp:nvSpPr>
        <dsp:cNvPr id="0" name=""/>
        <dsp:cNvSpPr/>
      </dsp:nvSpPr>
      <dsp:spPr>
        <a:xfrm>
          <a:off x="801436" y="1096723"/>
          <a:ext cx="2519861" cy="13576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O" sz="1400" b="1" kern="1200" dirty="0">
              <a:latin typeface="Arial" panose="020B0604020202020204" pitchFamily="34" charset="0"/>
              <a:cs typeface="Arial" panose="020B0604020202020204" pitchFamily="34" charset="0"/>
            </a:rPr>
            <a:t>Enfocada en la Implementación de acciones para la Prevención y Seguridad Vial en la ciudad</a:t>
          </a:r>
          <a:endParaRPr lang="es-CO" sz="1400" kern="1200" dirty="0">
            <a:latin typeface="Arial" panose="020B0604020202020204" pitchFamily="34" charset="0"/>
            <a:cs typeface="Arial" panose="020B0604020202020204" pitchFamily="34" charset="0"/>
          </a:endParaRPr>
        </a:p>
      </dsp:txBody>
      <dsp:txXfrm>
        <a:off x="801436" y="1096723"/>
        <a:ext cx="2519861" cy="13576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C432ED-5951-444B-A0F1-046818509BF2}">
      <dsp:nvSpPr>
        <dsp:cNvPr id="0" name=""/>
        <dsp:cNvSpPr/>
      </dsp:nvSpPr>
      <dsp:spPr>
        <a:xfrm>
          <a:off x="2661581" y="1950693"/>
          <a:ext cx="1484037" cy="1484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Mejoramiento Continuo</a:t>
          </a:r>
        </a:p>
      </dsp:txBody>
      <dsp:txXfrm>
        <a:off x="2878913" y="2168025"/>
        <a:ext cx="1049373" cy="1049373"/>
      </dsp:txXfrm>
    </dsp:sp>
    <dsp:sp modelId="{713B7CC4-7C76-4434-A550-FD2DC5637DC2}">
      <dsp:nvSpPr>
        <dsp:cNvPr id="0" name=""/>
        <dsp:cNvSpPr/>
      </dsp:nvSpPr>
      <dsp:spPr>
        <a:xfrm rot="16200000">
          <a:off x="3179493" y="1706966"/>
          <a:ext cx="448212" cy="39241"/>
        </a:xfrm>
        <a:custGeom>
          <a:avLst/>
          <a:gdLst/>
          <a:ahLst/>
          <a:cxnLst/>
          <a:rect l="0" t="0" r="0" b="0"/>
          <a:pathLst>
            <a:path>
              <a:moveTo>
                <a:pt x="0" y="19620"/>
              </a:moveTo>
              <a:lnTo>
                <a:pt x="448212" y="19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392394" y="1715381"/>
        <a:ext cx="22410" cy="22410"/>
      </dsp:txXfrm>
    </dsp:sp>
    <dsp:sp modelId="{DCB116CC-618C-4DDD-B461-6072149529D2}">
      <dsp:nvSpPr>
        <dsp:cNvPr id="0" name=""/>
        <dsp:cNvSpPr/>
      </dsp:nvSpPr>
      <dsp:spPr>
        <a:xfrm>
          <a:off x="2661581" y="18443"/>
          <a:ext cx="1484037" cy="1484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Actualización de matriz de riesgos y oportunidades</a:t>
          </a:r>
        </a:p>
      </dsp:txBody>
      <dsp:txXfrm>
        <a:off x="2878913" y="235775"/>
        <a:ext cx="1049373" cy="1049373"/>
      </dsp:txXfrm>
    </dsp:sp>
    <dsp:sp modelId="{283A7A01-B076-48FD-85E5-8270DE501A43}">
      <dsp:nvSpPr>
        <dsp:cNvPr id="0" name=""/>
        <dsp:cNvSpPr/>
      </dsp:nvSpPr>
      <dsp:spPr>
        <a:xfrm rot="20520000">
          <a:off x="4098333" y="2374542"/>
          <a:ext cx="448212" cy="39241"/>
        </a:xfrm>
        <a:custGeom>
          <a:avLst/>
          <a:gdLst/>
          <a:ahLst/>
          <a:cxnLst/>
          <a:rect l="0" t="0" r="0" b="0"/>
          <a:pathLst>
            <a:path>
              <a:moveTo>
                <a:pt x="0" y="19620"/>
              </a:moveTo>
              <a:lnTo>
                <a:pt x="448212" y="19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311233" y="2382957"/>
        <a:ext cx="22410" cy="22410"/>
      </dsp:txXfrm>
    </dsp:sp>
    <dsp:sp modelId="{D5DB4786-DF0B-43E3-9796-E802AC5C7A90}">
      <dsp:nvSpPr>
        <dsp:cNvPr id="0" name=""/>
        <dsp:cNvSpPr/>
      </dsp:nvSpPr>
      <dsp:spPr>
        <a:xfrm>
          <a:off x="4499259" y="1353595"/>
          <a:ext cx="1484037" cy="1484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Estudio Técnico de Rediseño Institucional</a:t>
          </a:r>
        </a:p>
      </dsp:txBody>
      <dsp:txXfrm>
        <a:off x="4716591" y="1570927"/>
        <a:ext cx="1049373" cy="1049373"/>
      </dsp:txXfrm>
    </dsp:sp>
    <dsp:sp modelId="{F5975441-DBFF-4D80-8BE7-4FC9A17FC0E8}">
      <dsp:nvSpPr>
        <dsp:cNvPr id="0" name=""/>
        <dsp:cNvSpPr/>
      </dsp:nvSpPr>
      <dsp:spPr>
        <a:xfrm rot="3240000">
          <a:off x="3747367" y="3454702"/>
          <a:ext cx="448212" cy="39241"/>
        </a:xfrm>
        <a:custGeom>
          <a:avLst/>
          <a:gdLst/>
          <a:ahLst/>
          <a:cxnLst/>
          <a:rect l="0" t="0" r="0" b="0"/>
          <a:pathLst>
            <a:path>
              <a:moveTo>
                <a:pt x="0" y="19620"/>
              </a:moveTo>
              <a:lnTo>
                <a:pt x="448212" y="19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3960268" y="3463117"/>
        <a:ext cx="22410" cy="22410"/>
      </dsp:txXfrm>
    </dsp:sp>
    <dsp:sp modelId="{76602E84-0B25-4E59-951F-62B07B3723FF}">
      <dsp:nvSpPr>
        <dsp:cNvPr id="0" name=""/>
        <dsp:cNvSpPr/>
      </dsp:nvSpPr>
      <dsp:spPr>
        <a:xfrm>
          <a:off x="3797329" y="3513915"/>
          <a:ext cx="1484037" cy="1484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Actualización del contexto organizacional</a:t>
          </a:r>
        </a:p>
      </dsp:txBody>
      <dsp:txXfrm>
        <a:off x="4014661" y="3731247"/>
        <a:ext cx="1049373" cy="1049373"/>
      </dsp:txXfrm>
    </dsp:sp>
    <dsp:sp modelId="{8089A816-1649-4530-A63F-1A8F170FBFF9}">
      <dsp:nvSpPr>
        <dsp:cNvPr id="0" name=""/>
        <dsp:cNvSpPr/>
      </dsp:nvSpPr>
      <dsp:spPr>
        <a:xfrm rot="7560000">
          <a:off x="2611620" y="3454702"/>
          <a:ext cx="448212" cy="39241"/>
        </a:xfrm>
        <a:custGeom>
          <a:avLst/>
          <a:gdLst/>
          <a:ahLst/>
          <a:cxnLst/>
          <a:rect l="0" t="0" r="0" b="0"/>
          <a:pathLst>
            <a:path>
              <a:moveTo>
                <a:pt x="0" y="19620"/>
              </a:moveTo>
              <a:lnTo>
                <a:pt x="448212" y="19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rot="10800000">
        <a:off x="2824520" y="3463117"/>
        <a:ext cx="22410" cy="22410"/>
      </dsp:txXfrm>
    </dsp:sp>
    <dsp:sp modelId="{FC19D0AB-9480-44C2-99A3-BE660EC76E27}">
      <dsp:nvSpPr>
        <dsp:cNvPr id="0" name=""/>
        <dsp:cNvSpPr/>
      </dsp:nvSpPr>
      <dsp:spPr>
        <a:xfrm>
          <a:off x="1525833" y="3513915"/>
          <a:ext cx="1484037" cy="1484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Actualización documental</a:t>
          </a:r>
        </a:p>
      </dsp:txBody>
      <dsp:txXfrm>
        <a:off x="1743165" y="3731247"/>
        <a:ext cx="1049373" cy="1049373"/>
      </dsp:txXfrm>
    </dsp:sp>
    <dsp:sp modelId="{7BF183E6-CCC8-4838-AD1D-3367FCDE6AB6}">
      <dsp:nvSpPr>
        <dsp:cNvPr id="0" name=""/>
        <dsp:cNvSpPr/>
      </dsp:nvSpPr>
      <dsp:spPr>
        <a:xfrm rot="11880000">
          <a:off x="2260654" y="2374542"/>
          <a:ext cx="448212" cy="39241"/>
        </a:xfrm>
        <a:custGeom>
          <a:avLst/>
          <a:gdLst/>
          <a:ahLst/>
          <a:cxnLst/>
          <a:rect l="0" t="0" r="0" b="0"/>
          <a:pathLst>
            <a:path>
              <a:moveTo>
                <a:pt x="0" y="19620"/>
              </a:moveTo>
              <a:lnTo>
                <a:pt x="448212" y="196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rot="10800000">
        <a:off x="2473555" y="2382957"/>
        <a:ext cx="22410" cy="22410"/>
      </dsp:txXfrm>
    </dsp:sp>
    <dsp:sp modelId="{CB3CC904-59E0-41BB-B765-D0C55634E921}">
      <dsp:nvSpPr>
        <dsp:cNvPr id="0" name=""/>
        <dsp:cNvSpPr/>
      </dsp:nvSpPr>
      <dsp:spPr>
        <a:xfrm>
          <a:off x="823902" y="1353595"/>
          <a:ext cx="1484037" cy="14840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s-CO" sz="1300" kern="1200" dirty="0"/>
            <a:t>Auditoria externa del SIG</a:t>
          </a:r>
        </a:p>
      </dsp:txBody>
      <dsp:txXfrm>
        <a:off x="1041234" y="1570927"/>
        <a:ext cx="1049373" cy="10493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11699" cy="463407"/>
          </a:xfrm>
          <a:prstGeom prst="rect">
            <a:avLst/>
          </a:prstGeom>
        </p:spPr>
        <p:txBody>
          <a:bodyPr vert="horz" lIns="92487" tIns="46244" rIns="92487" bIns="46244" rtlCol="0"/>
          <a:lstStyle>
            <a:lvl1pPr algn="l">
              <a:defRPr sz="1200"/>
            </a:lvl1pPr>
          </a:lstStyle>
          <a:p>
            <a:endParaRPr lang="es-CO"/>
          </a:p>
        </p:txBody>
      </p:sp>
      <p:sp>
        <p:nvSpPr>
          <p:cNvPr id="3" name="Marcador de fecha 2"/>
          <p:cNvSpPr>
            <a:spLocks noGrp="1"/>
          </p:cNvSpPr>
          <p:nvPr>
            <p:ph type="dt" idx="1"/>
          </p:nvPr>
        </p:nvSpPr>
        <p:spPr>
          <a:xfrm>
            <a:off x="3936768" y="0"/>
            <a:ext cx="3011699" cy="463407"/>
          </a:xfrm>
          <a:prstGeom prst="rect">
            <a:avLst/>
          </a:prstGeom>
        </p:spPr>
        <p:txBody>
          <a:bodyPr vert="horz" lIns="92487" tIns="46244" rIns="92487" bIns="46244" rtlCol="0"/>
          <a:lstStyle>
            <a:lvl1pPr algn="r">
              <a:defRPr sz="1200"/>
            </a:lvl1pPr>
          </a:lstStyle>
          <a:p>
            <a:fld id="{6EFF4488-10AF-41E1-AD1C-82A7E7B88500}" type="datetimeFigureOut">
              <a:rPr lang="es-CO" smtClean="0"/>
              <a:t>30/11/2021</a:t>
            </a:fld>
            <a:endParaRPr lang="es-CO"/>
          </a:p>
        </p:txBody>
      </p:sp>
      <p:sp>
        <p:nvSpPr>
          <p:cNvPr id="4" name="Marcador de imagen de diapositiva 3"/>
          <p:cNvSpPr>
            <a:spLocks noGrp="1" noRot="1" noChangeAspect="1"/>
          </p:cNvSpPr>
          <p:nvPr>
            <p:ph type="sldImg" idx="2"/>
          </p:nvPr>
        </p:nvSpPr>
        <p:spPr>
          <a:xfrm>
            <a:off x="1398588" y="1154113"/>
            <a:ext cx="4152900" cy="3116262"/>
          </a:xfrm>
          <a:prstGeom prst="rect">
            <a:avLst/>
          </a:prstGeom>
          <a:noFill/>
          <a:ln w="12700">
            <a:solidFill>
              <a:prstClr val="black"/>
            </a:solidFill>
          </a:ln>
        </p:spPr>
        <p:txBody>
          <a:bodyPr vert="horz" lIns="92487" tIns="46244" rIns="92487" bIns="46244" rtlCol="0" anchor="ctr"/>
          <a:lstStyle/>
          <a:p>
            <a:endParaRPr lang="es-CO"/>
          </a:p>
        </p:txBody>
      </p:sp>
      <p:sp>
        <p:nvSpPr>
          <p:cNvPr id="5" name="Marcador de notas 4"/>
          <p:cNvSpPr>
            <a:spLocks noGrp="1"/>
          </p:cNvSpPr>
          <p:nvPr>
            <p:ph type="body" sz="quarter" idx="3"/>
          </p:nvPr>
        </p:nvSpPr>
        <p:spPr>
          <a:xfrm>
            <a:off x="695008" y="4444861"/>
            <a:ext cx="5560060" cy="3636705"/>
          </a:xfrm>
          <a:prstGeom prst="rect">
            <a:avLst/>
          </a:prstGeom>
        </p:spPr>
        <p:txBody>
          <a:bodyPr vert="horz" lIns="92487" tIns="46244" rIns="92487" bIns="46244"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772669"/>
            <a:ext cx="3011699" cy="463406"/>
          </a:xfrm>
          <a:prstGeom prst="rect">
            <a:avLst/>
          </a:prstGeom>
        </p:spPr>
        <p:txBody>
          <a:bodyPr vert="horz" lIns="92487" tIns="46244" rIns="92487" bIns="46244"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36768" y="8772669"/>
            <a:ext cx="3011699" cy="463406"/>
          </a:xfrm>
          <a:prstGeom prst="rect">
            <a:avLst/>
          </a:prstGeom>
        </p:spPr>
        <p:txBody>
          <a:bodyPr vert="horz" lIns="92487" tIns="46244" rIns="92487" bIns="46244" rtlCol="0" anchor="b"/>
          <a:lstStyle>
            <a:lvl1pPr algn="r">
              <a:defRPr sz="1200"/>
            </a:lvl1pPr>
          </a:lstStyle>
          <a:p>
            <a:fld id="{A8D9C36C-340F-48CE-AA5C-8CD32417B5E6}" type="slidenum">
              <a:rPr lang="es-CO" smtClean="0"/>
              <a:t>‹Nº›</a:t>
            </a:fld>
            <a:endParaRPr lang="es-CO"/>
          </a:p>
        </p:txBody>
      </p:sp>
    </p:spTree>
    <p:extLst>
      <p:ext uri="{BB962C8B-B14F-4D97-AF65-F5344CB8AC3E}">
        <p14:creationId xmlns:p14="http://schemas.microsoft.com/office/powerpoint/2010/main" val="102680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23</a:t>
            </a:fld>
            <a:endParaRPr lang="es-CO"/>
          </a:p>
        </p:txBody>
      </p:sp>
    </p:spTree>
    <p:extLst>
      <p:ext uri="{BB962C8B-B14F-4D97-AF65-F5344CB8AC3E}">
        <p14:creationId xmlns:p14="http://schemas.microsoft.com/office/powerpoint/2010/main" val="2054483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45</a:t>
            </a:fld>
            <a:endParaRPr lang="es-CO"/>
          </a:p>
        </p:txBody>
      </p:sp>
    </p:spTree>
    <p:extLst>
      <p:ext uri="{BB962C8B-B14F-4D97-AF65-F5344CB8AC3E}">
        <p14:creationId xmlns:p14="http://schemas.microsoft.com/office/powerpoint/2010/main" val="3399568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49</a:t>
            </a:fld>
            <a:endParaRPr lang="es-CO"/>
          </a:p>
        </p:txBody>
      </p:sp>
    </p:spTree>
    <p:extLst>
      <p:ext uri="{BB962C8B-B14F-4D97-AF65-F5344CB8AC3E}">
        <p14:creationId xmlns:p14="http://schemas.microsoft.com/office/powerpoint/2010/main" val="3492407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55</a:t>
            </a:fld>
            <a:endParaRPr lang="es-CO"/>
          </a:p>
        </p:txBody>
      </p:sp>
    </p:spTree>
    <p:extLst>
      <p:ext uri="{BB962C8B-B14F-4D97-AF65-F5344CB8AC3E}">
        <p14:creationId xmlns:p14="http://schemas.microsoft.com/office/powerpoint/2010/main" val="57449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56</a:t>
            </a:fld>
            <a:endParaRPr lang="es-CO"/>
          </a:p>
        </p:txBody>
      </p:sp>
    </p:spTree>
    <p:extLst>
      <p:ext uri="{BB962C8B-B14F-4D97-AF65-F5344CB8AC3E}">
        <p14:creationId xmlns:p14="http://schemas.microsoft.com/office/powerpoint/2010/main" val="1296920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65</a:t>
            </a:fld>
            <a:endParaRPr lang="es-CO"/>
          </a:p>
        </p:txBody>
      </p:sp>
    </p:spTree>
    <p:extLst>
      <p:ext uri="{BB962C8B-B14F-4D97-AF65-F5344CB8AC3E}">
        <p14:creationId xmlns:p14="http://schemas.microsoft.com/office/powerpoint/2010/main" val="2867162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66</a:t>
            </a:fld>
            <a:endParaRPr lang="es-CO"/>
          </a:p>
        </p:txBody>
      </p:sp>
    </p:spTree>
    <p:extLst>
      <p:ext uri="{BB962C8B-B14F-4D97-AF65-F5344CB8AC3E}">
        <p14:creationId xmlns:p14="http://schemas.microsoft.com/office/powerpoint/2010/main" val="1189724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67</a:t>
            </a:fld>
            <a:endParaRPr lang="es-CO"/>
          </a:p>
        </p:txBody>
      </p:sp>
    </p:spTree>
    <p:extLst>
      <p:ext uri="{BB962C8B-B14F-4D97-AF65-F5344CB8AC3E}">
        <p14:creationId xmlns:p14="http://schemas.microsoft.com/office/powerpoint/2010/main" val="3413386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68</a:t>
            </a:fld>
            <a:endParaRPr lang="es-CO"/>
          </a:p>
        </p:txBody>
      </p:sp>
    </p:spTree>
    <p:extLst>
      <p:ext uri="{BB962C8B-B14F-4D97-AF65-F5344CB8AC3E}">
        <p14:creationId xmlns:p14="http://schemas.microsoft.com/office/powerpoint/2010/main" val="3249295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371600" y="1143000"/>
            <a:ext cx="4114800" cy="3086100"/>
          </a:xfrm>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69</a:t>
            </a:fld>
            <a:endParaRPr lang="es-CO" dirty="0"/>
          </a:p>
        </p:txBody>
      </p:sp>
    </p:spTree>
    <p:extLst>
      <p:ext uri="{BB962C8B-B14F-4D97-AF65-F5344CB8AC3E}">
        <p14:creationId xmlns:p14="http://schemas.microsoft.com/office/powerpoint/2010/main" val="35710001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71</a:t>
            </a:fld>
            <a:endParaRPr lang="es-CO"/>
          </a:p>
        </p:txBody>
      </p:sp>
    </p:spTree>
    <p:extLst>
      <p:ext uri="{BB962C8B-B14F-4D97-AF65-F5344CB8AC3E}">
        <p14:creationId xmlns:p14="http://schemas.microsoft.com/office/powerpoint/2010/main" val="97187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24</a:t>
            </a:fld>
            <a:endParaRPr lang="es-CO"/>
          </a:p>
        </p:txBody>
      </p:sp>
    </p:spTree>
    <p:extLst>
      <p:ext uri="{BB962C8B-B14F-4D97-AF65-F5344CB8AC3E}">
        <p14:creationId xmlns:p14="http://schemas.microsoft.com/office/powerpoint/2010/main" val="15049336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74</a:t>
            </a:fld>
            <a:endParaRPr lang="es-CO"/>
          </a:p>
        </p:txBody>
      </p:sp>
    </p:spTree>
    <p:extLst>
      <p:ext uri="{BB962C8B-B14F-4D97-AF65-F5344CB8AC3E}">
        <p14:creationId xmlns:p14="http://schemas.microsoft.com/office/powerpoint/2010/main" val="2930432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80</a:t>
            </a:fld>
            <a:endParaRPr lang="es-CO"/>
          </a:p>
        </p:txBody>
      </p:sp>
    </p:spTree>
    <p:extLst>
      <p:ext uri="{BB962C8B-B14F-4D97-AF65-F5344CB8AC3E}">
        <p14:creationId xmlns:p14="http://schemas.microsoft.com/office/powerpoint/2010/main" val="52291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81</a:t>
            </a:fld>
            <a:endParaRPr lang="es-CO"/>
          </a:p>
        </p:txBody>
      </p:sp>
    </p:spTree>
    <p:extLst>
      <p:ext uri="{BB962C8B-B14F-4D97-AF65-F5344CB8AC3E}">
        <p14:creationId xmlns:p14="http://schemas.microsoft.com/office/powerpoint/2010/main" val="2140943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82</a:t>
            </a:fld>
            <a:endParaRPr lang="es-CO"/>
          </a:p>
        </p:txBody>
      </p:sp>
    </p:spTree>
    <p:extLst>
      <p:ext uri="{BB962C8B-B14F-4D97-AF65-F5344CB8AC3E}">
        <p14:creationId xmlns:p14="http://schemas.microsoft.com/office/powerpoint/2010/main" val="3026745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94</a:t>
            </a:fld>
            <a:endParaRPr lang="es-CO"/>
          </a:p>
        </p:txBody>
      </p:sp>
    </p:spTree>
    <p:extLst>
      <p:ext uri="{BB962C8B-B14F-4D97-AF65-F5344CB8AC3E}">
        <p14:creationId xmlns:p14="http://schemas.microsoft.com/office/powerpoint/2010/main" val="21681941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95</a:t>
            </a:fld>
            <a:endParaRPr lang="es-CO"/>
          </a:p>
        </p:txBody>
      </p:sp>
    </p:spTree>
    <p:extLst>
      <p:ext uri="{BB962C8B-B14F-4D97-AF65-F5344CB8AC3E}">
        <p14:creationId xmlns:p14="http://schemas.microsoft.com/office/powerpoint/2010/main" val="2316051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101</a:t>
            </a:fld>
            <a:endParaRPr lang="es-CO"/>
          </a:p>
        </p:txBody>
      </p:sp>
    </p:spTree>
    <p:extLst>
      <p:ext uri="{BB962C8B-B14F-4D97-AF65-F5344CB8AC3E}">
        <p14:creationId xmlns:p14="http://schemas.microsoft.com/office/powerpoint/2010/main" val="8961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102</a:t>
            </a:fld>
            <a:endParaRPr lang="es-CO"/>
          </a:p>
        </p:txBody>
      </p:sp>
    </p:spTree>
    <p:extLst>
      <p:ext uri="{BB962C8B-B14F-4D97-AF65-F5344CB8AC3E}">
        <p14:creationId xmlns:p14="http://schemas.microsoft.com/office/powerpoint/2010/main" val="3479499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105</a:t>
            </a:fld>
            <a:endParaRPr lang="es-CO"/>
          </a:p>
        </p:txBody>
      </p:sp>
    </p:spTree>
    <p:extLst>
      <p:ext uri="{BB962C8B-B14F-4D97-AF65-F5344CB8AC3E}">
        <p14:creationId xmlns:p14="http://schemas.microsoft.com/office/powerpoint/2010/main" val="302184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106</a:t>
            </a:fld>
            <a:endParaRPr lang="es-CO"/>
          </a:p>
        </p:txBody>
      </p:sp>
    </p:spTree>
    <p:extLst>
      <p:ext uri="{BB962C8B-B14F-4D97-AF65-F5344CB8AC3E}">
        <p14:creationId xmlns:p14="http://schemas.microsoft.com/office/powerpoint/2010/main" val="16870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26</a:t>
            </a:fld>
            <a:endParaRPr lang="es-CO"/>
          </a:p>
        </p:txBody>
      </p:sp>
    </p:spTree>
    <p:extLst>
      <p:ext uri="{BB962C8B-B14F-4D97-AF65-F5344CB8AC3E}">
        <p14:creationId xmlns:p14="http://schemas.microsoft.com/office/powerpoint/2010/main" val="1436485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107</a:t>
            </a:fld>
            <a:endParaRPr lang="es-CO"/>
          </a:p>
        </p:txBody>
      </p:sp>
    </p:spTree>
    <p:extLst>
      <p:ext uri="{BB962C8B-B14F-4D97-AF65-F5344CB8AC3E}">
        <p14:creationId xmlns:p14="http://schemas.microsoft.com/office/powerpoint/2010/main" val="23769508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108</a:t>
            </a:fld>
            <a:endParaRPr lang="es-CO"/>
          </a:p>
        </p:txBody>
      </p:sp>
    </p:spTree>
    <p:extLst>
      <p:ext uri="{BB962C8B-B14F-4D97-AF65-F5344CB8AC3E}">
        <p14:creationId xmlns:p14="http://schemas.microsoft.com/office/powerpoint/2010/main" val="22252171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110</a:t>
            </a:fld>
            <a:endParaRPr lang="es-CO"/>
          </a:p>
        </p:txBody>
      </p:sp>
    </p:spTree>
    <p:extLst>
      <p:ext uri="{BB962C8B-B14F-4D97-AF65-F5344CB8AC3E}">
        <p14:creationId xmlns:p14="http://schemas.microsoft.com/office/powerpoint/2010/main" val="302184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111</a:t>
            </a:fld>
            <a:endParaRPr lang="es-CO"/>
          </a:p>
        </p:txBody>
      </p:sp>
    </p:spTree>
    <p:extLst>
      <p:ext uri="{BB962C8B-B14F-4D97-AF65-F5344CB8AC3E}">
        <p14:creationId xmlns:p14="http://schemas.microsoft.com/office/powerpoint/2010/main" val="2566973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A8D9C36C-340F-48CE-AA5C-8CD32417B5E6}" type="slidenum">
              <a:rPr lang="es-CO" smtClean="0"/>
              <a:t>112</a:t>
            </a:fld>
            <a:endParaRPr lang="es-CO"/>
          </a:p>
        </p:txBody>
      </p:sp>
    </p:spTree>
    <p:extLst>
      <p:ext uri="{BB962C8B-B14F-4D97-AF65-F5344CB8AC3E}">
        <p14:creationId xmlns:p14="http://schemas.microsoft.com/office/powerpoint/2010/main" val="4206551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3554C2B3-A573-4121-B5DE-3D839A6C6F19}" type="slidenum">
              <a:rPr lang="es-CO" smtClean="0"/>
              <a:t>115</a:t>
            </a:fld>
            <a:endParaRPr lang="es-CO"/>
          </a:p>
        </p:txBody>
      </p:sp>
    </p:spTree>
    <p:extLst>
      <p:ext uri="{BB962C8B-B14F-4D97-AF65-F5344CB8AC3E}">
        <p14:creationId xmlns:p14="http://schemas.microsoft.com/office/powerpoint/2010/main" val="1801942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27</a:t>
            </a:fld>
            <a:endParaRPr lang="es-CO"/>
          </a:p>
        </p:txBody>
      </p:sp>
    </p:spTree>
    <p:extLst>
      <p:ext uri="{BB962C8B-B14F-4D97-AF65-F5344CB8AC3E}">
        <p14:creationId xmlns:p14="http://schemas.microsoft.com/office/powerpoint/2010/main" val="366697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28</a:t>
            </a:fld>
            <a:endParaRPr lang="es-CO"/>
          </a:p>
        </p:txBody>
      </p:sp>
    </p:spTree>
    <p:extLst>
      <p:ext uri="{BB962C8B-B14F-4D97-AF65-F5344CB8AC3E}">
        <p14:creationId xmlns:p14="http://schemas.microsoft.com/office/powerpoint/2010/main" val="3373677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31</a:t>
            </a:fld>
            <a:endParaRPr lang="es-CO"/>
          </a:p>
        </p:txBody>
      </p:sp>
    </p:spTree>
    <p:extLst>
      <p:ext uri="{BB962C8B-B14F-4D97-AF65-F5344CB8AC3E}">
        <p14:creationId xmlns:p14="http://schemas.microsoft.com/office/powerpoint/2010/main" val="1632542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32</a:t>
            </a:fld>
            <a:endParaRPr lang="es-CO"/>
          </a:p>
        </p:txBody>
      </p:sp>
    </p:spTree>
    <p:extLst>
      <p:ext uri="{BB962C8B-B14F-4D97-AF65-F5344CB8AC3E}">
        <p14:creationId xmlns:p14="http://schemas.microsoft.com/office/powerpoint/2010/main" val="1485344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0" i="0" dirty="0">
                <a:solidFill>
                  <a:srgbClr val="222222"/>
                </a:solidFill>
                <a:effectLst/>
                <a:latin typeface="Arial" panose="020B0604020202020204" pitchFamily="34" charset="0"/>
              </a:rPr>
              <a:t>En el periodo comprendido entre el 01 de enero de 2021 al 15 de noviembre de 2021 se han cerrado DOSCIENTOS VEINTINUEVE (229) procesos teniendo vigentes a la fecha DOSCIENTOS DIECISÉIS (216) quedando por evaluar; cabe resaltar que del 01 de enero 2021 teníamos (555) expediente vigentes entre quejas y procesos se han evacuado (339) en total.</a:t>
            </a:r>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33</a:t>
            </a:fld>
            <a:endParaRPr lang="es-CO"/>
          </a:p>
        </p:txBody>
      </p:sp>
    </p:spTree>
    <p:extLst>
      <p:ext uri="{BB962C8B-B14F-4D97-AF65-F5344CB8AC3E}">
        <p14:creationId xmlns:p14="http://schemas.microsoft.com/office/powerpoint/2010/main" val="13303319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8D9C36C-340F-48CE-AA5C-8CD32417B5E6}" type="slidenum">
              <a:rPr lang="es-CO" smtClean="0"/>
              <a:t>34</a:t>
            </a:fld>
            <a:endParaRPr lang="es-CO"/>
          </a:p>
        </p:txBody>
      </p:sp>
    </p:spTree>
    <p:extLst>
      <p:ext uri="{BB962C8B-B14F-4D97-AF65-F5344CB8AC3E}">
        <p14:creationId xmlns:p14="http://schemas.microsoft.com/office/powerpoint/2010/main" val="168891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0FABA8-4398-4CC0-86AC-8B957B00F6DE}"/>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9B79C5F6-23C6-4E34-92E9-FC00F88EDFC3}"/>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B4E72E46-971C-40BF-A1C1-4E40BF99B64C}"/>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5" name="Marcador de pie de página 4">
            <a:extLst>
              <a:ext uri="{FF2B5EF4-FFF2-40B4-BE49-F238E27FC236}">
                <a16:creationId xmlns:a16="http://schemas.microsoft.com/office/drawing/2014/main" id="{FFB9D13A-5EC5-478C-A1E8-3EA924C2F45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DF01978-84AD-4844-9670-A28C8182B8DD}"/>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2515410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186BDB-A8FB-4CCC-9F6D-C30EDDADBB9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753C53B-249C-43BC-A49A-29F3646D9C9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B4A68EE-5F0B-42CA-94A4-C3822952D634}"/>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5" name="Marcador de pie de página 4">
            <a:extLst>
              <a:ext uri="{FF2B5EF4-FFF2-40B4-BE49-F238E27FC236}">
                <a16:creationId xmlns:a16="http://schemas.microsoft.com/office/drawing/2014/main" id="{8E1C1E3D-526D-471E-9E13-B797ACCE069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E3D30E0-D4EB-4BB7-A23A-BA3C307CCC34}"/>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321290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CC97B7-2569-48E8-A24D-06B3E003A66A}"/>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C131E8DE-F363-4EFF-9100-F6FA9C5ECF09}"/>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81B6394-775F-423F-BF19-0BAA4EB2DC7E}"/>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5" name="Marcador de pie de página 4">
            <a:extLst>
              <a:ext uri="{FF2B5EF4-FFF2-40B4-BE49-F238E27FC236}">
                <a16:creationId xmlns:a16="http://schemas.microsoft.com/office/drawing/2014/main" id="{DF54C273-267B-4C60-AE92-82756CEFECC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C52AFE4-CF49-4B4C-8760-9527BC4A1492}"/>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339675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24FA73-629C-4248-87A0-2E74DA4BAB2C}"/>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633E923-9E61-47B3-BC2A-F549BBA29BE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595C162-ADE3-4371-AB64-7F9A64416021}"/>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5" name="Marcador de pie de página 4">
            <a:extLst>
              <a:ext uri="{FF2B5EF4-FFF2-40B4-BE49-F238E27FC236}">
                <a16:creationId xmlns:a16="http://schemas.microsoft.com/office/drawing/2014/main" id="{E0EC5D25-F9A6-4BE0-82CF-055C59E1FB5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D183087-17D0-4176-B363-840B382E40DF}"/>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2045688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95120-4AAD-4D91-AAA4-97E57EA743EB}"/>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4CFE76F-3721-49AC-928E-B65C7D7B70F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ECE1DDA-81E9-4548-BED1-0029BC107FCA}"/>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5" name="Marcador de pie de página 4">
            <a:extLst>
              <a:ext uri="{FF2B5EF4-FFF2-40B4-BE49-F238E27FC236}">
                <a16:creationId xmlns:a16="http://schemas.microsoft.com/office/drawing/2014/main" id="{9AFEF284-5147-4DB8-92D1-5B4C6719977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5547CAC-F90C-4C78-A9AC-21313FE2D267}"/>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2225678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09BA5C-9F5C-4E08-8CDF-612052DE4D2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1ED40E4-FD6F-475A-966F-6D99EA0C392F}"/>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1F3B001A-3FCB-4425-94B7-EDC240CA63F2}"/>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9921CC03-7A5D-41D3-B92C-1B638303ADFF}"/>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6" name="Marcador de pie de página 5">
            <a:extLst>
              <a:ext uri="{FF2B5EF4-FFF2-40B4-BE49-F238E27FC236}">
                <a16:creationId xmlns:a16="http://schemas.microsoft.com/office/drawing/2014/main" id="{9FDB1702-DFD1-4182-973E-102BE8B6F6E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FDBF2E27-40BF-4CB3-9272-9E3919E93579}"/>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245935920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CCEB20-D741-4E67-B540-FE29D5C0C1A7}"/>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D13BB59-18E6-4148-BAED-48C7CC0CD98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9E1A41D-D555-482A-8305-F137583D34D2}"/>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45D60D7C-F93B-44E9-96E4-6E2D6B867773}"/>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25422EF-373C-4DFF-AB61-12EAF6F3D106}"/>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5B47F66-AF46-4BCE-9D6D-AF2165EB153E}"/>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8" name="Marcador de pie de página 7">
            <a:extLst>
              <a:ext uri="{FF2B5EF4-FFF2-40B4-BE49-F238E27FC236}">
                <a16:creationId xmlns:a16="http://schemas.microsoft.com/office/drawing/2014/main" id="{4D02A623-E20E-4074-8396-5492E764E2DC}"/>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8292242E-65A6-4074-900B-2D34E814041D}"/>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363958858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442087-BD11-4F44-BC15-0A28F710625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3083E6A9-7EB2-41C8-9C7B-6C09407B0239}"/>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4" name="Marcador de pie de página 3">
            <a:extLst>
              <a:ext uri="{FF2B5EF4-FFF2-40B4-BE49-F238E27FC236}">
                <a16:creationId xmlns:a16="http://schemas.microsoft.com/office/drawing/2014/main" id="{317394C3-3FC9-4F31-9C51-1CDE5271E79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34760C6-DA85-40A7-A87D-3E8F85DE4750}"/>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215152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500D17C-5B93-4BD6-AF8E-514FEF7355BD}"/>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3" name="Marcador de pie de página 2">
            <a:extLst>
              <a:ext uri="{FF2B5EF4-FFF2-40B4-BE49-F238E27FC236}">
                <a16:creationId xmlns:a16="http://schemas.microsoft.com/office/drawing/2014/main" id="{EC31EC8E-17C3-440D-98F6-F0AC132A8242}"/>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D024BCA1-7D41-40B4-A0F5-76059DD41ECB}"/>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319808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947001-289F-4B6A-8599-8D1B1A013AF0}"/>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0EF98A01-FE59-4396-ADD5-847D83A19A9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8BACB2D-7D61-4F2F-842C-1CAD1D370E2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2B41A9-DD9F-42CC-A660-D3706ABFEA7B}"/>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6" name="Marcador de pie de página 5">
            <a:extLst>
              <a:ext uri="{FF2B5EF4-FFF2-40B4-BE49-F238E27FC236}">
                <a16:creationId xmlns:a16="http://schemas.microsoft.com/office/drawing/2014/main" id="{085296B3-B4A6-48DF-8460-F2969C30F64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B44DEE5-1DAB-4F75-99AE-4A7D5629BE7A}"/>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375854684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39A4E7-A2E6-4A3F-B976-4142D6E0CF50}"/>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58FE9710-C2B4-4730-B528-F68C7723E3F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O"/>
          </a:p>
        </p:txBody>
      </p:sp>
      <p:sp>
        <p:nvSpPr>
          <p:cNvPr id="4" name="Marcador de texto 3">
            <a:extLst>
              <a:ext uri="{FF2B5EF4-FFF2-40B4-BE49-F238E27FC236}">
                <a16:creationId xmlns:a16="http://schemas.microsoft.com/office/drawing/2014/main" id="{F54CA226-266F-43A3-807A-DBB750DB96A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1069567-4564-4A0A-B223-073F363A0ECB}"/>
              </a:ext>
            </a:extLst>
          </p:cNvPr>
          <p:cNvSpPr>
            <a:spLocks noGrp="1"/>
          </p:cNvSpPr>
          <p:nvPr>
            <p:ph type="dt" sz="half" idx="10"/>
          </p:nvPr>
        </p:nvSpPr>
        <p:spPr/>
        <p:txBody>
          <a:bodyPr/>
          <a:lstStyle/>
          <a:p>
            <a:fld id="{B335BD61-784E-4CE8-B916-02470A09472F}" type="datetimeFigureOut">
              <a:rPr lang="es-CO" smtClean="0"/>
              <a:t>30/11/2021</a:t>
            </a:fld>
            <a:endParaRPr lang="es-CO"/>
          </a:p>
        </p:txBody>
      </p:sp>
      <p:sp>
        <p:nvSpPr>
          <p:cNvPr id="6" name="Marcador de pie de página 5">
            <a:extLst>
              <a:ext uri="{FF2B5EF4-FFF2-40B4-BE49-F238E27FC236}">
                <a16:creationId xmlns:a16="http://schemas.microsoft.com/office/drawing/2014/main" id="{25C028F2-6DCF-40D8-AFA1-74A940AF1FA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3B68398-EFDF-40CA-B46E-93596E1ED73D}"/>
              </a:ext>
            </a:extLst>
          </p:cNvPr>
          <p:cNvSpPr>
            <a:spLocks noGrp="1"/>
          </p:cNvSpPr>
          <p:nvPr>
            <p:ph type="sldNum" sz="quarter" idx="12"/>
          </p:nvPr>
        </p:nvSpPr>
        <p:spPr/>
        <p:txBody>
          <a:bodyPr/>
          <a:lstStyle/>
          <a:p>
            <a:fld id="{06A8CE4B-2C81-4DC7-A3A2-E1EB7BD17D6B}" type="slidenum">
              <a:rPr lang="es-CO" smtClean="0"/>
              <a:t>‹Nº›</a:t>
            </a:fld>
            <a:endParaRPr lang="es-CO"/>
          </a:p>
        </p:txBody>
      </p:sp>
    </p:spTree>
    <p:extLst>
      <p:ext uri="{BB962C8B-B14F-4D97-AF65-F5344CB8AC3E}">
        <p14:creationId xmlns:p14="http://schemas.microsoft.com/office/powerpoint/2010/main" val="521997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3E136FB-7983-470A-BE8F-C5DCF49C861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19DCA84-1CB4-4EAE-BADB-A29FBF2A10D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C1A5870-9954-4F5A-9826-245F14EB74C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35BD61-784E-4CE8-B916-02470A09472F}" type="datetimeFigureOut">
              <a:rPr lang="es-CO" smtClean="0"/>
              <a:t>30/11/2021</a:t>
            </a:fld>
            <a:endParaRPr lang="es-CO"/>
          </a:p>
        </p:txBody>
      </p:sp>
      <p:sp>
        <p:nvSpPr>
          <p:cNvPr id="5" name="Marcador de pie de página 4">
            <a:extLst>
              <a:ext uri="{FF2B5EF4-FFF2-40B4-BE49-F238E27FC236}">
                <a16:creationId xmlns:a16="http://schemas.microsoft.com/office/drawing/2014/main" id="{7C9B8F9D-25ED-4097-A9E0-B8904CD52D6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D4E0CD0A-50AB-4805-909F-444ACC1C090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6A8CE4B-2C81-4DC7-A3A2-E1EB7BD17D6B}" type="slidenum">
              <a:rPr lang="es-CO" smtClean="0"/>
              <a:t>‹Nº›</a:t>
            </a:fld>
            <a:endParaRPr lang="es-CO"/>
          </a:p>
        </p:txBody>
      </p:sp>
    </p:spTree>
    <p:extLst>
      <p:ext uri="{BB962C8B-B14F-4D97-AF65-F5344CB8AC3E}">
        <p14:creationId xmlns:p14="http://schemas.microsoft.com/office/powerpoint/2010/main" val="1322809682"/>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9.png"/></Relationships>
</file>

<file path=ppt/slides/_rels/slide101.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1.png"/></Relationships>
</file>

<file path=ppt/slides/_rels/slide10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png"/><Relationship Id="rId2" Type="http://schemas.openxmlformats.org/officeDocument/2006/relationships/image" Target="../media/image232.jpeg"/><Relationship Id="rId1" Type="http://schemas.openxmlformats.org/officeDocument/2006/relationships/slideLayout" Target="../slideLayouts/slideLayout1.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jpeg"/><Relationship Id="rId10" Type="http://schemas.openxmlformats.org/officeDocument/2006/relationships/image" Target="../media/image240.jpeg"/><Relationship Id="rId4" Type="http://schemas.openxmlformats.org/officeDocument/2006/relationships/image" Target="../media/image234.png"/><Relationship Id="rId9" Type="http://schemas.openxmlformats.org/officeDocument/2006/relationships/image" Target="../media/image239.jpe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50.jpeg"/><Relationship Id="rId11" Type="http://schemas.openxmlformats.org/officeDocument/2006/relationships/image" Target="../media/image2.pn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jpeg"/><Relationship Id="rId9" Type="http://schemas.openxmlformats.org/officeDocument/2006/relationships/image" Target="../media/image253.jpeg"/></Relationships>
</file>

<file path=ppt/slides/_rels/slide112.xml.rels><?xml version="1.0" encoding="UTF-8" standalone="yes"?>
<Relationships xmlns="http://schemas.openxmlformats.org/package/2006/relationships"><Relationship Id="rId8" Type="http://schemas.openxmlformats.org/officeDocument/2006/relationships/image" Target="../media/image260.jpeg"/><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58.jpeg"/><Relationship Id="rId11" Type="http://schemas.openxmlformats.org/officeDocument/2006/relationships/image" Target="../media/image2.png"/><Relationship Id="rId5" Type="http://schemas.openxmlformats.org/officeDocument/2006/relationships/image" Target="../media/image257.jpeg"/><Relationship Id="rId10" Type="http://schemas.openxmlformats.org/officeDocument/2006/relationships/image" Target="../media/image262.jpeg"/><Relationship Id="rId4" Type="http://schemas.openxmlformats.org/officeDocument/2006/relationships/image" Target="../media/image256.jpeg"/><Relationship Id="rId9" Type="http://schemas.openxmlformats.org/officeDocument/2006/relationships/image" Target="../media/image261.jpe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2.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2.jpeg"/><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6.emf"/><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hyperlink" Target="https://twitter.com/hashtag/RetoDigitalDTB?src=hashtag_click" TargetMode="Externa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5.jpeg"/><Relationship Id="rId11" Type="http://schemas.openxmlformats.org/officeDocument/2006/relationships/image" Target="../media/image2.png"/><Relationship Id="rId5" Type="http://schemas.openxmlformats.org/officeDocument/2006/relationships/image" Target="../media/image94.jpe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jpeg"/></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11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115.jpeg"/><Relationship Id="rId5" Type="http://schemas.openxmlformats.org/officeDocument/2006/relationships/diagramQuickStyle" Target="../diagrams/quickStyle4.xml"/><Relationship Id="rId10" Type="http://schemas.openxmlformats.org/officeDocument/2006/relationships/image" Target="../media/image114.jpeg"/><Relationship Id="rId4" Type="http://schemas.openxmlformats.org/officeDocument/2006/relationships/diagramLayout" Target="../diagrams/layout4.xml"/><Relationship Id="rId9" Type="http://schemas.openxmlformats.org/officeDocument/2006/relationships/image" Target="../media/image113.jpeg"/></Relationships>
</file>

<file path=ppt/slides/_rels/slide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jpeg"/><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jpeg"/></Relationships>
</file>

<file path=ppt/slides/_rels/slide5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1.xml"/><Relationship Id="rId6" Type="http://schemas.openxmlformats.org/officeDocument/2006/relationships/image" Target="../media/image130.jpeg"/><Relationship Id="rId5" Type="http://schemas.openxmlformats.org/officeDocument/2006/relationships/image" Target="../media/image129.png"/><Relationship Id="rId10" Type="http://schemas.openxmlformats.org/officeDocument/2006/relationships/image" Target="../media/image2.png"/><Relationship Id="rId4" Type="http://schemas.openxmlformats.org/officeDocument/2006/relationships/image" Target="../media/image128.png"/><Relationship Id="rId9" Type="http://schemas.openxmlformats.org/officeDocument/2006/relationships/hyperlink" Target="https://twitter.com/Asocapital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4.png"/><Relationship Id="rId7" Type="http://schemas.openxmlformats.org/officeDocument/2006/relationships/image" Target="../media/image137.png"/><Relationship Id="rId2" Type="http://schemas.openxmlformats.org/officeDocument/2006/relationships/image" Target="../media/image133.jpe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s://twitter.com/hashtag/NoMasMuertosEnLaV%C3%ADa?src=hashtag_click" TargetMode="External"/><Relationship Id="rId9"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2.png"/><Relationship Id="rId4" Type="http://schemas.openxmlformats.org/officeDocument/2006/relationships/image" Target="../media/image141.png"/></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49.png"/><Relationship Id="rId13" Type="http://schemas.openxmlformats.org/officeDocument/2006/relationships/image" Target="../media/image152.png"/><Relationship Id="rId3" Type="http://schemas.openxmlformats.org/officeDocument/2006/relationships/image" Target="../media/image144.jpeg"/><Relationship Id="rId7" Type="http://schemas.openxmlformats.org/officeDocument/2006/relationships/image" Target="../media/image148.png"/><Relationship Id="rId12" Type="http://schemas.microsoft.com/office/2007/relationships/hdphoto" Target="../media/hdphoto2.wdp"/><Relationship Id="rId2" Type="http://schemas.openxmlformats.org/officeDocument/2006/relationships/image" Target="../media/image143.jpeg"/><Relationship Id="rId1" Type="http://schemas.openxmlformats.org/officeDocument/2006/relationships/slideLayout" Target="../slideLayouts/slideLayout1.xml"/><Relationship Id="rId6" Type="http://schemas.openxmlformats.org/officeDocument/2006/relationships/image" Target="../media/image147.png"/><Relationship Id="rId11" Type="http://schemas.openxmlformats.org/officeDocument/2006/relationships/image" Target="../media/image151.png"/><Relationship Id="rId5" Type="http://schemas.openxmlformats.org/officeDocument/2006/relationships/image" Target="../media/image146.jpeg"/><Relationship Id="rId10" Type="http://schemas.microsoft.com/office/2007/relationships/hdphoto" Target="../media/hdphoto1.wdp"/><Relationship Id="rId4" Type="http://schemas.openxmlformats.org/officeDocument/2006/relationships/image" Target="../media/image145.jpeg"/><Relationship Id="rId9" Type="http://schemas.openxmlformats.org/officeDocument/2006/relationships/image" Target="../media/image150.png"/><Relationship Id="rId1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154.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5.png"/></Relationships>
</file>

<file path=ppt/slides/_rels/slide71.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8.jpeg"/><Relationship Id="rId7" Type="http://schemas.openxmlformats.org/officeDocument/2006/relationships/image" Target="../media/image162.png"/><Relationship Id="rId2" Type="http://schemas.openxmlformats.org/officeDocument/2006/relationships/image" Target="../media/image157.jpeg"/><Relationship Id="rId1" Type="http://schemas.openxmlformats.org/officeDocument/2006/relationships/slideLayout" Target="../slideLayouts/slideLayout1.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9.png"/></Relationships>
</file>

<file path=ppt/slides/_rels/slide73.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1.xml"/><Relationship Id="rId6" Type="http://schemas.openxmlformats.org/officeDocument/2006/relationships/image" Target="../media/image167.jpeg"/><Relationship Id="rId5" Type="http://schemas.openxmlformats.org/officeDocument/2006/relationships/image" Target="../media/image166.png"/><Relationship Id="rId4" Type="http://schemas.openxmlformats.org/officeDocument/2006/relationships/image" Target="../media/image165.png"/><Relationship Id="rId9" Type="http://schemas.openxmlformats.org/officeDocument/2006/relationships/image" Target="../media/image2.png"/></Relationships>
</file>

<file path=ppt/slides/_rels/slide74.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170.jpeg"/><Relationship Id="rId7" Type="http://schemas.openxmlformats.org/officeDocument/2006/relationships/image" Target="../media/image174.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 Id="rId9" Type="http://schemas.openxmlformats.org/officeDocument/2006/relationships/image" Target="../media/image2.png"/></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8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2.png"/><Relationship Id="rId4" Type="http://schemas.openxmlformats.org/officeDocument/2006/relationships/image" Target="../media/image178.png"/></Relationships>
</file>

<file path=ppt/slides/_rels/slide8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1.png"/></Relationships>
</file>

<file path=ppt/slides/_rels/slide8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4.jpeg"/><Relationship Id="rId4" Type="http://schemas.openxmlformats.org/officeDocument/2006/relationships/image" Target="../media/image183.jpeg"/></Relationships>
</file>

<file path=ppt/slides/_rels/slide83.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2.png"/><Relationship Id="rId2" Type="http://schemas.openxmlformats.org/officeDocument/2006/relationships/image" Target="../media/image185.png"/><Relationship Id="rId1" Type="http://schemas.openxmlformats.org/officeDocument/2006/relationships/slideLayout" Target="../slideLayouts/slideLayout1.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jpeg"/></Relationships>
</file>

<file path=ppt/slides/_rels/slide84.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2.png"/><Relationship Id="rId2" Type="http://schemas.openxmlformats.org/officeDocument/2006/relationships/image" Target="../media/image190.png"/><Relationship Id="rId1" Type="http://schemas.openxmlformats.org/officeDocument/2006/relationships/slideLayout" Target="../slideLayouts/slideLayout1.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7.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08.png"/><Relationship Id="rId4" Type="http://schemas.openxmlformats.org/officeDocument/2006/relationships/image" Target="../media/image207.png"/></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12.png"/><Relationship Id="rId4" Type="http://schemas.openxmlformats.org/officeDocument/2006/relationships/image" Target="../media/image211.png"/></Relationships>
</file>

<file path=ppt/slides/_rels/slide9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png"/><Relationship Id="rId4" Type="http://schemas.openxmlformats.org/officeDocument/2006/relationships/image" Target="../media/image214.png"/></Relationships>
</file>

<file path=ppt/slides/_rels/slide95.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image" Target="../media/image22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24.png"/><Relationship Id="rId4" Type="http://schemas.openxmlformats.org/officeDocument/2006/relationships/image" Target="../media/image223.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tx1"/>
          </a:solidFill>
        </p:spPr>
      </p:pic>
      <p:sp>
        <p:nvSpPr>
          <p:cNvPr id="13" name="Rectángulo 12"/>
          <p:cNvSpPr/>
          <p:nvPr/>
        </p:nvSpPr>
        <p:spPr>
          <a:xfrm>
            <a:off x="1153193" y="3573711"/>
            <a:ext cx="6712992" cy="8644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t> </a:t>
            </a:r>
          </a:p>
        </p:txBody>
      </p:sp>
      <p:sp>
        <p:nvSpPr>
          <p:cNvPr id="4" name="Rectángulo 3"/>
          <p:cNvSpPr/>
          <p:nvPr/>
        </p:nvSpPr>
        <p:spPr>
          <a:xfrm>
            <a:off x="1153193" y="2322463"/>
            <a:ext cx="6712992" cy="961293"/>
          </a:xfrm>
          <a:prstGeom prst="rect">
            <a:avLst/>
          </a:prstGeom>
          <a:solidFill>
            <a:srgbClr val="2767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a:t> </a:t>
            </a:r>
          </a:p>
        </p:txBody>
      </p:sp>
      <p:sp>
        <p:nvSpPr>
          <p:cNvPr id="12" name="CuadroTexto 11">
            <a:extLst>
              <a:ext uri="{FF2B5EF4-FFF2-40B4-BE49-F238E27FC236}">
                <a16:creationId xmlns:a16="http://schemas.microsoft.com/office/drawing/2014/main" id="{0B69CF49-B7EF-4251-8F97-E7A6ED96A7C1}"/>
              </a:ext>
            </a:extLst>
          </p:cNvPr>
          <p:cNvSpPr txBox="1"/>
          <p:nvPr/>
        </p:nvSpPr>
        <p:spPr>
          <a:xfrm>
            <a:off x="1153193" y="3570692"/>
            <a:ext cx="6712992" cy="1938992"/>
          </a:xfrm>
          <a:prstGeom prst="rect">
            <a:avLst/>
          </a:prstGeom>
          <a:noFill/>
        </p:spPr>
        <p:txBody>
          <a:bodyPr wrap="square">
            <a:spAutoFit/>
          </a:bodyPr>
          <a:lstStyle/>
          <a:p>
            <a:pPr algn="ctr"/>
            <a:r>
              <a:rPr lang="es-MX" sz="2400" b="1" dirty="0">
                <a:solidFill>
                  <a:schemeClr val="bg1"/>
                </a:solidFill>
                <a:latin typeface="Arial Black" panose="020B0A04020102020204" pitchFamily="34" charset="0"/>
                <a:cs typeface="AngsanaUPC" panose="020B0502040204020203" pitchFamily="18" charset="-34"/>
              </a:rPr>
              <a:t>Audiencia Pública de Rendición de Cuentas </a:t>
            </a:r>
            <a:r>
              <a:rPr lang="es-MX" sz="2400" b="1" dirty="0">
                <a:solidFill>
                  <a:schemeClr val="bg1"/>
                </a:solidFill>
                <a:latin typeface="Arial Black" panose="020B0A04020102020204" pitchFamily="34" charset="0"/>
                <a:cs typeface="Arial" panose="020B0604020202020204" pitchFamily="34" charset="0"/>
              </a:rPr>
              <a:t>vigencia 2021</a:t>
            </a:r>
          </a:p>
          <a:p>
            <a:pPr algn="ctr"/>
            <a:endParaRPr lang="es-MX" sz="2400" b="1" dirty="0">
              <a:solidFill>
                <a:schemeClr val="bg1"/>
              </a:solidFill>
              <a:latin typeface="Barlow Black" panose="00000A00000000000000" pitchFamily="2" charset="0"/>
              <a:cs typeface="Arial" panose="020B0604020202020204" pitchFamily="34" charset="0"/>
            </a:endParaRPr>
          </a:p>
          <a:p>
            <a:pPr algn="ctr"/>
            <a:endParaRPr lang="es-MX" sz="2400" b="1" dirty="0">
              <a:solidFill>
                <a:schemeClr val="bg1"/>
              </a:solidFill>
              <a:latin typeface="Barlow Black" panose="00000A00000000000000" pitchFamily="2" charset="0"/>
              <a:cs typeface="Arial" panose="020B0604020202020204" pitchFamily="34" charset="0"/>
            </a:endParaRPr>
          </a:p>
          <a:p>
            <a:pPr algn="ctr"/>
            <a:endParaRPr lang="es-MX" sz="2400" b="1" dirty="0">
              <a:solidFill>
                <a:schemeClr val="bg1"/>
              </a:solidFill>
              <a:latin typeface="Barlow Black" panose="00000A00000000000000" pitchFamily="2" charset="0"/>
              <a:cs typeface="Arial" panose="020B0604020202020204" pitchFamily="34" charset="0"/>
            </a:endParaRPr>
          </a:p>
        </p:txBody>
      </p:sp>
      <p:sp>
        <p:nvSpPr>
          <p:cNvPr id="9" name="Rectángulo 8"/>
          <p:cNvSpPr/>
          <p:nvPr/>
        </p:nvSpPr>
        <p:spPr>
          <a:xfrm>
            <a:off x="977347" y="2353067"/>
            <a:ext cx="7064684" cy="9424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MX" sz="2800" b="1" dirty="0">
                <a:latin typeface="Arial Black" panose="020B0A04020102020204" pitchFamily="34" charset="0"/>
                <a:cs typeface="Arial" panose="020B0604020202020204" pitchFamily="34" charset="0"/>
              </a:rPr>
              <a:t>DIRECCIÓN DE TRÁNSITO DE BUCARAMANGA</a:t>
            </a:r>
          </a:p>
        </p:txBody>
      </p:sp>
      <p:pic>
        <p:nvPicPr>
          <p:cNvPr id="10" name="Imagen 9">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3166947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 name="CuadroTexto 14">
            <a:extLst>
              <a:ext uri="{FF2B5EF4-FFF2-40B4-BE49-F238E27FC236}">
                <a16:creationId xmlns:a16="http://schemas.microsoft.com/office/drawing/2014/main" id="{B12ECC62-CA85-42BB-A3C6-E13AD567665E}"/>
              </a:ext>
            </a:extLst>
          </p:cNvPr>
          <p:cNvSpPr txBox="1"/>
          <p:nvPr/>
        </p:nvSpPr>
        <p:spPr>
          <a:xfrm>
            <a:off x="329783" y="1180235"/>
            <a:ext cx="8612685" cy="2585323"/>
          </a:xfrm>
          <a:prstGeom prst="rect">
            <a:avLst/>
          </a:prstGeom>
          <a:noFill/>
        </p:spPr>
        <p:txBody>
          <a:bodyPr wrap="square">
            <a:spAutoFit/>
          </a:bodyPr>
          <a:lstStyle/>
          <a:p>
            <a:pPr marL="285750" indent="-285750" algn="just">
              <a:spcAft>
                <a:spcPts val="0"/>
              </a:spcAft>
              <a:buFont typeface="Wingdings" panose="05000000000000000000" pitchFamily="2" charset="2"/>
              <a:buChar char="q"/>
            </a:pPr>
            <a:r>
              <a:rPr lang="es-CO"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Estrategias para recuperación de Cartera </a:t>
            </a:r>
          </a:p>
          <a:p>
            <a:pPr marL="285750" indent="-285750" algn="just">
              <a:spcAft>
                <a:spcPts val="0"/>
              </a:spcAft>
              <a:buFont typeface="Wingdings" panose="05000000000000000000" pitchFamily="2" charset="2"/>
              <a:buChar char="q"/>
            </a:pPr>
            <a:r>
              <a:rPr lang="es-CO" dirty="0">
                <a:solidFill>
                  <a:srgbClr val="222222"/>
                </a:solidFill>
                <a:latin typeface="Arial" panose="020B0604020202020204" pitchFamily="34" charset="0"/>
                <a:ea typeface="Times New Roman" panose="02020603050405020304" pitchFamily="18" charset="0"/>
                <a:cs typeface="Arial" panose="020B0604020202020204" pitchFamily="34" charset="0"/>
              </a:rPr>
              <a:t>Proceso de Chatarrización</a:t>
            </a:r>
          </a:p>
          <a:p>
            <a:pPr marL="285750" indent="-285750" algn="just">
              <a:spcAft>
                <a:spcPts val="0"/>
              </a:spcAft>
              <a:buFont typeface="Wingdings" panose="05000000000000000000" pitchFamily="2" charset="2"/>
              <a:buChar char="q"/>
            </a:pPr>
            <a:r>
              <a:rPr lang="es-CO" dirty="0">
                <a:solidFill>
                  <a:srgbClr val="222222"/>
                </a:solidFill>
                <a:latin typeface="Arial" panose="020B0604020202020204" pitchFamily="34" charset="0"/>
                <a:ea typeface="Times New Roman" panose="02020603050405020304" pitchFamily="18" charset="0"/>
                <a:cs typeface="Arial" panose="020B0604020202020204" pitchFamily="34" charset="0"/>
              </a:rPr>
              <a:t>Procesos de cobro persuasivo y coactivo</a:t>
            </a:r>
          </a:p>
          <a:p>
            <a:pPr marL="285750" indent="-285750">
              <a:buFont typeface="Wingdings" panose="05000000000000000000" pitchFamily="2" charset="2"/>
              <a:buChar char="q"/>
            </a:pPr>
            <a:r>
              <a:rPr lang="es-CO" sz="1800" dirty="0">
                <a:solidFill>
                  <a:srgbClr val="222222"/>
                </a:solidFill>
                <a:latin typeface="Arial" panose="020B0604020202020204" pitchFamily="34" charset="0"/>
                <a:ea typeface="Times New Roman" panose="02020603050405020304" pitchFamily="18" charset="0"/>
                <a:cs typeface="Arial" panose="020B0604020202020204" pitchFamily="34" charset="0"/>
              </a:rPr>
              <a:t>Se espera que igualmente la Ley 2155 de 2021 de Inversión Social sancionada por el Gobierno Nacional, contribuya a la reducción de la deuda por concepto de infracciones, al haberse otorgado el descuento de intereses de mora y reducción de capital en un 50%.</a:t>
            </a:r>
          </a:p>
          <a:p>
            <a:pPr marL="285750" indent="-285750" algn="just">
              <a:spcAft>
                <a:spcPts val="0"/>
              </a:spcAft>
              <a:buFont typeface="Wingdings" panose="05000000000000000000" pitchFamily="2" charset="2"/>
              <a:buChar char="q"/>
            </a:pPr>
            <a:endParaRPr lang="es-CO" dirty="0">
              <a:solidFill>
                <a:srgbClr val="222222"/>
              </a:solidFill>
              <a:latin typeface="Arial" panose="020B0604020202020204" pitchFamily="34" charset="0"/>
              <a:ea typeface="Times New Roman" panose="02020603050405020304" pitchFamily="18" charset="0"/>
              <a:cs typeface="Arial" panose="020B0604020202020204" pitchFamily="34" charset="0"/>
            </a:endParaRPr>
          </a:p>
          <a:p>
            <a:pPr algn="just">
              <a:spcAft>
                <a:spcPts val="0"/>
              </a:spcAft>
            </a:pPr>
            <a:endParaRPr lang="en-US" sz="18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6" name="Picture 2" descr="Imagen">
            <a:extLst>
              <a:ext uri="{FF2B5EF4-FFF2-40B4-BE49-F238E27FC236}">
                <a16:creationId xmlns:a16="http://schemas.microsoft.com/office/drawing/2014/main" id="{49EA0A13-A4E5-472A-8E8B-D7ABD22E70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741" y="3322493"/>
            <a:ext cx="2417710" cy="24005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n">
            <a:extLst>
              <a:ext uri="{FF2B5EF4-FFF2-40B4-BE49-F238E27FC236}">
                <a16:creationId xmlns:a16="http://schemas.microsoft.com/office/drawing/2014/main" id="{543165F8-F3F3-4A3D-809A-719F815B5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0824" y="3320780"/>
            <a:ext cx="2526984" cy="25269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n">
            <a:extLst>
              <a:ext uri="{FF2B5EF4-FFF2-40B4-BE49-F238E27FC236}">
                <a16:creationId xmlns:a16="http://schemas.microsoft.com/office/drawing/2014/main" id="{35FC6D01-7810-463F-8E29-BA6A64E366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350" y="3259274"/>
            <a:ext cx="2526984" cy="25269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4" name="Rectángulo 1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2" name="CuadroTexto 21">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FINANCIERA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7982353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33DB7143-C1DC-4D59-8951-3BC1BDA9D3F2}"/>
              </a:ext>
            </a:extLst>
          </p:cNvPr>
          <p:cNvSpPr txBox="1"/>
          <p:nvPr/>
        </p:nvSpPr>
        <p:spPr>
          <a:xfrm>
            <a:off x="407338" y="1126841"/>
            <a:ext cx="8290348" cy="3323987"/>
          </a:xfrm>
          <a:prstGeom prst="rect">
            <a:avLst/>
          </a:prstGeom>
          <a:noFill/>
        </p:spPr>
        <p:txBody>
          <a:bodyPr wrap="square">
            <a:spAutoFit/>
          </a:bodyPr>
          <a:lstStyle/>
          <a:p>
            <a:pPr marL="342900" indent="-342900" algn="just">
              <a:spcAft>
                <a:spcPts val="0"/>
              </a:spcAft>
              <a:buFont typeface="Wingdings" panose="05000000000000000000" pitchFamily="2" charset="2"/>
              <a:buChar char="ü"/>
            </a:pPr>
            <a:r>
              <a:rPr lang="es-CO" sz="1400" b="1" dirty="0">
                <a:highlight>
                  <a:srgbClr val="FFFFFF"/>
                </a:highlight>
                <a:latin typeface="Arial Black" panose="020B0A04020102020204" pitchFamily="34" charset="0"/>
                <a:ea typeface="Arial" panose="020B0604020202020204" pitchFamily="34" charset="0"/>
                <a:cs typeface="Times New Roman" panose="02020603050405020304" pitchFamily="18" charset="0"/>
              </a:rPr>
              <a:t>Pago de Derecho Porte de Placa por botón “PSE” en pagina web DTB </a:t>
            </a:r>
          </a:p>
          <a:p>
            <a:pPr algn="just">
              <a:spcAft>
                <a:spcPts val="0"/>
              </a:spcAft>
            </a:pPr>
            <a:r>
              <a:rPr lang="es-CO" sz="1400" dirty="0">
                <a:highlight>
                  <a:srgbClr val="FFFFFF"/>
                </a:highlight>
                <a:latin typeface="Arial" panose="020B0604020202020204" pitchFamily="34" charset="0"/>
                <a:cs typeface="Times New Roman" panose="02020603050405020304" pitchFamily="18" charset="0"/>
              </a:rPr>
              <a:t>Acumulado a 31 de Octubre 2021: 18.990 transacciones por valor de $1.971.008.569 </a:t>
            </a:r>
          </a:p>
          <a:p>
            <a:pPr algn="just">
              <a:spcAft>
                <a:spcPts val="0"/>
              </a:spcAft>
            </a:pPr>
            <a:r>
              <a:rPr lang="es-CO" sz="1400" dirty="0">
                <a:highlight>
                  <a:srgbClr val="FFFFFF"/>
                </a:highlight>
                <a:latin typeface="Arial" panose="020B0604020202020204" pitchFamily="34" charset="0"/>
                <a:ea typeface="Arial" panose="020B0604020202020204" pitchFamily="34" charset="0"/>
                <a:cs typeface="Times New Roman" panose="02020603050405020304" pitchFamily="18" charset="0"/>
              </a:rPr>
              <a:t>El ciudadano puede realizar sus pagos con débito a cuenta sin inconvenientes.</a:t>
            </a:r>
          </a:p>
          <a:p>
            <a:pPr algn="just">
              <a:spcAft>
                <a:spcPts val="0"/>
              </a:spcAft>
            </a:pPr>
            <a:endParaRPr lang="es-CO" sz="1400" dirty="0">
              <a:highlight>
                <a:srgbClr val="FFFFFF"/>
              </a:highlight>
              <a:latin typeface="Arial" panose="020B0604020202020204" pitchFamily="34" charset="0"/>
              <a:ea typeface="Arial" panose="020B0604020202020204" pitchFamily="34" charset="0"/>
              <a:cs typeface="Times New Roman" panose="02020603050405020304" pitchFamily="18" charset="0"/>
            </a:endParaRPr>
          </a:p>
          <a:p>
            <a:pPr marL="342900" indent="-342900" algn="just">
              <a:spcAft>
                <a:spcPts val="0"/>
              </a:spcAft>
              <a:buFont typeface="Wingdings" panose="05000000000000000000" pitchFamily="2" charset="2"/>
              <a:buChar char="ü"/>
            </a:pPr>
            <a:r>
              <a:rPr lang="es-CO" sz="1400" b="1" dirty="0">
                <a:highlight>
                  <a:srgbClr val="FFFFFF"/>
                </a:highlight>
                <a:latin typeface="Arial Black" panose="020B0A04020102020204" pitchFamily="34" charset="0"/>
                <a:ea typeface="Arial" panose="020B0604020202020204" pitchFamily="34" charset="0"/>
                <a:cs typeface="Times New Roman" panose="02020603050405020304" pitchFamily="18" charset="0"/>
              </a:rPr>
              <a:t>Implementación de sistema de ticket para atención de servicios técnicos en sistemas: </a:t>
            </a:r>
            <a:r>
              <a:rPr lang="es-CO" sz="1400" dirty="0">
                <a:highlight>
                  <a:srgbClr val="FFFFFF"/>
                </a:highlight>
                <a:latin typeface="Arial" panose="020B0604020202020204" pitchFamily="34" charset="0"/>
                <a:cs typeface="Times New Roman" panose="02020603050405020304" pitchFamily="18" charset="0"/>
              </a:rPr>
              <a:t>151 Ticket atendidos a funcionarios y contratistas DTB.</a:t>
            </a:r>
          </a:p>
          <a:p>
            <a:pPr marL="342900" indent="-342900" algn="just">
              <a:spcAft>
                <a:spcPts val="0"/>
              </a:spcAft>
              <a:buFont typeface="Wingdings" panose="05000000000000000000" pitchFamily="2" charset="2"/>
              <a:buChar char="ü"/>
            </a:pPr>
            <a:endParaRPr lang="es-CO" sz="1400" dirty="0">
              <a:highlight>
                <a:srgbClr val="FFFFFF"/>
              </a:highlight>
              <a:latin typeface="Arial" panose="020B0604020202020204" pitchFamily="34" charset="0"/>
              <a:cs typeface="Times New Roman" panose="02020603050405020304" pitchFamily="18" charset="0"/>
            </a:endParaRPr>
          </a:p>
          <a:p>
            <a:pPr marL="342900" indent="-342900" algn="just">
              <a:buFont typeface="Wingdings" panose="05000000000000000000" pitchFamily="2" charset="2"/>
              <a:buChar char="ü"/>
            </a:pPr>
            <a:r>
              <a:rPr lang="es-CO" sz="1400" b="1" dirty="0">
                <a:highlight>
                  <a:srgbClr val="FFFFFF"/>
                </a:highlight>
                <a:latin typeface="Arial Black" panose="020B0A04020102020204" pitchFamily="34" charset="0"/>
                <a:ea typeface="Arial" panose="020B0604020202020204" pitchFamily="34" charset="0"/>
                <a:cs typeface="Times New Roman" panose="02020603050405020304" pitchFamily="18" charset="0"/>
              </a:rPr>
              <a:t>Atención oportuna de PQR: </a:t>
            </a:r>
            <a:r>
              <a:rPr lang="es-CO" sz="1400" dirty="0">
                <a:highlight>
                  <a:srgbClr val="FFFFFF"/>
                </a:highlight>
                <a:latin typeface="Arial" panose="020B0604020202020204" pitchFamily="34" charset="0"/>
                <a:cs typeface="Times New Roman" panose="02020603050405020304" pitchFamily="18" charset="0"/>
              </a:rPr>
              <a:t>897 PQR atendidas a los ciudadanos.</a:t>
            </a:r>
          </a:p>
          <a:p>
            <a:pPr algn="just"/>
            <a:endParaRPr lang="es-CO" sz="1400" dirty="0">
              <a:highlight>
                <a:srgbClr val="FFFFFF"/>
              </a:highlight>
              <a:latin typeface="Arial" panose="020B0604020202020204" pitchFamily="34" charset="0"/>
              <a:cs typeface="Times New Roman" panose="02020603050405020304" pitchFamily="18" charset="0"/>
            </a:endParaRPr>
          </a:p>
          <a:p>
            <a:pPr marL="342900" indent="-342900" algn="just">
              <a:buFont typeface="Wingdings" panose="05000000000000000000" pitchFamily="2" charset="2"/>
              <a:buChar char="ü"/>
            </a:pPr>
            <a:r>
              <a:rPr lang="es-CO" sz="1400" b="1" dirty="0">
                <a:effectLst/>
                <a:latin typeface="Arial Black" panose="020B0A04020102020204" pitchFamily="34" charset="0"/>
                <a:ea typeface="Calibri" panose="020F0502020204030204" pitchFamily="34" charset="0"/>
                <a:cs typeface="Times New Roman" panose="02020603050405020304" pitchFamily="18" charset="0"/>
              </a:rPr>
              <a:t>Presencia de la DTB en el CAME en la Alcaldía de Bucaramanga:  </a:t>
            </a:r>
            <a:r>
              <a:rPr lang="es-CO" sz="1400" dirty="0">
                <a:effectLst/>
                <a:latin typeface="Arial" panose="020B0604020202020204" pitchFamily="34" charset="0"/>
                <a:ea typeface="Calibri" panose="020F0502020204030204" pitchFamily="34" charset="0"/>
                <a:cs typeface="Times New Roman" panose="02020603050405020304" pitchFamily="18" charset="0"/>
              </a:rPr>
              <a:t>Se atienden ciudadanos para recibir PQR, pagos de comparendo y acuerdos de pago,</a:t>
            </a:r>
          </a:p>
          <a:p>
            <a:pPr marL="342900" indent="-342900" algn="just">
              <a:buFont typeface="Wingdings" panose="05000000000000000000" pitchFamily="2" charset="2"/>
              <a:buChar char="ü"/>
            </a:pPr>
            <a:endParaRPr lang="es-CO" sz="1400" dirty="0">
              <a:effectLst/>
              <a:latin typeface="Arial" panose="020B0604020202020204" pitchFamily="34" charset="0"/>
              <a:ea typeface="Calibri" panose="020F0502020204030204" pitchFamily="34" charset="0"/>
              <a:cs typeface="Times New Roman" panose="02020603050405020304" pitchFamily="18" charset="0"/>
            </a:endParaRPr>
          </a:p>
          <a:p>
            <a:pPr marL="342900" indent="-342900" algn="just">
              <a:buFont typeface="Wingdings" panose="05000000000000000000" pitchFamily="2" charset="2"/>
              <a:buChar char="ü"/>
            </a:pPr>
            <a:r>
              <a:rPr lang="es-CO" sz="1400" b="1" dirty="0">
                <a:latin typeface="Arial Black" panose="020B0A04020102020204" pitchFamily="34" charset="0"/>
                <a:ea typeface="Times New Roman" panose="02020603050405020304" pitchFamily="18" charset="0"/>
                <a:cs typeface="Times New Roman" panose="02020603050405020304" pitchFamily="18" charset="0"/>
              </a:rPr>
              <a:t>MINTIC:</a:t>
            </a:r>
            <a:r>
              <a:rPr lang="es-CO" sz="1400" dirty="0">
                <a:latin typeface="Arial Black" panose="020B0A04020102020204" pitchFamily="34" charset="0"/>
                <a:ea typeface="Times New Roman" panose="02020603050405020304" pitchFamily="18" charset="0"/>
                <a:cs typeface="Times New Roman" panose="02020603050405020304" pitchFamily="18" charset="0"/>
              </a:rPr>
              <a:t> </a:t>
            </a:r>
            <a:r>
              <a:rPr lang="es-CO" sz="1400" dirty="0">
                <a:latin typeface="Arial" panose="020B0604020202020204" pitchFamily="34" charset="0"/>
                <a:ea typeface="Times New Roman" panose="02020603050405020304" pitchFamily="18" charset="0"/>
                <a:cs typeface="Times New Roman" panose="02020603050405020304" pitchFamily="18" charset="0"/>
              </a:rPr>
              <a:t>Se gestionó la capacitación de los funcionarios de la DTB en cursos virtuales con certificación gratuita mediate el programa “Llegamos con TIC” el cual oferta mas de 300 cursos.</a:t>
            </a:r>
            <a:endParaRPr lang="es-CO" sz="1400" dirty="0">
              <a:highlight>
                <a:srgbClr val="FFFFFF"/>
              </a:highlight>
              <a:latin typeface="Arial" panose="020B0604020202020204" pitchFamily="34" charset="0"/>
              <a:ea typeface="Arial" panose="020B0604020202020204" pitchFamily="34" charset="0"/>
              <a:cs typeface="Times New Roman" panose="02020603050405020304" pitchFamily="18" charset="0"/>
            </a:endParaRPr>
          </a:p>
          <a:p>
            <a:pPr algn="just">
              <a:spcAft>
                <a:spcPts val="0"/>
              </a:spcAft>
            </a:pPr>
            <a:endParaRPr lang="es-CO" sz="1400" dirty="0">
              <a:highlight>
                <a:srgbClr val="FFFFFF"/>
              </a:highlight>
              <a:latin typeface="Arial" panose="020B0604020202020204" pitchFamily="34" charset="0"/>
              <a:ea typeface="Arial" panose="020B060402020202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E1348DB8-BA94-4B53-9243-51A6E045D80F}"/>
              </a:ext>
            </a:extLst>
          </p:cNvPr>
          <p:cNvPicPr>
            <a:picLocks noChangeAspect="1"/>
          </p:cNvPicPr>
          <p:nvPr/>
        </p:nvPicPr>
        <p:blipFill>
          <a:blip r:embed="rId2"/>
          <a:stretch>
            <a:fillRect/>
          </a:stretch>
        </p:blipFill>
        <p:spPr>
          <a:xfrm>
            <a:off x="5435600" y="4341352"/>
            <a:ext cx="2036786" cy="1428251"/>
          </a:xfrm>
          <a:prstGeom prst="rect">
            <a:avLst/>
          </a:prstGeom>
        </p:spPr>
      </p:pic>
      <p:pic>
        <p:nvPicPr>
          <p:cNvPr id="12" name="Imagen 11" descr="Personas en una cocina&#10;&#10;Descripción generada automáticamente">
            <a:extLst>
              <a:ext uri="{FF2B5EF4-FFF2-40B4-BE49-F238E27FC236}">
                <a16:creationId xmlns:a16="http://schemas.microsoft.com/office/drawing/2014/main" id="{683CDCE9-1F66-4CCF-A728-40E3CDABA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80" b="4673"/>
          <a:stretch/>
        </p:blipFill>
        <p:spPr>
          <a:xfrm>
            <a:off x="3905109" y="4377870"/>
            <a:ext cx="1392028" cy="1391733"/>
          </a:xfrm>
          <a:prstGeom prst="rect">
            <a:avLst/>
          </a:prstGeom>
        </p:spPr>
      </p:pic>
      <p:pic>
        <p:nvPicPr>
          <p:cNvPr id="4" name="Imagen 3">
            <a:extLst>
              <a:ext uri="{FF2B5EF4-FFF2-40B4-BE49-F238E27FC236}">
                <a16:creationId xmlns:a16="http://schemas.microsoft.com/office/drawing/2014/main" id="{42FB1852-95B6-4632-BA69-305E89B688D9}"/>
              </a:ext>
            </a:extLst>
          </p:cNvPr>
          <p:cNvPicPr>
            <a:picLocks noChangeAspect="1"/>
          </p:cNvPicPr>
          <p:nvPr/>
        </p:nvPicPr>
        <p:blipFill>
          <a:blip r:embed="rId4"/>
          <a:stretch>
            <a:fillRect/>
          </a:stretch>
        </p:blipFill>
        <p:spPr>
          <a:xfrm>
            <a:off x="1121252" y="4587961"/>
            <a:ext cx="2714625" cy="971550"/>
          </a:xfrm>
          <a:prstGeom prst="rect">
            <a:avLst/>
          </a:prstGeom>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a:solidFill>
                  <a:schemeClr val="bg1">
                    <a:lumMod val="95000"/>
                  </a:schemeClr>
                </a:solidFill>
                <a:latin typeface="Arial Black" panose="020B0A04020102020204" pitchFamily="34" charset="0"/>
                <a:cs typeface="Arial" panose="020B0604020202020204" pitchFamily="34" charset="0"/>
              </a:rPr>
              <a:t>GESTIÓN DE LOS SISTEMAS DE INFORMACIÓN Y COMUNICACIÓN</a:t>
            </a:r>
            <a:endParaRPr lang="es-CO" sz="12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736944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uadroTexto 33"/>
          <p:cNvSpPr txBox="1"/>
          <p:nvPr/>
        </p:nvSpPr>
        <p:spPr>
          <a:xfrm>
            <a:off x="394991" y="4602762"/>
            <a:ext cx="3271148" cy="386793"/>
          </a:xfrm>
          <a:prstGeom prst="rect">
            <a:avLst/>
          </a:prstGeom>
          <a:noFill/>
        </p:spPr>
        <p:txBody>
          <a:bodyPr wrap="square" rtlCol="0">
            <a:spAutoFit/>
          </a:bodyPr>
          <a:lstStyle/>
          <a:p>
            <a:endParaRPr lang="es-CO" dirty="0"/>
          </a:p>
        </p:txBody>
      </p:sp>
      <p:sp>
        <p:nvSpPr>
          <p:cNvPr id="11" name="Rectángulo 10"/>
          <p:cNvSpPr/>
          <p:nvPr/>
        </p:nvSpPr>
        <p:spPr>
          <a:xfrm>
            <a:off x="163655" y="5128223"/>
            <a:ext cx="8452595" cy="307777"/>
          </a:xfrm>
          <a:prstGeom prst="rect">
            <a:avLst/>
          </a:prstGeom>
        </p:spPr>
        <p:txBody>
          <a:bodyPr wrap="square">
            <a:spAutoFit/>
          </a:bodyPr>
          <a:lstStyle/>
          <a:p>
            <a:pPr marL="285750" indent="-285750">
              <a:buFont typeface="Wingdings" panose="05000000000000000000" pitchFamily="2" charset="2"/>
              <a:buChar char="ü"/>
            </a:pPr>
            <a:endParaRPr lang="es-CO" sz="1400" dirty="0">
              <a:latin typeface="Arial" panose="020B0604020202020204" pitchFamily="34" charset="0"/>
              <a:cs typeface="Arial" panose="020B0604020202020204" pitchFamily="34" charset="0"/>
            </a:endParaRPr>
          </a:p>
        </p:txBody>
      </p:sp>
      <p:sp>
        <p:nvSpPr>
          <p:cNvPr id="3" name="CuadroTexto 2">
            <a:extLst>
              <a:ext uri="{FF2B5EF4-FFF2-40B4-BE49-F238E27FC236}">
                <a16:creationId xmlns:a16="http://schemas.microsoft.com/office/drawing/2014/main" id="{4DD10D23-FD5D-40AF-8A38-3269B6B335A7}"/>
              </a:ext>
            </a:extLst>
          </p:cNvPr>
          <p:cNvSpPr txBox="1"/>
          <p:nvPr/>
        </p:nvSpPr>
        <p:spPr>
          <a:xfrm>
            <a:off x="163654" y="1036629"/>
            <a:ext cx="8858595" cy="2677656"/>
          </a:xfrm>
          <a:prstGeom prst="rect">
            <a:avLst/>
          </a:prstGeom>
          <a:noFill/>
        </p:spPr>
        <p:txBody>
          <a:bodyPr wrap="square" rtlCol="0">
            <a:spAutoFit/>
          </a:bodyPr>
          <a:lstStyle/>
          <a:p>
            <a:pPr marL="285750" indent="-285750" algn="just">
              <a:buFont typeface="Wingdings" panose="05000000000000000000" pitchFamily="2" charset="2"/>
              <a:buChar char="Ø"/>
            </a:pPr>
            <a:r>
              <a:rPr lang="es-MX" sz="1400" b="1" dirty="0">
                <a:latin typeface="Arial" panose="020B0604020202020204" pitchFamily="34" charset="0"/>
                <a:cs typeface="Arial" panose="020B0604020202020204" pitchFamily="34" charset="0"/>
              </a:rPr>
              <a:t>5.099 Vehículos matriculados en Bucaramanga.</a:t>
            </a:r>
          </a:p>
          <a:p>
            <a:pPr marL="285750" indent="-285750" algn="just">
              <a:buFont typeface="Wingdings" panose="05000000000000000000" pitchFamily="2" charset="2"/>
              <a:buChar char="Ø"/>
            </a:pPr>
            <a:endParaRPr lang="es-MX" sz="14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MX" sz="1400" b="1" dirty="0">
                <a:latin typeface="Arial" panose="020B0604020202020204" pitchFamily="34" charset="0"/>
                <a:cs typeface="Arial" panose="020B0604020202020204" pitchFamily="34" charset="0"/>
              </a:rPr>
              <a:t>55.603 Trámites.</a:t>
            </a:r>
            <a:r>
              <a:rPr lang="es-MX" sz="1400" dirty="0">
                <a:latin typeface="Arial" panose="020B0604020202020204" pitchFamily="34" charset="0"/>
                <a:cs typeface="Arial" panose="020B0604020202020204" pitchFamily="34" charset="0"/>
              </a:rPr>
              <a:t> Entre los mas solicitados fueron: traspasos, </a:t>
            </a:r>
            <a:r>
              <a:rPr lang="es-MX" sz="1400" dirty="0" err="1">
                <a:latin typeface="Arial" panose="020B0604020202020204" pitchFamily="34" charset="0"/>
                <a:cs typeface="Arial" panose="020B0604020202020204" pitchFamily="34" charset="0"/>
              </a:rPr>
              <a:t>despignoración</a:t>
            </a:r>
            <a:r>
              <a:rPr lang="es-MX" sz="1400" dirty="0">
                <a:latin typeface="Arial" panose="020B0604020202020204" pitchFamily="34" charset="0"/>
                <a:cs typeface="Arial" panose="020B0604020202020204" pitchFamily="34" charset="0"/>
              </a:rPr>
              <a:t>, pignoraciones, radicaciones de cuentas, cancelación de matricula. $13.422.015.425.</a:t>
            </a:r>
          </a:p>
          <a:p>
            <a:pPr marL="285750" indent="-285750" algn="just">
              <a:buFont typeface="Wingdings" panose="05000000000000000000" pitchFamily="2" charset="2"/>
              <a:buChar char="Ø"/>
            </a:pPr>
            <a:endParaRPr lang="es-MX"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MX" sz="1400" b="1" dirty="0">
                <a:latin typeface="Arial" panose="020B0604020202020204" pitchFamily="34" charset="0"/>
                <a:cs typeface="Arial" panose="020B0604020202020204" pitchFamily="34" charset="0"/>
              </a:rPr>
              <a:t>A 222.533 asciende el parque automotor de la ciudad de Bucaramanga.</a:t>
            </a:r>
          </a:p>
          <a:p>
            <a:pPr marL="285750" indent="-285750" algn="just">
              <a:buFont typeface="Wingdings" panose="05000000000000000000" pitchFamily="2" charset="2"/>
              <a:buChar char="Ø"/>
            </a:pPr>
            <a:endParaRPr lang="es-MX" sz="14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CO" sz="1400" b="1" dirty="0">
                <a:highlight>
                  <a:srgbClr val="FFFFFF"/>
                </a:highlight>
                <a:latin typeface="Arial" panose="020B0604020202020204" pitchFamily="34" charset="0"/>
                <a:ea typeface="Arial" panose="020B0604020202020204" pitchFamily="34" charset="0"/>
                <a:cs typeface="Arial" panose="020B0604020202020204" pitchFamily="34" charset="0"/>
              </a:rPr>
              <a:t>Atención oportuna de PQR. 2.326 </a:t>
            </a:r>
            <a:r>
              <a:rPr lang="es-CO" sz="1400" dirty="0">
                <a:highlight>
                  <a:srgbClr val="FFFFFF"/>
                </a:highlight>
                <a:latin typeface="Arial" panose="020B0604020202020204" pitchFamily="34" charset="0"/>
                <a:cs typeface="Arial" panose="020B0604020202020204" pitchFamily="34" charset="0"/>
              </a:rPr>
              <a:t>PQR atendidas a los ciudadanos.</a:t>
            </a:r>
          </a:p>
          <a:p>
            <a:pPr marL="285750" indent="-285750" algn="just">
              <a:buFont typeface="Wingdings" panose="05000000000000000000" pitchFamily="2" charset="2"/>
              <a:buChar char="Ø"/>
            </a:pPr>
            <a:endParaRPr lang="es-MX" sz="14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es-MX" sz="1400" b="1" dirty="0">
                <a:latin typeface="Arial" panose="020B0604020202020204" pitchFamily="34" charset="0"/>
                <a:cs typeface="Arial" panose="020B0604020202020204" pitchFamily="34" charset="0"/>
              </a:rPr>
              <a:t>2.326 PQR.</a:t>
            </a:r>
            <a:r>
              <a:rPr lang="es-MX" sz="1400" dirty="0">
                <a:latin typeface="Arial" panose="020B0604020202020204" pitchFamily="34" charset="0"/>
                <a:cs typeface="Arial" panose="020B0604020202020204" pitchFamily="34" charset="0"/>
              </a:rPr>
              <a:t> Las mas solicitadas corresponden traspasos, pignoraciones, des pignoraciones, radicaciones de cuentas, cancelación de matricula.</a:t>
            </a:r>
            <a:endParaRPr lang="es-CO"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endParaRPr lang="es-CO" sz="1400" dirty="0">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6DDF6B71-028D-499F-8891-959877C6BACF}"/>
              </a:ext>
            </a:extLst>
          </p:cNvPr>
          <p:cNvPicPr>
            <a:picLocks noChangeAspect="1"/>
          </p:cNvPicPr>
          <p:nvPr/>
        </p:nvPicPr>
        <p:blipFill>
          <a:blip r:embed="rId3"/>
          <a:stretch>
            <a:fillRect/>
          </a:stretch>
        </p:blipFill>
        <p:spPr>
          <a:xfrm>
            <a:off x="192928" y="4067592"/>
            <a:ext cx="4264294" cy="1481661"/>
          </a:xfrm>
          <a:prstGeom prst="rect">
            <a:avLst/>
          </a:prstGeom>
        </p:spPr>
      </p:pic>
      <p:pic>
        <p:nvPicPr>
          <p:cNvPr id="14" name="Imagen 13">
            <a:extLst>
              <a:ext uri="{FF2B5EF4-FFF2-40B4-BE49-F238E27FC236}">
                <a16:creationId xmlns:a16="http://schemas.microsoft.com/office/drawing/2014/main" id="{21131B9A-0EF8-47F5-8DF9-B38C2E102D21}"/>
              </a:ext>
            </a:extLst>
          </p:cNvPr>
          <p:cNvPicPr>
            <a:picLocks noChangeAspect="1"/>
          </p:cNvPicPr>
          <p:nvPr/>
        </p:nvPicPr>
        <p:blipFill>
          <a:blip r:embed="rId4"/>
          <a:stretch>
            <a:fillRect/>
          </a:stretch>
        </p:blipFill>
        <p:spPr>
          <a:xfrm>
            <a:off x="4571999" y="4163026"/>
            <a:ext cx="4450251" cy="1386227"/>
          </a:xfrm>
          <a:prstGeom prst="rect">
            <a:avLst/>
          </a:prstGeom>
        </p:spPr>
      </p:pic>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7" name="Rectángulo 16"/>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REGISTRO AUTOMOTOR</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889254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Gráfico 23" descr="Tipo de gráfico: Columnas agrupadas. &quot;2020&quot;, &quot;2021&quot;, &quot;DIFERENCIA&quot; por &quot;TRAMITE/VIGENCIA&quot;&#10;&#10;Descripción generada automáticamente">
            <a:extLst>
              <a:ext uri="{FF2B5EF4-FFF2-40B4-BE49-F238E27FC236}">
                <a16:creationId xmlns:a16="http://schemas.microsoft.com/office/drawing/2014/main" id="{48B117CF-65AA-477C-BDCD-A31DF1B38A40}"/>
              </a:ext>
            </a:extLst>
          </p:cNvPr>
          <p:cNvGraphicFramePr/>
          <p:nvPr>
            <p:extLst>
              <p:ext uri="{D42A27DB-BD31-4B8C-83A1-F6EECF244321}">
                <p14:modId xmlns:p14="http://schemas.microsoft.com/office/powerpoint/2010/main" val="1386129569"/>
              </p:ext>
            </p:extLst>
          </p:nvPr>
        </p:nvGraphicFramePr>
        <p:xfrm>
          <a:off x="1499979" y="2799688"/>
          <a:ext cx="5779945" cy="3485253"/>
        </p:xfrm>
        <a:graphic>
          <a:graphicData uri="http://schemas.openxmlformats.org/drawingml/2006/chart">
            <c:chart xmlns:c="http://schemas.openxmlformats.org/drawingml/2006/chart" xmlns:r="http://schemas.openxmlformats.org/officeDocument/2006/relationships" r:id="rId3"/>
          </a:graphicData>
        </a:graphic>
      </p:graphicFrame>
      <p:sp>
        <p:nvSpPr>
          <p:cNvPr id="34" name="CuadroTexto 33"/>
          <p:cNvSpPr txBox="1"/>
          <p:nvPr/>
        </p:nvSpPr>
        <p:spPr>
          <a:xfrm>
            <a:off x="394991" y="4602762"/>
            <a:ext cx="3271148" cy="386793"/>
          </a:xfrm>
          <a:prstGeom prst="rect">
            <a:avLst/>
          </a:prstGeom>
          <a:noFill/>
        </p:spPr>
        <p:txBody>
          <a:bodyPr wrap="square" rtlCol="0">
            <a:spAutoFit/>
          </a:bodyPr>
          <a:lstStyle/>
          <a:p>
            <a:endParaRPr lang="es-CO" dirty="0"/>
          </a:p>
        </p:txBody>
      </p:sp>
      <p:sp>
        <p:nvSpPr>
          <p:cNvPr id="11" name="Rectángulo 10"/>
          <p:cNvSpPr/>
          <p:nvPr/>
        </p:nvSpPr>
        <p:spPr>
          <a:xfrm>
            <a:off x="163655" y="5128223"/>
            <a:ext cx="8452595" cy="307777"/>
          </a:xfrm>
          <a:prstGeom prst="rect">
            <a:avLst/>
          </a:prstGeom>
        </p:spPr>
        <p:txBody>
          <a:bodyPr wrap="square">
            <a:spAutoFit/>
          </a:bodyPr>
          <a:lstStyle/>
          <a:p>
            <a:pPr marL="285750" indent="-285750">
              <a:buFont typeface="Wingdings" panose="05000000000000000000" pitchFamily="2" charset="2"/>
              <a:buChar char="ü"/>
            </a:pPr>
            <a:endParaRPr lang="es-CO" sz="1400"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79E288E2-7734-4C00-9AD2-C255FB62D98D}"/>
              </a:ext>
            </a:extLst>
          </p:cNvPr>
          <p:cNvSpPr txBox="1"/>
          <p:nvPr/>
        </p:nvSpPr>
        <p:spPr>
          <a:xfrm>
            <a:off x="163655" y="964314"/>
            <a:ext cx="8666956" cy="1835374"/>
          </a:xfrm>
          <a:prstGeom prst="rect">
            <a:avLst/>
          </a:prstGeom>
          <a:noFill/>
        </p:spPr>
        <p:txBody>
          <a:bodyPr wrap="square">
            <a:spAutoFit/>
          </a:bodyPr>
          <a:lstStyle/>
          <a:p>
            <a:pPr marL="228600">
              <a:lnSpc>
                <a:spcPct val="115000"/>
              </a:lnSpc>
              <a:spcAft>
                <a:spcPts val="1000"/>
              </a:spcAft>
            </a:pPr>
            <a:r>
              <a:rPr lang="es-CO" sz="1400" dirty="0">
                <a:effectLst/>
                <a:latin typeface="Arial" panose="020B0604020202020204" pitchFamily="34" charset="0"/>
                <a:ea typeface="Times New Roman" panose="02020603050405020304" pitchFamily="18" charset="0"/>
                <a:cs typeface="Arial" panose="020B0604020202020204" pitchFamily="34" charset="0"/>
              </a:rPr>
              <a:t>Se realizaron</a:t>
            </a:r>
            <a:r>
              <a:rPr lang="es-CO" sz="1400" b="1" dirty="0">
                <a:effectLst/>
                <a:latin typeface="Arial" panose="020B0604020202020204" pitchFamily="34" charset="0"/>
                <a:ea typeface="Times New Roman" panose="02020603050405020304" pitchFamily="18" charset="0"/>
                <a:cs typeface="Arial" panose="020B0604020202020204" pitchFamily="34" charset="0"/>
              </a:rPr>
              <a:t> 12.858 </a:t>
            </a:r>
            <a:r>
              <a:rPr lang="es-CO" sz="1400" dirty="0">
                <a:effectLst/>
                <a:latin typeface="Arial" panose="020B0604020202020204" pitchFamily="34" charset="0"/>
                <a:ea typeface="Times New Roman" panose="02020603050405020304" pitchFamily="18" charset="0"/>
                <a:cs typeface="Arial" panose="020B0604020202020204" pitchFamily="34" charset="0"/>
              </a:rPr>
              <a:t>trámites con respecto a tan solo 6.232 de la vigencia 2020. Un aumento significativo del 106% que dejan como ingreso </a:t>
            </a:r>
            <a:r>
              <a:rPr lang="es-CO" sz="1400" dirty="0">
                <a:latin typeface="Arial" panose="020B0604020202020204" pitchFamily="34" charset="0"/>
                <a:cs typeface="Arial" panose="020B0604020202020204" pitchFamily="34" charset="0"/>
              </a:rPr>
              <a:t>a la DTB de $406.711.513.</a:t>
            </a:r>
          </a:p>
          <a:p>
            <a:pPr marL="514350" indent="-285750">
              <a:lnSpc>
                <a:spcPct val="115000"/>
              </a:lnSpc>
              <a:spcAft>
                <a:spcPts val="1000"/>
              </a:spcAft>
              <a:buFont typeface="Wingdings" panose="05000000000000000000" pitchFamily="2" charset="2"/>
              <a:buChar char="v"/>
            </a:pPr>
            <a:r>
              <a:rPr lang="es-CO" sz="1400" dirty="0">
                <a:latin typeface="Arial" panose="020B0604020202020204" pitchFamily="34" charset="0"/>
                <a:ea typeface="Times New Roman" panose="02020603050405020304" pitchFamily="18" charset="0"/>
                <a:cs typeface="Arial" panose="020B0604020202020204" pitchFamily="34" charset="0"/>
              </a:rPr>
              <a:t>Se han firmado 8 convenios con los diferentes </a:t>
            </a:r>
            <a:r>
              <a:rPr lang="es-CO" sz="1400" dirty="0">
                <a:effectLst/>
                <a:latin typeface="Arial" panose="020B0604020202020204" pitchFamily="34" charset="0"/>
                <a:ea typeface="Cambria" panose="02040503050406030204" pitchFamily="18" charset="0"/>
                <a:cs typeface="Arial" panose="020B0604020202020204" pitchFamily="34" charset="0"/>
              </a:rPr>
              <a:t>CRC (Centros de reconocimiento al conductor) y CEA (Centros de enseñanza automovilística).</a:t>
            </a:r>
          </a:p>
          <a:p>
            <a:pPr marL="514350" indent="-285750">
              <a:lnSpc>
                <a:spcPct val="115000"/>
              </a:lnSpc>
              <a:spcAft>
                <a:spcPts val="1000"/>
              </a:spcAft>
              <a:buFont typeface="Wingdings" panose="05000000000000000000" pitchFamily="2" charset="2"/>
              <a:buChar char="v"/>
            </a:pPr>
            <a:r>
              <a:rPr lang="es-CO" sz="1400" dirty="0">
                <a:latin typeface="Arial" panose="020B0604020202020204" pitchFamily="34" charset="0"/>
                <a:ea typeface="Cambria" panose="02040503050406030204" pitchFamily="18" charset="0"/>
                <a:cs typeface="Arial" panose="020B0604020202020204" pitchFamily="34" charset="0"/>
              </a:rPr>
              <a:t>Inminente aplicación del Decreto 019 de 2012, articulo 197 (Vigencias de licencias de conducción es por 10 años) </a:t>
            </a:r>
            <a:endParaRPr lang="es-CO" sz="1400" dirty="0">
              <a:latin typeface="Arial" panose="020B0604020202020204" pitchFamily="34" charset="0"/>
              <a:ea typeface="Times New Roman" panose="02020603050405020304" pitchFamily="18" charset="0"/>
              <a:cs typeface="Arial" panose="020B0604020202020204" pitchFamily="34" charset="0"/>
            </a:endParaRPr>
          </a:p>
        </p:txBody>
      </p:sp>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LICENCIAS DE CONDUCCIÓN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661612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3" name="CuadroTexto 12">
            <a:extLst>
              <a:ext uri="{FF2B5EF4-FFF2-40B4-BE49-F238E27FC236}">
                <a16:creationId xmlns:a16="http://schemas.microsoft.com/office/drawing/2014/main" id="{87CA826C-4FAA-4CB1-93D0-9458E8C44629}"/>
              </a:ext>
            </a:extLst>
          </p:cNvPr>
          <p:cNvSpPr txBox="1"/>
          <p:nvPr/>
        </p:nvSpPr>
        <p:spPr>
          <a:xfrm>
            <a:off x="307975" y="1078444"/>
            <a:ext cx="8581380" cy="1600438"/>
          </a:xfrm>
          <a:prstGeom prst="rect">
            <a:avLst/>
          </a:prstGeom>
          <a:noFill/>
        </p:spPr>
        <p:txBody>
          <a:bodyPr wrap="square" rtlCol="0">
            <a:spAutoFit/>
          </a:bodyPr>
          <a:lstStyle/>
          <a:p>
            <a:pPr marL="285750" indent="-285750" algn="just">
              <a:buFont typeface="Wingdings" panose="05000000000000000000" pitchFamily="2" charset="2"/>
              <a:buChar char="Ø"/>
            </a:pPr>
            <a:r>
              <a:rPr lang="es-MX" sz="1400" dirty="0">
                <a:latin typeface="Arial" panose="020B0604020202020204" pitchFamily="34" charset="0"/>
                <a:cs typeface="Arial" panose="020B0604020202020204" pitchFamily="34" charset="0"/>
              </a:rPr>
              <a:t>Hemos crecido en numero de seguidores en nuestras redes sociales (</a:t>
            </a:r>
            <a:r>
              <a:rPr lang="es-CO" sz="1400" dirty="0">
                <a:latin typeface="Arial" panose="020B0604020202020204" pitchFamily="34" charset="0"/>
                <a:cs typeface="Arial" panose="020B0604020202020204" pitchFamily="34" charset="0"/>
              </a:rPr>
              <a:t>TWITTER cuenta con 21.800 seguidores, FACEBOOK cuenta con 47.391, </a:t>
            </a:r>
            <a:r>
              <a:rPr lang="es-MX" sz="1400" dirty="0">
                <a:latin typeface="Arial" panose="020B0604020202020204" pitchFamily="34" charset="0"/>
                <a:cs typeface="Arial" panose="020B0604020202020204" pitchFamily="34" charset="0"/>
              </a:rPr>
              <a:t>INSTAGRAM 1.840)</a:t>
            </a:r>
          </a:p>
          <a:p>
            <a:pPr marL="285750" indent="-285750" algn="just">
              <a:buFont typeface="Wingdings" panose="05000000000000000000" pitchFamily="2" charset="2"/>
              <a:buChar char="Ø"/>
            </a:pPr>
            <a:r>
              <a:rPr lang="es-CO" sz="1400" dirty="0">
                <a:latin typeface="Arial" panose="020B0604020202020204" pitchFamily="34" charset="0"/>
                <a:ea typeface="Calibri" panose="020F0502020204030204" pitchFamily="34" charset="0"/>
              </a:rPr>
              <a:t>L</a:t>
            </a:r>
            <a:r>
              <a:rPr lang="es-CO" sz="1400" dirty="0">
                <a:effectLst/>
                <a:latin typeface="Arial" panose="020B0604020202020204" pitchFamily="34" charset="0"/>
                <a:ea typeface="Calibri" panose="020F0502020204030204" pitchFamily="34" charset="0"/>
              </a:rPr>
              <a:t>a DTB divulgó más de 99 publicaciones de video entre productos grabados y editados y transmisiones en vivo.</a:t>
            </a:r>
          </a:p>
          <a:p>
            <a:pPr marL="285750" indent="-285750" algn="just">
              <a:buFont typeface="Wingdings" panose="05000000000000000000" pitchFamily="2" charset="2"/>
              <a:buChar char="Ø"/>
            </a:pPr>
            <a:r>
              <a:rPr lang="es-CO" sz="1400" dirty="0">
                <a:effectLst/>
                <a:latin typeface="Arial" panose="020B0604020202020204" pitchFamily="34" charset="0"/>
                <a:ea typeface="Calibri" panose="020F0502020204030204" pitchFamily="34" charset="0"/>
              </a:rPr>
              <a:t>48 Comunicados de prensa, a través de los cuales se remitió a los medios de comunicación  las principales novedades institucionales</a:t>
            </a:r>
          </a:p>
          <a:p>
            <a:pPr marL="285750" indent="-285750" algn="just">
              <a:buFont typeface="Wingdings" panose="05000000000000000000" pitchFamily="2" charset="2"/>
              <a:buChar char="Ø"/>
            </a:pPr>
            <a:endParaRPr lang="es-CO" sz="1400" dirty="0">
              <a:latin typeface="Arial" panose="020B0604020202020204" pitchFamily="34" charset="0"/>
              <a:cs typeface="Arial" panose="020B0604020202020204" pitchFamily="34" charset="0"/>
            </a:endParaRPr>
          </a:p>
        </p:txBody>
      </p:sp>
      <p:pic>
        <p:nvPicPr>
          <p:cNvPr id="19" name="Imagen 18">
            <a:extLst>
              <a:ext uri="{FF2B5EF4-FFF2-40B4-BE49-F238E27FC236}">
                <a16:creationId xmlns:a16="http://schemas.microsoft.com/office/drawing/2014/main" id="{584102CC-FC8B-4876-926B-3315B2A9C6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825" y="2595250"/>
            <a:ext cx="1476375" cy="1476375"/>
          </a:xfrm>
          <a:prstGeom prst="rect">
            <a:avLst/>
          </a:prstGeom>
          <a:noFill/>
          <a:ln>
            <a:noFill/>
          </a:ln>
        </p:spPr>
      </p:pic>
      <p:pic>
        <p:nvPicPr>
          <p:cNvPr id="21" name="Imagen 20">
            <a:extLst>
              <a:ext uri="{FF2B5EF4-FFF2-40B4-BE49-F238E27FC236}">
                <a16:creationId xmlns:a16="http://schemas.microsoft.com/office/drawing/2014/main" id="{7EBD6981-4F40-4317-92ED-2F3E51ECA85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167" y="2595250"/>
            <a:ext cx="1476375" cy="1477768"/>
          </a:xfrm>
          <a:prstGeom prst="rect">
            <a:avLst/>
          </a:prstGeom>
          <a:noFill/>
          <a:ln>
            <a:noFill/>
          </a:ln>
        </p:spPr>
      </p:pic>
      <p:pic>
        <p:nvPicPr>
          <p:cNvPr id="22" name="Imagen 21">
            <a:extLst>
              <a:ext uri="{FF2B5EF4-FFF2-40B4-BE49-F238E27FC236}">
                <a16:creationId xmlns:a16="http://schemas.microsoft.com/office/drawing/2014/main" id="{3CC831F5-23BB-4626-ACC7-C039A325CA0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6509" y="2586642"/>
            <a:ext cx="1484983" cy="1484983"/>
          </a:xfrm>
          <a:prstGeom prst="rect">
            <a:avLst/>
          </a:prstGeom>
          <a:noFill/>
          <a:ln>
            <a:noFill/>
          </a:ln>
        </p:spPr>
      </p:pic>
      <p:pic>
        <p:nvPicPr>
          <p:cNvPr id="23" name="Imagen 22">
            <a:extLst>
              <a:ext uri="{FF2B5EF4-FFF2-40B4-BE49-F238E27FC236}">
                <a16:creationId xmlns:a16="http://schemas.microsoft.com/office/drawing/2014/main" id="{8DBADC4D-6D63-430A-A6E3-CF08F9363F2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2459" y="2579823"/>
            <a:ext cx="1484983" cy="1486313"/>
          </a:xfrm>
          <a:prstGeom prst="rect">
            <a:avLst/>
          </a:prstGeom>
          <a:noFill/>
          <a:ln>
            <a:noFill/>
          </a:ln>
        </p:spPr>
      </p:pic>
      <p:pic>
        <p:nvPicPr>
          <p:cNvPr id="24" name="Imagen 23">
            <a:extLst>
              <a:ext uri="{FF2B5EF4-FFF2-40B4-BE49-F238E27FC236}">
                <a16:creationId xmlns:a16="http://schemas.microsoft.com/office/drawing/2014/main" id="{E306392F-5A23-4469-B6A4-B4F2656F21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38409" y="2579823"/>
            <a:ext cx="1484983" cy="1484983"/>
          </a:xfrm>
          <a:prstGeom prst="rect">
            <a:avLst/>
          </a:prstGeom>
          <a:noFill/>
          <a:ln>
            <a:noFill/>
          </a:ln>
        </p:spPr>
      </p:pic>
      <p:pic>
        <p:nvPicPr>
          <p:cNvPr id="25" name="Imagen 24">
            <a:extLst>
              <a:ext uri="{FF2B5EF4-FFF2-40B4-BE49-F238E27FC236}">
                <a16:creationId xmlns:a16="http://schemas.microsoft.com/office/drawing/2014/main" id="{1146DEE3-0DA0-47B9-81CC-F6679E745F38}"/>
              </a:ext>
            </a:extLst>
          </p:cNvPr>
          <p:cNvPicPr>
            <a:picLocks noChangeAspect="1"/>
          </p:cNvPicPr>
          <p:nvPr/>
        </p:nvPicPr>
        <p:blipFill>
          <a:blip r:embed="rId7"/>
          <a:stretch>
            <a:fillRect/>
          </a:stretch>
        </p:blipFill>
        <p:spPr>
          <a:xfrm>
            <a:off x="631825" y="4248368"/>
            <a:ext cx="1476375" cy="1473413"/>
          </a:xfrm>
          <a:prstGeom prst="rect">
            <a:avLst/>
          </a:prstGeom>
        </p:spPr>
      </p:pic>
      <p:pic>
        <p:nvPicPr>
          <p:cNvPr id="26" name="Imagen 25">
            <a:extLst>
              <a:ext uri="{FF2B5EF4-FFF2-40B4-BE49-F238E27FC236}">
                <a16:creationId xmlns:a16="http://schemas.microsoft.com/office/drawing/2014/main" id="{043314E5-77AA-458B-A9D6-037B2407941A}"/>
              </a:ext>
            </a:extLst>
          </p:cNvPr>
          <p:cNvPicPr>
            <a:picLocks noChangeAspect="1"/>
          </p:cNvPicPr>
          <p:nvPr/>
        </p:nvPicPr>
        <p:blipFill>
          <a:blip r:embed="rId8"/>
          <a:stretch>
            <a:fillRect/>
          </a:stretch>
        </p:blipFill>
        <p:spPr>
          <a:xfrm>
            <a:off x="2270617" y="4248369"/>
            <a:ext cx="1434925" cy="1431442"/>
          </a:xfrm>
          <a:prstGeom prst="rect">
            <a:avLst/>
          </a:prstGeom>
        </p:spPr>
      </p:pic>
      <p:pic>
        <p:nvPicPr>
          <p:cNvPr id="27" name="Imagen 26">
            <a:extLst>
              <a:ext uri="{FF2B5EF4-FFF2-40B4-BE49-F238E27FC236}">
                <a16:creationId xmlns:a16="http://schemas.microsoft.com/office/drawing/2014/main" id="{80666130-C11C-4392-9F4B-924AB0F1678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26510" y="4250270"/>
            <a:ext cx="1462904" cy="1462904"/>
          </a:xfrm>
          <a:prstGeom prst="rect">
            <a:avLst/>
          </a:prstGeom>
          <a:noFill/>
          <a:ln>
            <a:noFill/>
          </a:ln>
        </p:spPr>
      </p:pic>
      <p:pic>
        <p:nvPicPr>
          <p:cNvPr id="28" name="Imagen 27">
            <a:extLst>
              <a:ext uri="{FF2B5EF4-FFF2-40B4-BE49-F238E27FC236}">
                <a16:creationId xmlns:a16="http://schemas.microsoft.com/office/drawing/2014/main" id="{496A5183-98B5-4947-B7F0-FF793067A1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32459" y="4248368"/>
            <a:ext cx="1462904" cy="1462904"/>
          </a:xfrm>
          <a:prstGeom prst="rect">
            <a:avLst/>
          </a:prstGeom>
          <a:noFill/>
          <a:ln>
            <a:noFill/>
          </a:ln>
        </p:spPr>
      </p:pic>
      <p:pic>
        <p:nvPicPr>
          <p:cNvPr id="29" name="Imagen 28">
            <a:extLst>
              <a:ext uri="{FF2B5EF4-FFF2-40B4-BE49-F238E27FC236}">
                <a16:creationId xmlns:a16="http://schemas.microsoft.com/office/drawing/2014/main" id="{B58826E8-2868-47AE-9AEA-9A4F36A1B838}"/>
              </a:ext>
            </a:extLst>
          </p:cNvPr>
          <p:cNvPicPr>
            <a:picLocks noChangeAspect="1"/>
          </p:cNvPicPr>
          <p:nvPr/>
        </p:nvPicPr>
        <p:blipFill>
          <a:blip r:embed="rId11"/>
          <a:stretch>
            <a:fillRect/>
          </a:stretch>
        </p:blipFill>
        <p:spPr>
          <a:xfrm>
            <a:off x="7016331" y="4226932"/>
            <a:ext cx="1571130" cy="1246768"/>
          </a:xfrm>
          <a:prstGeom prst="rect">
            <a:avLst/>
          </a:prstGeom>
        </p:spPr>
      </p:pic>
      <p:sp>
        <p:nvSpPr>
          <p:cNvPr id="30" name="Rectángulo 2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1" name="Imagen 30">
            <a:extLst>
              <a:ext uri="{FF2B5EF4-FFF2-40B4-BE49-F238E27FC236}">
                <a16:creationId xmlns:a16="http://schemas.microsoft.com/office/drawing/2014/main" id="{7A061644-D1DF-4159-BD70-CAC1A39FA8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32" name="Rectángulo 3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3" name="CuadroTexto 3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COMUNICACIÓN Y PRENSA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7264764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6098204"/>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19160" y="1674674"/>
            <a:ext cx="5202416" cy="2554545"/>
          </a:xfrm>
          <a:prstGeom prst="rect">
            <a:avLst/>
          </a:prstGeom>
          <a:noFill/>
        </p:spPr>
        <p:txBody>
          <a:bodyPr wrap="square">
            <a:spAutoFit/>
          </a:bodyPr>
          <a:lstStyle/>
          <a:p>
            <a:pPr algn="ctr"/>
            <a:r>
              <a:rPr lang="es-MX" sz="4000">
                <a:solidFill>
                  <a:schemeClr val="bg1">
                    <a:lumMod val="95000"/>
                  </a:schemeClr>
                </a:solidFill>
                <a:latin typeface="Arial Black" panose="020B0A04020102020204" pitchFamily="34" charset="0"/>
                <a:cs typeface="Arial" panose="020B0604020202020204" pitchFamily="34" charset="0"/>
              </a:rPr>
              <a:t>Gestión del </a:t>
            </a:r>
            <a:r>
              <a:rPr lang="es-MX" sz="4000" dirty="0">
                <a:solidFill>
                  <a:schemeClr val="bg1">
                    <a:lumMod val="95000"/>
                  </a:schemeClr>
                </a:solidFill>
                <a:latin typeface="Arial Black" panose="020B0A04020102020204" pitchFamily="34" charset="0"/>
                <a:cs typeface="Arial" panose="020B0604020202020204" pitchFamily="34" charset="0"/>
              </a:rPr>
              <a:t>Centro de Diagnostico Automotor-CDA</a:t>
            </a:r>
            <a:endParaRPr lang="es-CO" sz="4000" dirty="0">
              <a:solidFill>
                <a:schemeClr val="bg1">
                  <a:lumMod val="95000"/>
                </a:schemeClr>
              </a:solidFill>
              <a:latin typeface="Arial Black" panose="020B0A040201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447510" y="3931212"/>
            <a:ext cx="3470555" cy="1200329"/>
          </a:xfrm>
          <a:prstGeom prst="rect">
            <a:avLst/>
          </a:prstGeom>
          <a:noFill/>
        </p:spPr>
        <p:txBody>
          <a:bodyPr wrap="square" rtlCol="0">
            <a:spAutoFit/>
          </a:bodyPr>
          <a:lstStyle/>
          <a:p>
            <a:pPr algn="ctr"/>
            <a:r>
              <a:rPr lang="pt-BR" b="1" dirty="0">
                <a:latin typeface="Arial Black" panose="020B0A04020102020204" pitchFamily="34" charset="0"/>
              </a:rPr>
              <a:t>Jefe del Centro de Diagnóstico Automotor</a:t>
            </a:r>
          </a:p>
          <a:p>
            <a:pPr algn="ctr"/>
            <a:r>
              <a:rPr lang="es-MX" b="1" dirty="0">
                <a:solidFill>
                  <a:schemeClr val="tx1">
                    <a:lumMod val="65000"/>
                    <a:lumOff val="35000"/>
                  </a:schemeClr>
                </a:solidFill>
                <a:latin typeface="Arial Black" panose="020B0A04020102020204" pitchFamily="34" charset="0"/>
              </a:rPr>
              <a:t>Ing. Carlos Francisco Moreno Dorado</a:t>
            </a:r>
            <a:endParaRPr lang="es-CO" dirty="0"/>
          </a:p>
        </p:txBody>
      </p:sp>
      <p:pic>
        <p:nvPicPr>
          <p:cNvPr id="28674" name="Picture 2">
            <a:extLst>
              <a:ext uri="{FF2B5EF4-FFF2-40B4-BE49-F238E27FC236}">
                <a16:creationId xmlns:a16="http://schemas.microsoft.com/office/drawing/2014/main" id="{F3553E33-DFE1-4EDF-B77C-064EF8459C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10"/>
          <a:stretch/>
        </p:blipFill>
        <p:spPr bwMode="auto">
          <a:xfrm>
            <a:off x="5949425" y="838970"/>
            <a:ext cx="2466726" cy="29113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Tree>
    <p:extLst>
      <p:ext uri="{BB962C8B-B14F-4D97-AF65-F5344CB8AC3E}">
        <p14:creationId xmlns:p14="http://schemas.microsoft.com/office/powerpoint/2010/main" val="191129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E3F5518B-9601-4AF6-94AB-950A1039EECE}"/>
              </a:ext>
            </a:extLst>
          </p:cNvPr>
          <p:cNvGraphicFramePr/>
          <p:nvPr>
            <p:extLst>
              <p:ext uri="{D42A27DB-BD31-4B8C-83A1-F6EECF244321}">
                <p14:modId xmlns:p14="http://schemas.microsoft.com/office/powerpoint/2010/main" val="1218039059"/>
              </p:ext>
            </p:extLst>
          </p:nvPr>
        </p:nvGraphicFramePr>
        <p:xfrm>
          <a:off x="362023" y="2194607"/>
          <a:ext cx="8323467" cy="34030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a 4">
            <a:extLst>
              <a:ext uri="{FF2B5EF4-FFF2-40B4-BE49-F238E27FC236}">
                <a16:creationId xmlns:a16="http://schemas.microsoft.com/office/drawing/2014/main" id="{41C0CEAF-675B-4CAE-9201-1483705A8406}"/>
              </a:ext>
            </a:extLst>
          </p:cNvPr>
          <p:cNvGraphicFramePr>
            <a:graphicFrameLocks noGrp="1"/>
          </p:cNvGraphicFramePr>
          <p:nvPr>
            <p:extLst>
              <p:ext uri="{D42A27DB-BD31-4B8C-83A1-F6EECF244321}">
                <p14:modId xmlns:p14="http://schemas.microsoft.com/office/powerpoint/2010/main" val="469515798"/>
              </p:ext>
            </p:extLst>
          </p:nvPr>
        </p:nvGraphicFramePr>
        <p:xfrm>
          <a:off x="497269" y="978864"/>
          <a:ext cx="8285891" cy="1104389"/>
        </p:xfrm>
        <a:graphic>
          <a:graphicData uri="http://schemas.openxmlformats.org/drawingml/2006/table">
            <a:tbl>
              <a:tblPr/>
              <a:tblGrid>
                <a:gridCol w="2628629">
                  <a:extLst>
                    <a:ext uri="{9D8B030D-6E8A-4147-A177-3AD203B41FA5}">
                      <a16:colId xmlns:a16="http://schemas.microsoft.com/office/drawing/2014/main" val="652074299"/>
                    </a:ext>
                  </a:extLst>
                </a:gridCol>
                <a:gridCol w="1885754">
                  <a:extLst>
                    <a:ext uri="{9D8B030D-6E8A-4147-A177-3AD203B41FA5}">
                      <a16:colId xmlns:a16="http://schemas.microsoft.com/office/drawing/2014/main" val="3817630474"/>
                    </a:ext>
                  </a:extLst>
                </a:gridCol>
                <a:gridCol w="1885754">
                  <a:extLst>
                    <a:ext uri="{9D8B030D-6E8A-4147-A177-3AD203B41FA5}">
                      <a16:colId xmlns:a16="http://schemas.microsoft.com/office/drawing/2014/main" val="2712954757"/>
                    </a:ext>
                  </a:extLst>
                </a:gridCol>
                <a:gridCol w="1885754">
                  <a:extLst>
                    <a:ext uri="{9D8B030D-6E8A-4147-A177-3AD203B41FA5}">
                      <a16:colId xmlns:a16="http://schemas.microsoft.com/office/drawing/2014/main" val="3089510242"/>
                    </a:ext>
                  </a:extLst>
                </a:gridCol>
              </a:tblGrid>
              <a:tr h="101563">
                <a:tc>
                  <a:txBody>
                    <a:bodyPr/>
                    <a:lstStyle/>
                    <a:p>
                      <a:pPr algn="l" rtl="0" fontAlgn="ctr"/>
                      <a:r>
                        <a:rPr lang="es-CO" sz="1200" b="1" i="0" u="none" strike="noStrike">
                          <a:solidFill>
                            <a:srgbClr val="000000"/>
                          </a:solidFill>
                          <a:effectLst/>
                          <a:latin typeface="Arial" panose="020B0604020202020204" pitchFamily="34" charset="0"/>
                        </a:rPr>
                        <a:t>PDM 2020-2023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3">
                  <a:txBody>
                    <a:bodyPr/>
                    <a:lstStyle/>
                    <a:p>
                      <a:pPr algn="ctr" rtl="0" fontAlgn="ctr"/>
                      <a:r>
                        <a:rPr lang="es-CO" sz="1200" b="1" i="0" u="none" strike="noStrike">
                          <a:solidFill>
                            <a:srgbClr val="000000"/>
                          </a:solidFill>
                          <a:effectLst/>
                          <a:latin typeface="Arial" panose="020B0604020202020204" pitchFamily="34" charset="0"/>
                        </a:rPr>
                        <a:t>CUMPLIMIENTO DE META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29741790"/>
                  </a:ext>
                </a:extLst>
              </a:tr>
              <a:tr h="165708">
                <a:tc>
                  <a:txBody>
                    <a:bodyPr/>
                    <a:lstStyle/>
                    <a:p>
                      <a:pPr algn="ctr" rtl="0" fontAlgn="ctr"/>
                      <a:r>
                        <a:rPr lang="es-CO" sz="1200" b="1" i="0" u="none" strike="noStrike">
                          <a:solidFill>
                            <a:srgbClr val="000000"/>
                          </a:solidFill>
                          <a:effectLst/>
                          <a:latin typeface="Arial" panose="020B0604020202020204" pitchFamily="34" charset="0"/>
                        </a:rPr>
                        <a:t>Meta PDM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1200" b="1" i="0" u="none" strike="noStrike">
                          <a:solidFill>
                            <a:srgbClr val="000000"/>
                          </a:solidFill>
                          <a:effectLst/>
                          <a:latin typeface="Arial" panose="020B0604020202020204" pitchFamily="34" charset="0"/>
                        </a:rPr>
                        <a:t>Meta programada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1200" b="1" i="0" u="none" strike="noStrike">
                          <a:solidFill>
                            <a:srgbClr val="000000"/>
                          </a:solidFill>
                          <a:effectLst/>
                          <a:latin typeface="Arial" panose="020B0604020202020204" pitchFamily="34" charset="0"/>
                        </a:rPr>
                        <a:t>Meta ejecutada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1200" b="1" i="0" u="none" strike="noStrike">
                          <a:solidFill>
                            <a:srgbClr val="000000"/>
                          </a:solidFill>
                          <a:effectLst/>
                          <a:latin typeface="Arial" panose="020B0604020202020204" pitchFamily="34" charset="0"/>
                        </a:rPr>
                        <a:t>AVANCE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176620585"/>
                  </a:ext>
                </a:extLst>
              </a:tr>
              <a:tr h="719579">
                <a:tc>
                  <a:txBody>
                    <a:bodyPr/>
                    <a:lstStyle/>
                    <a:p>
                      <a:pPr algn="ctr" rtl="0" fontAlgn="ctr"/>
                      <a:r>
                        <a:rPr lang="es-MX" sz="1200" b="1" i="0" u="none" strike="noStrike">
                          <a:solidFill>
                            <a:srgbClr val="000000"/>
                          </a:solidFill>
                          <a:effectLst/>
                          <a:latin typeface="Arial" panose="020B0604020202020204" pitchFamily="34" charset="0"/>
                        </a:rPr>
                        <a:t>Realizar 45.000 revisiones técnico mecánica y de emisiones contaminantes.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1200" b="0" i="0" u="none" strike="noStrike">
                          <a:solidFill>
                            <a:srgbClr val="000000"/>
                          </a:solidFill>
                          <a:effectLst/>
                          <a:latin typeface="Arial" panose="020B0604020202020204" pitchFamily="34" charset="0"/>
                        </a:rPr>
                        <a:t>11.000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1200" b="0" i="0" u="none" strike="noStrike">
                          <a:solidFill>
                            <a:srgbClr val="000000"/>
                          </a:solidFill>
                          <a:effectLst/>
                          <a:latin typeface="Arial" panose="020B0604020202020204" pitchFamily="34" charset="0"/>
                        </a:rPr>
                        <a:t>5.721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1200" b="1" i="0" u="none" strike="noStrike" dirty="0">
                          <a:solidFill>
                            <a:srgbClr val="404040"/>
                          </a:solidFill>
                          <a:effectLst/>
                          <a:latin typeface="Arial" panose="020B0604020202020204" pitchFamily="34" charset="0"/>
                        </a:rPr>
                        <a:t>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5"/>
                    </a:solidFill>
                  </a:tcPr>
                </a:tc>
                <a:extLst>
                  <a:ext uri="{0D108BD9-81ED-4DB2-BD59-A6C34878D82A}">
                    <a16:rowId xmlns:a16="http://schemas.microsoft.com/office/drawing/2014/main" val="2573782468"/>
                  </a:ext>
                </a:extLst>
              </a:tr>
            </a:tbl>
          </a:graphicData>
        </a:graphic>
      </p:graphicFrame>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DEL CDA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8243727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868495" y="927383"/>
            <a:ext cx="7735332" cy="4753342"/>
          </a:xfrm>
          <a:prstGeom prst="rect">
            <a:avLst/>
          </a:prstGeom>
        </p:spPr>
      </p:pic>
      <p:sp>
        <p:nvSpPr>
          <p:cNvPr id="7" name="Rectángulo 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1" name="Rectángulo 1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DEL CDA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423918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8F840D3C-9C73-48B4-A216-382E88B62052}"/>
              </a:ext>
            </a:extLst>
          </p:cNvPr>
          <p:cNvPicPr>
            <a:picLocks noChangeAspect="1"/>
          </p:cNvPicPr>
          <p:nvPr/>
        </p:nvPicPr>
        <p:blipFill rotWithShape="1">
          <a:blip r:embed="rId3"/>
          <a:srcRect l="17844" t="19666" r="18714" b="8904"/>
          <a:stretch/>
        </p:blipFill>
        <p:spPr bwMode="auto">
          <a:xfrm>
            <a:off x="660625" y="1030878"/>
            <a:ext cx="7822748" cy="4766530"/>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4" name="Rectángulo 1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DEL CDA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6841947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9FEBFCD-9212-42BD-AC81-F3143D9EBAD8}"/>
              </a:ext>
            </a:extLst>
          </p:cNvPr>
          <p:cNvSpPr/>
          <p:nvPr/>
        </p:nvSpPr>
        <p:spPr>
          <a:xfrm>
            <a:off x="19160" y="-41210"/>
            <a:ext cx="9092402" cy="908720"/>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just">
              <a:spcAft>
                <a:spcPts val="1000"/>
              </a:spcAft>
            </a:pPr>
            <a:endParaRPr lang="es-CO" sz="2400" dirty="0">
              <a:solidFill>
                <a:schemeClr val="bg1"/>
              </a:solidFill>
              <a:effectLst/>
              <a:latin typeface="Barlow Black" panose="00000A00000000000000" pitchFamily="2"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E0D7F543-82B0-4A8A-92CB-CCA01933EDBC}"/>
              </a:ext>
            </a:extLst>
          </p:cNvPr>
          <p:cNvSpPr txBox="1"/>
          <p:nvPr/>
        </p:nvSpPr>
        <p:spPr>
          <a:xfrm>
            <a:off x="381597" y="982955"/>
            <a:ext cx="8367528" cy="4616648"/>
          </a:xfrm>
          <a:prstGeom prst="rect">
            <a:avLst/>
          </a:prstGeom>
          <a:noFill/>
        </p:spPr>
        <p:txBody>
          <a:bodyPr wrap="square">
            <a:spAutoFit/>
          </a:bodyPr>
          <a:lstStyle/>
          <a:p>
            <a:r>
              <a:rPr lang="es-MX" sz="2000" b="1" dirty="0">
                <a:latin typeface="Arial Black" panose="020B0A04020102020204" pitchFamily="34" charset="0"/>
                <a:cs typeface="Arial" panose="020B0604020202020204" pitchFamily="34" charset="0"/>
              </a:rPr>
              <a:t>Convenios Comerciales</a:t>
            </a:r>
          </a:p>
          <a:p>
            <a:r>
              <a:rPr lang="es-MX" sz="1600" dirty="0">
                <a:latin typeface="Arial" panose="020B0604020202020204" pitchFamily="34" charset="0"/>
                <a:cs typeface="Arial" panose="020B0604020202020204" pitchFamily="34" charset="0"/>
              </a:rPr>
              <a:t>Como parte de la búsqueda de usuarios para el Centro de Diagnóstico Automotor el CDA posee convenios interadministrativos con 6 entidades públicas y 6 privadas que son:</a:t>
            </a:r>
          </a:p>
          <a:p>
            <a:endParaRPr lang="es-MX"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	Alcaldía Bucaramanga.</a:t>
            </a:r>
          </a:p>
          <a:p>
            <a:r>
              <a:rPr lang="es-MX" sz="1600" dirty="0">
                <a:latin typeface="Arial" panose="020B0604020202020204" pitchFamily="34" charset="0"/>
                <a:cs typeface="Arial" panose="020B0604020202020204" pitchFamily="34" charset="0"/>
              </a:rPr>
              <a:t>•	Gobernación de Santander.</a:t>
            </a:r>
          </a:p>
          <a:p>
            <a:r>
              <a:rPr lang="es-MX" sz="1600" dirty="0">
                <a:latin typeface="Arial" panose="020B0604020202020204" pitchFamily="34" charset="0"/>
                <a:cs typeface="Arial" panose="020B0604020202020204" pitchFamily="34" charset="0"/>
              </a:rPr>
              <a:t>•	Personaría de Bucaramanga</a:t>
            </a:r>
          </a:p>
          <a:p>
            <a:r>
              <a:rPr lang="es-MX" sz="1600" dirty="0">
                <a:latin typeface="Arial" panose="020B0604020202020204" pitchFamily="34" charset="0"/>
                <a:cs typeface="Arial" panose="020B0604020202020204" pitchFamily="34" charset="0"/>
              </a:rPr>
              <a:t>•	Bomberos de Bucaramanga </a:t>
            </a:r>
          </a:p>
          <a:p>
            <a:r>
              <a:rPr lang="es-MX" sz="1600" dirty="0">
                <a:latin typeface="Arial" panose="020B0604020202020204" pitchFamily="34" charset="0"/>
                <a:cs typeface="Arial" panose="020B0604020202020204" pitchFamily="34" charset="0"/>
              </a:rPr>
              <a:t>•	</a:t>
            </a:r>
            <a:r>
              <a:rPr lang="es-MX" sz="1600" dirty="0" err="1">
                <a:latin typeface="Arial" panose="020B0604020202020204" pitchFamily="34" charset="0"/>
                <a:cs typeface="Arial" panose="020B0604020202020204" pitchFamily="34" charset="0"/>
              </a:rPr>
              <a:t>Emab</a:t>
            </a:r>
            <a:endParaRPr lang="es-MX"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	Policía Nacional	</a:t>
            </a:r>
          </a:p>
          <a:p>
            <a:endParaRPr lang="es-MX"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Empresas privadas</a:t>
            </a:r>
          </a:p>
          <a:p>
            <a:r>
              <a:rPr lang="es-MX" sz="1600" dirty="0">
                <a:latin typeface="Arial" panose="020B0604020202020204" pitchFamily="34" charset="0"/>
                <a:cs typeface="Arial" panose="020B0604020202020204" pitchFamily="34" charset="0"/>
              </a:rPr>
              <a:t>•	</a:t>
            </a:r>
            <a:r>
              <a:rPr lang="es-MX" sz="1600" dirty="0" err="1">
                <a:latin typeface="Arial" panose="020B0604020202020204" pitchFamily="34" charset="0"/>
                <a:cs typeface="Arial" panose="020B0604020202020204" pitchFamily="34" charset="0"/>
              </a:rPr>
              <a:t>Flotax</a:t>
            </a:r>
            <a:endParaRPr lang="es-MX" sz="1600" dirty="0">
              <a:latin typeface="Arial" panose="020B0604020202020204" pitchFamily="34" charset="0"/>
              <a:cs typeface="Arial" panose="020B0604020202020204" pitchFamily="34" charset="0"/>
            </a:endParaRPr>
          </a:p>
          <a:p>
            <a:r>
              <a:rPr lang="es-MX" sz="1600" dirty="0">
                <a:latin typeface="Arial" panose="020B0604020202020204" pitchFamily="34" charset="0"/>
                <a:cs typeface="Arial" panose="020B0604020202020204" pitchFamily="34" charset="0"/>
              </a:rPr>
              <a:t>•	San Juan</a:t>
            </a:r>
          </a:p>
          <a:p>
            <a:r>
              <a:rPr lang="es-MX" sz="1600" dirty="0">
                <a:latin typeface="Arial" panose="020B0604020202020204" pitchFamily="34" charset="0"/>
                <a:cs typeface="Arial" panose="020B0604020202020204" pitchFamily="34" charset="0"/>
              </a:rPr>
              <a:t>•	Fura</a:t>
            </a:r>
          </a:p>
          <a:p>
            <a:r>
              <a:rPr lang="es-MX" sz="1600" dirty="0">
                <a:latin typeface="Arial" panose="020B0604020202020204" pitchFamily="34" charset="0"/>
                <a:cs typeface="Arial" panose="020B0604020202020204" pitchFamily="34" charset="0"/>
              </a:rPr>
              <a:t>•	Villa Tours</a:t>
            </a:r>
          </a:p>
          <a:p>
            <a:r>
              <a:rPr lang="es-MX" sz="1600" dirty="0">
                <a:latin typeface="Arial" panose="020B0604020202020204" pitchFamily="34" charset="0"/>
                <a:cs typeface="Arial" panose="020B0604020202020204" pitchFamily="34" charset="0"/>
              </a:rPr>
              <a:t>•	Inter Caribe</a:t>
            </a:r>
          </a:p>
          <a:p>
            <a:r>
              <a:rPr lang="es-MX" sz="1600" dirty="0">
                <a:latin typeface="Arial" panose="020B0604020202020204" pitchFamily="34" charset="0"/>
                <a:cs typeface="Arial" panose="020B0604020202020204" pitchFamily="34" charset="0"/>
              </a:rPr>
              <a:t>•	Bahía </a:t>
            </a:r>
            <a:r>
              <a:rPr lang="es-MX" sz="1600" dirty="0" err="1">
                <a:latin typeface="Arial" panose="020B0604020202020204" pitchFamily="34" charset="0"/>
                <a:cs typeface="Arial" panose="020B0604020202020204" pitchFamily="34" charset="0"/>
              </a:rPr>
              <a:t>Class</a:t>
            </a:r>
            <a:endParaRPr lang="es-MX" sz="16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a16="http://schemas.microsoft.com/office/drawing/2014/main" id="{88739637-8BBA-4D68-8834-45135C3D6DB3}"/>
              </a:ext>
            </a:extLst>
          </p:cNvPr>
          <p:cNvSpPr txBox="1"/>
          <p:nvPr/>
        </p:nvSpPr>
        <p:spPr>
          <a:xfrm>
            <a:off x="381597" y="151806"/>
            <a:ext cx="4572000" cy="584775"/>
          </a:xfrm>
          <a:prstGeom prst="rect">
            <a:avLst/>
          </a:prstGeom>
          <a:noFill/>
        </p:spPr>
        <p:txBody>
          <a:bodyPr wrap="square">
            <a:spAutoFit/>
          </a:bodyPr>
          <a:lstStyle/>
          <a:p>
            <a:r>
              <a:rPr lang="es-MX" sz="3200" dirty="0">
                <a:solidFill>
                  <a:schemeClr val="bg1">
                    <a:lumMod val="95000"/>
                  </a:schemeClr>
                </a:solidFill>
                <a:latin typeface="Arial Black" panose="020B0A04020102020204" pitchFamily="34" charset="0"/>
                <a:cs typeface="Arial" panose="020B0604020202020204" pitchFamily="34" charset="0"/>
              </a:rPr>
              <a:t>Gestión del CDA</a:t>
            </a:r>
            <a:endParaRPr lang="es-CO" sz="3200" dirty="0"/>
          </a:p>
        </p:txBody>
      </p:sp>
      <p:pic>
        <p:nvPicPr>
          <p:cNvPr id="41991" name="Picture 7" descr="CDA Direccion de Transito de Bucaramanga - Posts | Facebook">
            <a:extLst>
              <a:ext uri="{FF2B5EF4-FFF2-40B4-BE49-F238E27FC236}">
                <a16:creationId xmlns:a16="http://schemas.microsoft.com/office/drawing/2014/main" id="{CC7CAB94-36B1-473C-A1A4-B8C24B546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3184" y="2014151"/>
            <a:ext cx="3515941" cy="339566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DEL CDA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714702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5961224"/>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152588" y="2139821"/>
            <a:ext cx="4954723" cy="1938992"/>
          </a:xfrm>
          <a:prstGeom prst="rect">
            <a:avLst/>
          </a:prstGeom>
          <a:noFill/>
        </p:spPr>
        <p:txBody>
          <a:bodyPr wrap="square">
            <a:spAutoFit/>
          </a:bodyPr>
          <a:lstStyle/>
          <a:p>
            <a:pPr algn="ctr"/>
            <a:r>
              <a:rPr lang="es-MX" sz="4000" dirty="0">
                <a:solidFill>
                  <a:schemeClr val="bg1">
                    <a:lumMod val="95000"/>
                  </a:schemeClr>
                </a:solidFill>
                <a:latin typeface="Arial Black" panose="020B0A04020102020204" pitchFamily="34" charset="0"/>
                <a:cs typeface="Arial" panose="020B0604020202020204" pitchFamily="34" charset="0"/>
              </a:rPr>
              <a:t>Sistemas Integrados de Gestión  </a:t>
            </a:r>
            <a:endParaRPr lang="es-CO" sz="4000" dirty="0">
              <a:solidFill>
                <a:schemeClr val="bg1">
                  <a:lumMod val="95000"/>
                </a:schemeClr>
              </a:solidFill>
              <a:latin typeface="Arial Black" panose="020B0A040201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259899" y="4263479"/>
            <a:ext cx="3884101" cy="1200329"/>
          </a:xfrm>
          <a:prstGeom prst="rect">
            <a:avLst/>
          </a:prstGeom>
          <a:noFill/>
        </p:spPr>
        <p:txBody>
          <a:bodyPr wrap="square" rtlCol="0">
            <a:spAutoFit/>
          </a:bodyPr>
          <a:lstStyle/>
          <a:p>
            <a:pPr algn="ctr"/>
            <a:r>
              <a:rPr lang="es-MX" b="1" dirty="0">
                <a:latin typeface="Arial Black" panose="020B0A04020102020204" pitchFamily="34" charset="0"/>
              </a:rPr>
              <a:t>Jefe Oficina de Calidad</a:t>
            </a:r>
          </a:p>
          <a:p>
            <a:pPr algn="ctr"/>
            <a:r>
              <a:rPr lang="es-MX" b="1" dirty="0">
                <a:solidFill>
                  <a:schemeClr val="tx1">
                    <a:lumMod val="65000"/>
                    <a:lumOff val="35000"/>
                  </a:schemeClr>
                </a:solidFill>
                <a:latin typeface="Arial Black" panose="020B0A04020102020204" pitchFamily="34" charset="0"/>
              </a:rPr>
              <a:t>Ing. Sandra Juliana Zapata Delgado</a:t>
            </a:r>
          </a:p>
          <a:p>
            <a:pPr algn="ctr"/>
            <a:endParaRPr lang="es-CO" dirty="0"/>
          </a:p>
        </p:txBody>
      </p:sp>
      <p:pic>
        <p:nvPicPr>
          <p:cNvPr id="3074" name="Picture 2">
            <a:extLst>
              <a:ext uri="{FF2B5EF4-FFF2-40B4-BE49-F238E27FC236}">
                <a16:creationId xmlns:a16="http://schemas.microsoft.com/office/drawing/2014/main" id="{9EF199A5-FFD9-46ED-B3FB-BB771A515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949" y="1052736"/>
            <a:ext cx="190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Tree>
    <p:extLst>
      <p:ext uri="{BB962C8B-B14F-4D97-AF65-F5344CB8AC3E}">
        <p14:creationId xmlns:p14="http://schemas.microsoft.com/office/powerpoint/2010/main" val="1717917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p:cNvGraphicFramePr/>
          <p:nvPr>
            <p:extLst>
              <p:ext uri="{D42A27DB-BD31-4B8C-83A1-F6EECF244321}">
                <p14:modId xmlns:p14="http://schemas.microsoft.com/office/powerpoint/2010/main" val="1121719673"/>
              </p:ext>
            </p:extLst>
          </p:nvPr>
        </p:nvGraphicFramePr>
        <p:xfrm>
          <a:off x="1093852" y="985527"/>
          <a:ext cx="6323239" cy="3396385"/>
        </p:xfrm>
        <a:graphic>
          <a:graphicData uri="http://schemas.openxmlformats.org/drawingml/2006/chart">
            <c:chart xmlns:c="http://schemas.openxmlformats.org/drawingml/2006/chart" xmlns:r="http://schemas.openxmlformats.org/officeDocument/2006/relationships" r:id="rId2"/>
          </a:graphicData>
        </a:graphic>
      </p:graphicFrame>
      <p:sp>
        <p:nvSpPr>
          <p:cNvPr id="16" name="CuadroTexto 15"/>
          <p:cNvSpPr txBox="1"/>
          <p:nvPr/>
        </p:nvSpPr>
        <p:spPr>
          <a:xfrm>
            <a:off x="5294345" y="2392189"/>
            <a:ext cx="2846730" cy="1077218"/>
          </a:xfrm>
          <a:prstGeom prst="rect">
            <a:avLst/>
          </a:prstGeom>
          <a:noFill/>
        </p:spPr>
        <p:txBody>
          <a:bodyPr wrap="square" rtlCol="0">
            <a:spAutoFit/>
          </a:bodyPr>
          <a:lstStyle/>
          <a:p>
            <a:r>
              <a:rPr lang="es-CO" sz="1200" dirty="0">
                <a:latin typeface="Arial" panose="020B0604020202020204" pitchFamily="34" charset="0"/>
                <a:cs typeface="Arial" panose="020B0604020202020204" pitchFamily="34" charset="0"/>
              </a:rPr>
              <a:t>MOTOS: 8.913</a:t>
            </a:r>
          </a:p>
          <a:p>
            <a:r>
              <a:rPr lang="es-CO" sz="1200" dirty="0">
                <a:latin typeface="Arial" panose="020B0604020202020204" pitchFamily="34" charset="0"/>
                <a:cs typeface="Arial" panose="020B0604020202020204" pitchFamily="34" charset="0"/>
              </a:rPr>
              <a:t>CARROS: 1.160</a:t>
            </a:r>
          </a:p>
          <a:p>
            <a:r>
              <a:rPr lang="es-CO" sz="1200" dirty="0">
                <a:latin typeface="Arial" panose="020B0604020202020204" pitchFamily="34" charset="0"/>
                <a:cs typeface="Arial" panose="020B0604020202020204" pitchFamily="34" charset="0"/>
              </a:rPr>
              <a:t> </a:t>
            </a:r>
          </a:p>
          <a:p>
            <a:r>
              <a:rPr lang="es-CO" sz="1200" b="1" dirty="0">
                <a:latin typeface="Arial" panose="020B0604020202020204" pitchFamily="34" charset="0"/>
                <a:cs typeface="Arial" panose="020B0604020202020204" pitchFamily="34" charset="0"/>
              </a:rPr>
              <a:t>TOTAL : 10.073</a:t>
            </a:r>
            <a:endParaRPr lang="es-CO" sz="1200" dirty="0">
              <a:latin typeface="Arial" panose="020B0604020202020204" pitchFamily="34" charset="0"/>
              <a:cs typeface="Arial" panose="020B0604020202020204" pitchFamily="34" charset="0"/>
            </a:endParaRPr>
          </a:p>
          <a:p>
            <a:endParaRPr lang="es-CO" sz="1600" dirty="0"/>
          </a:p>
        </p:txBody>
      </p:sp>
      <p:sp>
        <p:nvSpPr>
          <p:cNvPr id="2" name="CuadroTexto 1">
            <a:extLst>
              <a:ext uri="{FF2B5EF4-FFF2-40B4-BE49-F238E27FC236}">
                <a16:creationId xmlns:a16="http://schemas.microsoft.com/office/drawing/2014/main" id="{6FC17390-3079-4BA0-853F-771A0DC73991}"/>
              </a:ext>
            </a:extLst>
          </p:cNvPr>
          <p:cNvSpPr txBox="1"/>
          <p:nvPr/>
        </p:nvSpPr>
        <p:spPr>
          <a:xfrm>
            <a:off x="310275" y="4312740"/>
            <a:ext cx="8443982" cy="1446550"/>
          </a:xfrm>
          <a:prstGeom prst="rect">
            <a:avLst/>
          </a:prstGeom>
          <a:solidFill>
            <a:schemeClr val="bg1"/>
          </a:solidFill>
        </p:spPr>
        <p:txBody>
          <a:bodyPr wrap="square" rtlCol="0">
            <a:spAutoFit/>
          </a:bodyPr>
          <a:lstStyle/>
          <a:p>
            <a:r>
              <a:rPr lang="pt-BR" sz="1600" b="1" dirty="0">
                <a:solidFill>
                  <a:srgbClr val="FF0000"/>
                </a:solidFill>
                <a:latin typeface="Arial" panose="020B0604020202020204" pitchFamily="34" charset="0"/>
                <a:cs typeface="Arial" panose="020B0604020202020204" pitchFamily="34" charset="0"/>
              </a:rPr>
              <a:t>Avance </a:t>
            </a:r>
            <a:r>
              <a:rPr lang="pt-BR" sz="1600" b="1" dirty="0" err="1">
                <a:solidFill>
                  <a:srgbClr val="FF0000"/>
                </a:solidFill>
                <a:latin typeface="Arial" panose="020B0604020202020204" pitchFamily="34" charset="0"/>
                <a:cs typeface="Arial" panose="020B0604020202020204" pitchFamily="34" charset="0"/>
              </a:rPr>
              <a:t>en</a:t>
            </a:r>
            <a:r>
              <a:rPr lang="pt-BR" sz="1600" b="1" dirty="0">
                <a:solidFill>
                  <a:srgbClr val="FF0000"/>
                </a:solidFill>
                <a:latin typeface="Arial" panose="020B0604020202020204" pitchFamily="34" charset="0"/>
                <a:cs typeface="Arial" panose="020B0604020202020204" pitchFamily="34" charset="0"/>
              </a:rPr>
              <a:t> </a:t>
            </a:r>
            <a:r>
              <a:rPr lang="pt-BR" sz="1600" b="1" dirty="0" err="1">
                <a:solidFill>
                  <a:srgbClr val="FF0000"/>
                </a:solidFill>
                <a:latin typeface="Arial" panose="020B0604020202020204" pitchFamily="34" charset="0"/>
                <a:cs typeface="Arial" panose="020B0604020202020204" pitchFamily="34" charset="0"/>
              </a:rPr>
              <a:t>el</a:t>
            </a:r>
            <a:r>
              <a:rPr lang="pt-BR" sz="1600" b="1" dirty="0">
                <a:solidFill>
                  <a:srgbClr val="FF0000"/>
                </a:solidFill>
                <a:latin typeface="Arial" panose="020B0604020202020204" pitchFamily="34" charset="0"/>
                <a:cs typeface="Arial" panose="020B0604020202020204" pitchFamily="34" charset="0"/>
              </a:rPr>
              <a:t> </a:t>
            </a:r>
            <a:r>
              <a:rPr lang="es-CO" sz="1600" b="1" dirty="0">
                <a:solidFill>
                  <a:srgbClr val="FF0000"/>
                </a:solidFill>
                <a:latin typeface="Arial" panose="020B0604020202020204" pitchFamily="34" charset="0"/>
                <a:cs typeface="Arial" panose="020B0604020202020204" pitchFamily="34" charset="0"/>
              </a:rPr>
              <a:t>proceso</a:t>
            </a:r>
            <a:r>
              <a:rPr lang="pt-BR" sz="1600" b="1" dirty="0">
                <a:solidFill>
                  <a:srgbClr val="FF0000"/>
                </a:solidFill>
                <a:latin typeface="Arial" panose="020B0604020202020204" pitchFamily="34" charset="0"/>
                <a:cs typeface="Arial" panose="020B0604020202020204" pitchFamily="34" charset="0"/>
              </a:rPr>
              <a:t> de c</a:t>
            </a:r>
            <a:r>
              <a:rPr lang="es-CO" sz="1600" b="1" dirty="0" err="1">
                <a:solidFill>
                  <a:srgbClr val="FF0000"/>
                </a:solidFill>
                <a:latin typeface="Arial" panose="020B0604020202020204" pitchFamily="34" charset="0"/>
                <a:cs typeface="Arial" panose="020B0604020202020204" pitchFamily="34" charset="0"/>
              </a:rPr>
              <a:t>hatarrización</a:t>
            </a:r>
            <a:r>
              <a:rPr lang="pt-BR" sz="1600" b="1" dirty="0">
                <a:solidFill>
                  <a:srgbClr val="FF0000"/>
                </a:solidFill>
                <a:latin typeface="Arial" panose="020B0604020202020204" pitchFamily="34" charset="0"/>
                <a:cs typeface="Arial" panose="020B0604020202020204" pitchFamily="34" charset="0"/>
              </a:rPr>
              <a:t> 2021:</a:t>
            </a:r>
          </a:p>
          <a:p>
            <a:pPr algn="just"/>
            <a:endParaRPr lang="pt-BR" sz="1600" b="1" dirty="0">
              <a:latin typeface="Arial" panose="020B0604020202020204" pitchFamily="34" charset="0"/>
              <a:cs typeface="Arial" panose="020B0604020202020204" pitchFamily="34" charset="0"/>
            </a:endParaRPr>
          </a:p>
          <a:p>
            <a:pPr marL="285750" indent="-285750" algn="just">
              <a:buFontTx/>
              <a:buChar char="-"/>
            </a:pPr>
            <a:r>
              <a:rPr lang="pt-BR" sz="1400" dirty="0">
                <a:latin typeface="Arial" panose="020B0604020202020204" pitchFamily="34" charset="0"/>
                <a:cs typeface="Arial" panose="020B0604020202020204" pitchFamily="34" charset="0"/>
              </a:rPr>
              <a:t>Primer semestre 2021:  340 </a:t>
            </a:r>
            <a:r>
              <a:rPr lang="es-MX" sz="1400" dirty="0">
                <a:solidFill>
                  <a:srgbClr val="000000"/>
                </a:solidFill>
                <a:effectLst/>
                <a:latin typeface="Arial" panose="020B0604020202020204" pitchFamily="34" charset="0"/>
                <a:ea typeface="Times New Roman" panose="02020603050405020304" pitchFamily="18" charset="0"/>
              </a:rPr>
              <a:t>vehículos automotores (</a:t>
            </a:r>
            <a:r>
              <a:rPr lang="pt-BR" sz="1400" dirty="0">
                <a:latin typeface="Arial" panose="020B0604020202020204" pitchFamily="34" charset="0"/>
                <a:cs typeface="Arial" panose="020B0604020202020204" pitchFamily="34" charset="0"/>
              </a:rPr>
              <a:t>315 carros - 25 motos).</a:t>
            </a:r>
          </a:p>
          <a:p>
            <a:pPr marL="285750" indent="-285750" algn="just">
              <a:buFontTx/>
              <a:buChar char="-"/>
            </a:pPr>
            <a:r>
              <a:rPr lang="es-MX" sz="1400" dirty="0">
                <a:solidFill>
                  <a:srgbClr val="000000"/>
                </a:solidFill>
                <a:effectLst/>
                <a:latin typeface="Arial" panose="020B0604020202020204" pitchFamily="34" charset="0"/>
                <a:ea typeface="Times New Roman" panose="02020603050405020304" pitchFamily="18" charset="0"/>
              </a:rPr>
              <a:t>Segundo semestre de 2021: 1.475 vehículos automotores (119 carros y 1.356 motos) declarados en abandono por sus propietarios y/o poseedores.</a:t>
            </a:r>
          </a:p>
          <a:p>
            <a:pPr algn="just"/>
            <a:r>
              <a:rPr lang="es-MX" sz="1400" dirty="0">
                <a:solidFill>
                  <a:srgbClr val="000000"/>
                </a:solidFill>
                <a:latin typeface="Arial" panose="020B0604020202020204" pitchFamily="34" charset="0"/>
                <a:ea typeface="Times New Roman" panose="02020603050405020304" pitchFamily="18" charset="0"/>
              </a:rPr>
              <a:t>      U</a:t>
            </a:r>
            <a:r>
              <a:rPr lang="es-MX" sz="1400" dirty="0">
                <a:solidFill>
                  <a:srgbClr val="000000"/>
                </a:solidFill>
                <a:effectLst/>
                <a:latin typeface="Arial" panose="020B0604020202020204" pitchFamily="34" charset="0"/>
                <a:ea typeface="Times New Roman" panose="02020603050405020304" pitchFamily="18" charset="0"/>
              </a:rPr>
              <a:t>n total de 1.815 vehículos </a:t>
            </a:r>
            <a:r>
              <a:rPr lang="es-MX" sz="1400" dirty="0" err="1">
                <a:solidFill>
                  <a:srgbClr val="000000"/>
                </a:solidFill>
                <a:effectLst/>
                <a:latin typeface="Arial" panose="020B0604020202020204" pitchFamily="34" charset="0"/>
                <a:ea typeface="Times New Roman" panose="02020603050405020304" pitchFamily="18" charset="0"/>
              </a:rPr>
              <a:t>chatarrizados</a:t>
            </a:r>
            <a:r>
              <a:rPr lang="es-MX" sz="1400" dirty="0">
                <a:solidFill>
                  <a:srgbClr val="000000"/>
                </a:solidFill>
                <a:effectLst/>
                <a:latin typeface="Arial" panose="020B0604020202020204" pitchFamily="34" charset="0"/>
                <a:ea typeface="Times New Roman" panose="02020603050405020304" pitchFamily="18" charset="0"/>
              </a:rPr>
              <a:t> en el 2021.</a:t>
            </a:r>
            <a:endParaRPr lang="es-CO" sz="1400" dirty="0">
              <a:latin typeface="Arial" panose="020B0604020202020204" pitchFamily="34" charset="0"/>
              <a:cs typeface="Arial" panose="020B0604020202020204" pitchFamily="34" charset="0"/>
            </a:endParaRPr>
          </a:p>
        </p:txBody>
      </p:sp>
      <p:sp>
        <p:nvSpPr>
          <p:cNvPr id="9" name="Rectángulo 8"/>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FINANCIERA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341779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085713696"/>
              </p:ext>
            </p:extLst>
          </p:nvPr>
        </p:nvGraphicFramePr>
        <p:xfrm>
          <a:off x="1291771" y="867509"/>
          <a:ext cx="6807200" cy="5016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SIG</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6412874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554" y="1016601"/>
            <a:ext cx="2296482" cy="1291771"/>
          </a:xfrm>
          <a:prstGeom prst="rect">
            <a:avLst/>
          </a:prstGeom>
        </p:spPr>
      </p:pic>
      <p:pic>
        <p:nvPicPr>
          <p:cNvPr id="6" name="Imagen 5"/>
          <p:cNvPicPr>
            <a:picLocks noChangeAspect="1"/>
          </p:cNvPicPr>
          <p:nvPr/>
        </p:nvPicPr>
        <p:blipFill rotWithShape="1">
          <a:blip r:embed="rId4" cstate="print">
            <a:extLst>
              <a:ext uri="{28A0092B-C50C-407E-A947-70E740481C1C}">
                <a14:useLocalDpi xmlns:a14="http://schemas.microsoft.com/office/drawing/2010/main" val="0"/>
              </a:ext>
            </a:extLst>
          </a:blip>
          <a:srcRect l="12379"/>
          <a:stretch/>
        </p:blipFill>
        <p:spPr>
          <a:xfrm>
            <a:off x="1724509" y="1806786"/>
            <a:ext cx="2375114" cy="128219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7023" y="3668948"/>
            <a:ext cx="2215690" cy="1662807"/>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7022" y="1946268"/>
            <a:ext cx="2215691" cy="1662807"/>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6998" y="1946268"/>
            <a:ext cx="2215690" cy="1662807"/>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6998" y="3668948"/>
            <a:ext cx="2215690" cy="1662807"/>
          </a:xfrm>
          <a:prstGeom prst="rect">
            <a:avLst/>
          </a:prstGeom>
        </p:spPr>
      </p:pic>
      <p:pic>
        <p:nvPicPr>
          <p:cNvPr id="13" name="Imagen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2584" y="3657929"/>
            <a:ext cx="1514350" cy="2017452"/>
          </a:xfrm>
          <a:prstGeom prst="rect">
            <a:avLst/>
          </a:prstGeom>
        </p:spPr>
      </p:pic>
      <p:pic>
        <p:nvPicPr>
          <p:cNvPr id="14" name="Imagen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3470" y="3657930"/>
            <a:ext cx="1514350" cy="2017452"/>
          </a:xfrm>
          <a:prstGeom prst="rect">
            <a:avLst/>
          </a:prstGeom>
        </p:spPr>
      </p:pic>
      <p:sp>
        <p:nvSpPr>
          <p:cNvPr id="17" name="Rectángulo 16"/>
          <p:cNvSpPr/>
          <p:nvPr/>
        </p:nvSpPr>
        <p:spPr>
          <a:xfrm>
            <a:off x="2161134" y="1271558"/>
            <a:ext cx="2938840" cy="400110"/>
          </a:xfrm>
          <a:prstGeom prst="rect">
            <a:avLst/>
          </a:prstGeom>
          <a:noFill/>
        </p:spPr>
        <p:txBody>
          <a:bodyPr wrap="square" lIns="91440" tIns="45720" rIns="91440" bIns="45720">
            <a:spAutoFit/>
          </a:bodyPr>
          <a:lstStyle/>
          <a:p>
            <a:pPr algn="ctr"/>
            <a:r>
              <a:rPr lang="es-ES" sz="2000" b="1" cap="none" spc="0" dirty="0">
                <a:ln w="0"/>
                <a:solidFill>
                  <a:schemeClr val="accent6">
                    <a:lumMod val="50000"/>
                  </a:schemeClr>
                </a:solidFill>
                <a:effectLst>
                  <a:outerShdw blurRad="38100" dist="25400" dir="5400000" algn="ctr" rotWithShape="0">
                    <a:srgbClr val="6E747A">
                      <a:alpha val="43000"/>
                    </a:srgbClr>
                  </a:outerShdw>
                </a:effectLst>
              </a:rPr>
              <a:t>Señalización SGA</a:t>
            </a:r>
          </a:p>
        </p:txBody>
      </p:sp>
      <p:sp>
        <p:nvSpPr>
          <p:cNvPr id="18" name="Rectángulo 17"/>
          <p:cNvSpPr/>
          <p:nvPr/>
        </p:nvSpPr>
        <p:spPr>
          <a:xfrm>
            <a:off x="714050" y="3172253"/>
            <a:ext cx="2938840" cy="461665"/>
          </a:xfrm>
          <a:prstGeom prst="rect">
            <a:avLst/>
          </a:prstGeom>
          <a:noFill/>
        </p:spPr>
        <p:txBody>
          <a:bodyPr wrap="square" lIns="91440" tIns="45720" rIns="91440" bIns="45720">
            <a:spAutoFit/>
          </a:bodyPr>
          <a:lstStyle/>
          <a:p>
            <a:pPr algn="ctr"/>
            <a:r>
              <a:rPr lang="es-ES" sz="2400" b="1" cap="none" spc="0" dirty="0">
                <a:ln w="0"/>
                <a:solidFill>
                  <a:schemeClr val="accent6">
                    <a:lumMod val="50000"/>
                  </a:schemeClr>
                </a:solidFill>
                <a:effectLst>
                  <a:outerShdw blurRad="38100" dist="25400" dir="5400000" algn="ctr" rotWithShape="0">
                    <a:srgbClr val="6E747A">
                      <a:alpha val="43000"/>
                    </a:srgbClr>
                  </a:outerShdw>
                </a:effectLst>
              </a:rPr>
              <a:t>Disposición final</a:t>
            </a:r>
          </a:p>
        </p:txBody>
      </p:sp>
      <p:sp>
        <p:nvSpPr>
          <p:cNvPr id="19" name="Rectángulo 18"/>
          <p:cNvSpPr/>
          <p:nvPr/>
        </p:nvSpPr>
        <p:spPr>
          <a:xfrm>
            <a:off x="5103268" y="1475152"/>
            <a:ext cx="2938840" cy="461665"/>
          </a:xfrm>
          <a:prstGeom prst="rect">
            <a:avLst/>
          </a:prstGeom>
          <a:noFill/>
        </p:spPr>
        <p:txBody>
          <a:bodyPr wrap="square" lIns="91440" tIns="45720" rIns="91440" bIns="45720">
            <a:spAutoFit/>
          </a:bodyPr>
          <a:lstStyle/>
          <a:p>
            <a:pPr algn="ctr"/>
            <a:r>
              <a:rPr lang="es-ES" sz="2400" b="1" cap="none" spc="0" dirty="0">
                <a:ln w="0"/>
                <a:solidFill>
                  <a:schemeClr val="accent6">
                    <a:lumMod val="50000"/>
                  </a:schemeClr>
                </a:solidFill>
                <a:effectLst>
                  <a:outerShdw blurRad="38100" dist="25400" dir="5400000" algn="ctr" rotWithShape="0">
                    <a:srgbClr val="6E747A">
                      <a:alpha val="43000"/>
                    </a:srgbClr>
                  </a:outerShdw>
                </a:effectLst>
              </a:rPr>
              <a:t>Control de plagas</a:t>
            </a:r>
          </a:p>
        </p:txBody>
      </p:sp>
      <p:sp>
        <p:nvSpPr>
          <p:cNvPr id="20" name="Rectángulo 1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7A061644-D1DF-4159-BD70-CAC1A39FA8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2" name="Rectángulo 2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SIG</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466044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956" y="1026990"/>
            <a:ext cx="2747901" cy="2060926"/>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5183" y="1026991"/>
            <a:ext cx="1319506" cy="2060926"/>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404" y="3131458"/>
            <a:ext cx="1746579" cy="2326832"/>
          </a:xfrm>
          <a:prstGeom prst="rect">
            <a:avLst/>
          </a:prstGeom>
        </p:spPr>
      </p:pic>
      <p:pic>
        <p:nvPicPr>
          <p:cNvPr id="29" name="Imagen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0105" y="3131459"/>
            <a:ext cx="1746578" cy="2326832"/>
          </a:xfrm>
          <a:prstGeom prst="rect">
            <a:avLst/>
          </a:prstGeom>
        </p:spPr>
      </p:pic>
      <p:pic>
        <p:nvPicPr>
          <p:cNvPr id="30" name="Imagen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3757" y="1057683"/>
            <a:ext cx="2166552" cy="1624914"/>
          </a:xfrm>
          <a:prstGeom prst="rect">
            <a:avLst/>
          </a:prstGeom>
        </p:spPr>
      </p:pic>
      <p:pic>
        <p:nvPicPr>
          <p:cNvPr id="31" name="Imagen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5875" y="1057683"/>
            <a:ext cx="2134177" cy="1600633"/>
          </a:xfrm>
          <a:prstGeom prst="rect">
            <a:avLst/>
          </a:prstGeom>
        </p:spPr>
      </p:pic>
      <p:pic>
        <p:nvPicPr>
          <p:cNvPr id="32" name="Imagen 31"/>
          <p:cNvPicPr>
            <a:picLocks noChangeAspect="1"/>
          </p:cNvPicPr>
          <p:nvPr/>
        </p:nvPicPr>
        <p:blipFill rotWithShape="1">
          <a:blip r:embed="rId9">
            <a:extLst>
              <a:ext uri="{28A0092B-C50C-407E-A947-70E740481C1C}">
                <a14:useLocalDpi xmlns:a14="http://schemas.microsoft.com/office/drawing/2010/main" val="0"/>
              </a:ext>
            </a:extLst>
          </a:blip>
          <a:srcRect l="16349" t="25396" r="43333" b="19789"/>
          <a:stretch/>
        </p:blipFill>
        <p:spPr>
          <a:xfrm>
            <a:off x="4565361" y="3154988"/>
            <a:ext cx="2278743" cy="2323599"/>
          </a:xfrm>
          <a:prstGeom prst="rect">
            <a:avLst/>
          </a:prstGeom>
        </p:spPr>
      </p:pic>
      <p:pic>
        <p:nvPicPr>
          <p:cNvPr id="33" name="Imagen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3056" y="3154988"/>
            <a:ext cx="1729553" cy="2306071"/>
          </a:xfrm>
          <a:prstGeom prst="rect">
            <a:avLst/>
          </a:prstGeom>
        </p:spPr>
      </p:pic>
      <p:sp>
        <p:nvSpPr>
          <p:cNvPr id="34" name="Rectángulo 33"/>
          <p:cNvSpPr/>
          <p:nvPr/>
        </p:nvSpPr>
        <p:spPr>
          <a:xfrm>
            <a:off x="920685" y="5450025"/>
            <a:ext cx="2938840" cy="461665"/>
          </a:xfrm>
          <a:prstGeom prst="rect">
            <a:avLst/>
          </a:prstGeom>
          <a:noFill/>
        </p:spPr>
        <p:txBody>
          <a:bodyPr wrap="square" lIns="91440" tIns="45720" rIns="91440" bIns="45720">
            <a:spAutoFit/>
          </a:bodyPr>
          <a:lstStyle/>
          <a:p>
            <a:pPr algn="ctr"/>
            <a:r>
              <a:rPr lang="es-ES" sz="2400" b="1" cap="none" spc="0" dirty="0">
                <a:ln w="0"/>
                <a:solidFill>
                  <a:schemeClr val="accent6">
                    <a:lumMod val="50000"/>
                  </a:schemeClr>
                </a:solidFill>
                <a:effectLst>
                  <a:outerShdw blurRad="38100" dist="25400" dir="5400000" algn="ctr" rotWithShape="0">
                    <a:srgbClr val="6E747A">
                      <a:alpha val="43000"/>
                    </a:srgbClr>
                  </a:outerShdw>
                </a:effectLst>
              </a:rPr>
              <a:t>Concurso ambiental</a:t>
            </a:r>
          </a:p>
        </p:txBody>
      </p:sp>
      <p:sp>
        <p:nvSpPr>
          <p:cNvPr id="35" name="Rectángulo 34"/>
          <p:cNvSpPr/>
          <p:nvPr/>
        </p:nvSpPr>
        <p:spPr>
          <a:xfrm>
            <a:off x="5047163" y="2610235"/>
            <a:ext cx="3575446" cy="461665"/>
          </a:xfrm>
          <a:prstGeom prst="rect">
            <a:avLst/>
          </a:prstGeom>
          <a:noFill/>
        </p:spPr>
        <p:txBody>
          <a:bodyPr wrap="square" lIns="91440" tIns="45720" rIns="91440" bIns="45720">
            <a:spAutoFit/>
          </a:bodyPr>
          <a:lstStyle/>
          <a:p>
            <a:pPr algn="ctr"/>
            <a:r>
              <a:rPr lang="es-ES" sz="2400" b="1" cap="none" spc="0" dirty="0">
                <a:ln w="0"/>
                <a:solidFill>
                  <a:schemeClr val="accent6">
                    <a:lumMod val="50000"/>
                  </a:schemeClr>
                </a:solidFill>
                <a:effectLst>
                  <a:outerShdw blurRad="38100" dist="25400" dir="5400000" algn="ctr" rotWithShape="0">
                    <a:srgbClr val="6E747A">
                      <a:alpha val="43000"/>
                    </a:srgbClr>
                  </a:outerShdw>
                </a:effectLst>
              </a:rPr>
              <a:t>Capacitaciones ambiental</a:t>
            </a:r>
          </a:p>
        </p:txBody>
      </p:sp>
      <p:sp>
        <p:nvSpPr>
          <p:cNvPr id="36" name="Rectángulo 35"/>
          <p:cNvSpPr/>
          <p:nvPr/>
        </p:nvSpPr>
        <p:spPr>
          <a:xfrm>
            <a:off x="4951597" y="5442547"/>
            <a:ext cx="3477424" cy="461665"/>
          </a:xfrm>
          <a:prstGeom prst="rect">
            <a:avLst/>
          </a:prstGeom>
          <a:noFill/>
        </p:spPr>
        <p:txBody>
          <a:bodyPr wrap="square" lIns="91440" tIns="45720" rIns="91440" bIns="45720">
            <a:spAutoFit/>
          </a:bodyPr>
          <a:lstStyle/>
          <a:p>
            <a:pPr algn="ctr"/>
            <a:r>
              <a:rPr lang="es-ES" sz="2400" b="1" cap="none" spc="0" dirty="0">
                <a:ln w="0"/>
                <a:solidFill>
                  <a:schemeClr val="accent6">
                    <a:lumMod val="50000"/>
                  </a:schemeClr>
                </a:solidFill>
                <a:effectLst>
                  <a:outerShdw blurRad="38100" dist="25400" dir="5400000" algn="ctr" rotWithShape="0">
                    <a:srgbClr val="6E747A">
                      <a:alpha val="43000"/>
                    </a:srgbClr>
                  </a:outerShdw>
                </a:effectLst>
              </a:rPr>
              <a:t>Nuevo código de colores</a:t>
            </a:r>
          </a:p>
        </p:txBody>
      </p:sp>
      <p:sp>
        <p:nvSpPr>
          <p:cNvPr id="17" name="Rectángulo 1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8" name="Imagen 17">
            <a:extLst>
              <a:ext uri="{FF2B5EF4-FFF2-40B4-BE49-F238E27FC236}">
                <a16:creationId xmlns:a16="http://schemas.microsoft.com/office/drawing/2014/main" id="{7A061644-D1DF-4159-BD70-CAC1A39FA8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9" name="Rectángulo 18"/>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SIG</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0118963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6180754"/>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152588" y="2247205"/>
            <a:ext cx="4954723" cy="2062103"/>
          </a:xfrm>
          <a:prstGeom prst="rect">
            <a:avLst/>
          </a:prstGeom>
          <a:noFill/>
        </p:spPr>
        <p:txBody>
          <a:bodyPr wrap="square">
            <a:spAutoFit/>
          </a:bodyPr>
          <a:lstStyle/>
          <a:p>
            <a:pPr algn="ctr"/>
            <a:r>
              <a:rPr lang="es-MX" sz="4400" dirty="0">
                <a:solidFill>
                  <a:schemeClr val="bg1">
                    <a:lumMod val="95000"/>
                  </a:schemeClr>
                </a:solidFill>
                <a:latin typeface="Arial Black" panose="020B0A04020102020204" pitchFamily="34" charset="0"/>
                <a:cs typeface="Arial" panose="020B0604020202020204" pitchFamily="34" charset="0"/>
              </a:rPr>
              <a:t>PREGUNTAS  Y RESPUESTAS</a:t>
            </a:r>
          </a:p>
          <a:p>
            <a:pPr algn="ctr"/>
            <a:r>
              <a:rPr lang="es-MX" sz="2000" dirty="0">
                <a:solidFill>
                  <a:schemeClr val="bg1">
                    <a:lumMod val="95000"/>
                  </a:schemeClr>
                </a:solidFill>
                <a:latin typeface="Arial Black" panose="020B0A04020102020204" pitchFamily="34" charset="0"/>
                <a:cs typeface="Arial" panose="020B0604020202020204" pitchFamily="34" charset="0"/>
              </a:rPr>
              <a:t>Audiencia Pública de Rendición de Cuentas  </a:t>
            </a:r>
            <a:endParaRPr lang="es-CO" sz="2000" dirty="0">
              <a:solidFill>
                <a:schemeClr val="bg1">
                  <a:lumMod val="95000"/>
                </a:schemeClr>
              </a:solidFill>
              <a:latin typeface="Arial Black" panose="020B0A040201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259899" y="4136479"/>
            <a:ext cx="3884101" cy="1477328"/>
          </a:xfrm>
          <a:prstGeom prst="rect">
            <a:avLst/>
          </a:prstGeom>
          <a:noFill/>
        </p:spPr>
        <p:txBody>
          <a:bodyPr wrap="square" rtlCol="0">
            <a:spAutoFit/>
          </a:bodyPr>
          <a:lstStyle/>
          <a:p>
            <a:pPr algn="ctr"/>
            <a:r>
              <a:rPr lang="es-MX" b="1" dirty="0">
                <a:latin typeface="Arial Black" panose="020B0A04020102020204" pitchFamily="34" charset="0"/>
              </a:rPr>
              <a:t>Asesor Grupo de Prensa</a:t>
            </a:r>
          </a:p>
          <a:p>
            <a:pPr algn="ctr"/>
            <a:r>
              <a:rPr lang="es-MX" b="1" dirty="0">
                <a:solidFill>
                  <a:schemeClr val="tx1">
                    <a:lumMod val="65000"/>
                    <a:lumOff val="35000"/>
                  </a:schemeClr>
                </a:solidFill>
                <a:latin typeface="Arial Black" panose="020B0A04020102020204" pitchFamily="34" charset="0"/>
              </a:rPr>
              <a:t>Comunicadora Social -Periodista: Patricia Camacho Prada</a:t>
            </a:r>
          </a:p>
          <a:p>
            <a:pPr algn="ctr"/>
            <a:endParaRPr lang="es-CO" dirty="0"/>
          </a:p>
        </p:txBody>
      </p:sp>
      <p:pic>
        <p:nvPicPr>
          <p:cNvPr id="1026" name="Picture 2">
            <a:extLst>
              <a:ext uri="{FF2B5EF4-FFF2-40B4-BE49-F238E27FC236}">
                <a16:creationId xmlns:a16="http://schemas.microsoft.com/office/drawing/2014/main" id="{04D6D56D-7F64-4C39-A395-302343BAB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9000" y="735082"/>
            <a:ext cx="2267576" cy="32240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Tree>
    <p:extLst>
      <p:ext uri="{BB962C8B-B14F-4D97-AF65-F5344CB8AC3E}">
        <p14:creationId xmlns:p14="http://schemas.microsoft.com/office/powerpoint/2010/main" val="79711848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6104554"/>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152588" y="2524940"/>
            <a:ext cx="4954723" cy="1384995"/>
          </a:xfrm>
          <a:prstGeom prst="rect">
            <a:avLst/>
          </a:prstGeom>
          <a:noFill/>
        </p:spPr>
        <p:txBody>
          <a:bodyPr wrap="square">
            <a:spAutoFit/>
          </a:bodyPr>
          <a:lstStyle/>
          <a:p>
            <a:pPr algn="ctr"/>
            <a:r>
              <a:rPr lang="es-MX" sz="4400" dirty="0">
                <a:solidFill>
                  <a:schemeClr val="bg1">
                    <a:lumMod val="95000"/>
                  </a:schemeClr>
                </a:solidFill>
                <a:latin typeface="Arial Black" panose="020B0A04020102020204" pitchFamily="34" charset="0"/>
                <a:cs typeface="Arial" panose="020B0604020202020204" pitchFamily="34" charset="0"/>
              </a:rPr>
              <a:t>CIERRE</a:t>
            </a:r>
          </a:p>
          <a:p>
            <a:pPr algn="ctr"/>
            <a:r>
              <a:rPr lang="es-MX" sz="2000" dirty="0">
                <a:solidFill>
                  <a:schemeClr val="bg1">
                    <a:lumMod val="95000"/>
                  </a:schemeClr>
                </a:solidFill>
                <a:latin typeface="Arial Black" panose="020B0A04020102020204" pitchFamily="34" charset="0"/>
                <a:cs typeface="Arial" panose="020B0604020202020204" pitchFamily="34" charset="0"/>
              </a:rPr>
              <a:t>Audiencia Pública de Rendición de Cuentas </a:t>
            </a:r>
            <a:endParaRPr lang="es-CO" sz="2000" dirty="0">
              <a:solidFill>
                <a:schemeClr val="bg1">
                  <a:lumMod val="95000"/>
                </a:schemeClr>
              </a:solidFill>
              <a:latin typeface="Arial Black" panose="020B0A040201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259899" y="3909935"/>
            <a:ext cx="3884101" cy="1477328"/>
          </a:xfrm>
          <a:prstGeom prst="rect">
            <a:avLst/>
          </a:prstGeom>
          <a:noFill/>
        </p:spPr>
        <p:txBody>
          <a:bodyPr wrap="square" rtlCol="0">
            <a:spAutoFit/>
          </a:bodyPr>
          <a:lstStyle/>
          <a:p>
            <a:pPr algn="ctr"/>
            <a:r>
              <a:rPr lang="es-MX" b="1" dirty="0">
                <a:latin typeface="Arial Black" panose="020B0A04020102020204" pitchFamily="34" charset="0"/>
              </a:rPr>
              <a:t>Jefe Oficina de Control Interno</a:t>
            </a:r>
          </a:p>
          <a:p>
            <a:pPr algn="ctr"/>
            <a:r>
              <a:rPr lang="es-MX" b="1" dirty="0">
                <a:solidFill>
                  <a:schemeClr val="tx1">
                    <a:lumMod val="65000"/>
                    <a:lumOff val="35000"/>
                  </a:schemeClr>
                </a:solidFill>
                <a:latin typeface="Arial Black" panose="020B0A04020102020204" pitchFamily="34" charset="0"/>
              </a:rPr>
              <a:t>Dra. Lizeth Paola Meneses Zambrano</a:t>
            </a:r>
          </a:p>
          <a:p>
            <a:pPr algn="ctr"/>
            <a:endParaRPr lang="es-CO" dirty="0"/>
          </a:p>
        </p:txBody>
      </p:sp>
      <p:pic>
        <p:nvPicPr>
          <p:cNvPr id="2050" name="Picture 2">
            <a:extLst>
              <a:ext uri="{FF2B5EF4-FFF2-40B4-BE49-F238E27FC236}">
                <a16:creationId xmlns:a16="http://schemas.microsoft.com/office/drawing/2014/main" id="{45C470D8-6BDA-416F-8161-9396DE872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790" y="856243"/>
            <a:ext cx="1895475"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Tree>
    <p:extLst>
      <p:ext uri="{BB962C8B-B14F-4D97-AF65-F5344CB8AC3E}">
        <p14:creationId xmlns:p14="http://schemas.microsoft.com/office/powerpoint/2010/main" val="37073884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7687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5"/>
            <a:ext cx="5221580" cy="6129121"/>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9A7B907B-5953-47A5-8FED-556E9A7B0657}"/>
              </a:ext>
            </a:extLst>
          </p:cNvPr>
          <p:cNvSpPr txBox="1"/>
          <p:nvPr/>
        </p:nvSpPr>
        <p:spPr>
          <a:xfrm>
            <a:off x="5381469" y="4101848"/>
            <a:ext cx="3704064" cy="1477328"/>
          </a:xfrm>
          <a:prstGeom prst="rect">
            <a:avLst/>
          </a:prstGeom>
          <a:noFill/>
        </p:spPr>
        <p:txBody>
          <a:bodyPr wrap="square" rtlCol="0">
            <a:spAutoFit/>
          </a:bodyPr>
          <a:lstStyle/>
          <a:p>
            <a:pPr algn="ctr"/>
            <a:r>
              <a:rPr lang="es-MX" b="1" dirty="0">
                <a:latin typeface="Arial Black" panose="020B0A04020102020204" pitchFamily="34" charset="0"/>
              </a:rPr>
              <a:t>Jefe Oficina Asesora Jurídica</a:t>
            </a:r>
          </a:p>
          <a:p>
            <a:pPr algn="ctr"/>
            <a:r>
              <a:rPr lang="es-MX" b="1" dirty="0">
                <a:solidFill>
                  <a:schemeClr val="tx1">
                    <a:lumMod val="65000"/>
                    <a:lumOff val="35000"/>
                  </a:schemeClr>
                </a:solidFill>
                <a:latin typeface="Arial Black" panose="020B0A04020102020204" pitchFamily="34" charset="0"/>
              </a:rPr>
              <a:t>Dra. </a:t>
            </a:r>
            <a:r>
              <a:rPr lang="es-CO" b="1" i="0" dirty="0">
                <a:solidFill>
                  <a:schemeClr val="tx1">
                    <a:lumMod val="65000"/>
                    <a:lumOff val="35000"/>
                  </a:schemeClr>
                </a:solidFill>
                <a:effectLst/>
                <a:latin typeface="Arial Black" panose="020B0A04020102020204" pitchFamily="34" charset="0"/>
              </a:rPr>
              <a:t>Lady Stella Herrera Dallos</a:t>
            </a:r>
          </a:p>
          <a:p>
            <a:endParaRPr lang="es-CO" dirty="0"/>
          </a:p>
        </p:txBody>
      </p:sp>
      <p:sp>
        <p:nvSpPr>
          <p:cNvPr id="10" name="CuadroTexto 9">
            <a:extLst>
              <a:ext uri="{FF2B5EF4-FFF2-40B4-BE49-F238E27FC236}">
                <a16:creationId xmlns:a16="http://schemas.microsoft.com/office/drawing/2014/main" id="{998A27D8-E7D3-427B-9A4C-271A2936F829}"/>
              </a:ext>
            </a:extLst>
          </p:cNvPr>
          <p:cNvSpPr txBox="1"/>
          <p:nvPr/>
        </p:nvSpPr>
        <p:spPr>
          <a:xfrm>
            <a:off x="101421" y="2261959"/>
            <a:ext cx="5057057" cy="1569660"/>
          </a:xfrm>
          <a:prstGeom prst="rect">
            <a:avLst/>
          </a:prstGeom>
          <a:noFill/>
        </p:spPr>
        <p:txBody>
          <a:bodyPr wrap="square">
            <a:spAutoFit/>
          </a:bodyPr>
          <a:lstStyle/>
          <a:p>
            <a:pPr algn="ctr"/>
            <a:r>
              <a:rPr lang="es-ES" sz="3200">
                <a:solidFill>
                  <a:schemeClr val="bg1"/>
                </a:solidFill>
                <a:latin typeface="Arial Black" panose="020B0A04020102020204" pitchFamily="34" charset="0"/>
                <a:ea typeface="Times New Roman" panose="02020603050405020304" pitchFamily="18" charset="0"/>
                <a:cs typeface="Arial" panose="020B0604020202020204" pitchFamily="34" charset="0"/>
              </a:rPr>
              <a:t>GESTIÓN JURÍDICA</a:t>
            </a:r>
            <a:r>
              <a:rPr lang="es-ES" sz="3200" dirty="0">
                <a:solidFill>
                  <a:schemeClr val="bg1"/>
                </a:solidFill>
                <a:latin typeface="Arial Black" panose="020B0A04020102020204" pitchFamily="34" charset="0"/>
                <a:ea typeface="Times New Roman" panose="02020603050405020304" pitchFamily="18" charset="0"/>
                <a:cs typeface="Arial" panose="020B0604020202020204" pitchFamily="34" charset="0"/>
              </a:rPr>
              <a:t>, DEFENSA JUDICIAL Y CONTRATACIÓN</a:t>
            </a:r>
            <a:r>
              <a:rPr lang="es-ES" sz="3200" dirty="0">
                <a:solidFill>
                  <a:schemeClr val="bg1"/>
                </a:solidFill>
                <a:latin typeface="Barlow Black" panose="00000A00000000000000" pitchFamily="2" charset="0"/>
                <a:ea typeface="Times New Roman" panose="02020603050405020304" pitchFamily="18" charset="0"/>
                <a:cs typeface="Arial" panose="020B0604020202020204" pitchFamily="34" charset="0"/>
              </a:rPr>
              <a:t> </a:t>
            </a:r>
          </a:p>
        </p:txBody>
      </p:sp>
      <p:pic>
        <p:nvPicPr>
          <p:cNvPr id="6146" name="Picture 2">
            <a:extLst>
              <a:ext uri="{FF2B5EF4-FFF2-40B4-BE49-F238E27FC236}">
                <a16:creationId xmlns:a16="http://schemas.microsoft.com/office/drawing/2014/main" id="{3C28C81E-5C9E-4F8C-97B7-0D04C600D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902" y="575026"/>
            <a:ext cx="2221044" cy="33483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268323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29145882-340C-4AE2-8DA1-A11FC2621D16}"/>
              </a:ext>
            </a:extLst>
          </p:cNvPr>
          <p:cNvSpPr txBox="1"/>
          <p:nvPr/>
        </p:nvSpPr>
        <p:spPr>
          <a:xfrm>
            <a:off x="403358" y="1267626"/>
            <a:ext cx="8377544" cy="1328569"/>
          </a:xfrm>
          <a:prstGeom prst="rect">
            <a:avLst/>
          </a:prstGeom>
          <a:noFill/>
        </p:spPr>
        <p:txBody>
          <a:bodyPr wrap="square">
            <a:spAutoFit/>
          </a:bodyPr>
          <a:lstStyle/>
          <a:p>
            <a:pPr marR="88900" algn="just">
              <a:spcAft>
                <a:spcPts val="1000"/>
              </a:spcAft>
              <a:tabLst>
                <a:tab pos="534035" algn="l"/>
              </a:tabLst>
            </a:pPr>
            <a:r>
              <a:rPr lang="es-CO" sz="1800" b="1" dirty="0">
                <a:effectLst/>
                <a:latin typeface="Arial" panose="020B0604020202020204" pitchFamily="34" charset="0"/>
                <a:ea typeface="Calibri" panose="020F0502020204030204" pitchFamily="34" charset="0"/>
                <a:cs typeface="Times New Roman" panose="02020603050405020304" pitchFamily="18" charset="0"/>
              </a:rPr>
              <a:t>En la actualidad la Jefe Oficina Asesora Jurídica adelanta 245 procesos penales.</a:t>
            </a:r>
            <a:endParaRPr lang="es-CO" b="1" dirty="0">
              <a:latin typeface="Arial" panose="020B0604020202020204" pitchFamily="34" charset="0"/>
              <a:ea typeface="Calibri" panose="020F0502020204030204" pitchFamily="34" charset="0"/>
              <a:cs typeface="Times New Roman" panose="02020603050405020304" pitchFamily="18" charset="0"/>
            </a:endParaRPr>
          </a:p>
          <a:p>
            <a:pPr marR="88900" algn="just">
              <a:spcAft>
                <a:spcPts val="1000"/>
              </a:spcAft>
              <a:tabLst>
                <a:tab pos="534035" algn="l"/>
              </a:tabLst>
            </a:pPr>
            <a:r>
              <a:rPr lang="es-CO" sz="1800" spc="-20" dirty="0">
                <a:solidFill>
                  <a:schemeClr val="tx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rPr>
              <a:t>De enero a Noviembre 15 de 2021 se han </a:t>
            </a:r>
            <a:r>
              <a:rPr lang="es-CO" sz="1800" dirty="0">
                <a:solidFill>
                  <a:schemeClr val="tx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rPr>
              <a:t>instaurado 61 denuncias y han vinculado a la entidad en  6 seis procesos penales.</a:t>
            </a:r>
            <a:endParaRPr lang="es-CO" sz="18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2" name="Gráfico 11">
            <a:extLst>
              <a:ext uri="{FF2B5EF4-FFF2-40B4-BE49-F238E27FC236}">
                <a16:creationId xmlns:a16="http://schemas.microsoft.com/office/drawing/2014/main" id="{061F143A-63F7-4E39-86BF-2B164D2E4877}"/>
              </a:ext>
            </a:extLst>
          </p:cNvPr>
          <p:cNvGraphicFramePr/>
          <p:nvPr>
            <p:extLst>
              <p:ext uri="{D42A27DB-BD31-4B8C-83A1-F6EECF244321}">
                <p14:modId xmlns:p14="http://schemas.microsoft.com/office/powerpoint/2010/main" val="2084643692"/>
              </p:ext>
            </p:extLst>
          </p:nvPr>
        </p:nvGraphicFramePr>
        <p:xfrm>
          <a:off x="419464" y="2671706"/>
          <a:ext cx="8413056" cy="3267764"/>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ángulo 13"/>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5" name="Imagen 14">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JEFE ASESORA JURÍDICA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80621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FCFDE2C-14CB-40C5-BB52-DB21C001946B}"/>
              </a:ext>
            </a:extLst>
          </p:cNvPr>
          <p:cNvSpPr txBox="1"/>
          <p:nvPr/>
        </p:nvSpPr>
        <p:spPr>
          <a:xfrm>
            <a:off x="193099" y="1023824"/>
            <a:ext cx="8757802" cy="369332"/>
          </a:xfrm>
          <a:prstGeom prst="rect">
            <a:avLst/>
          </a:prstGeom>
          <a:noFill/>
        </p:spPr>
        <p:txBody>
          <a:bodyPr wrap="square">
            <a:spAutoFit/>
          </a:bodyPr>
          <a:lstStyle/>
          <a:p>
            <a:pPr marL="76200" algn="ctr"/>
            <a:r>
              <a:rPr lang="es-ES" sz="1800" b="1" kern="0" dirty="0">
                <a:effectLst/>
                <a:latin typeface="Arial Black" panose="020B0A04020102020204" pitchFamily="34" charset="0"/>
                <a:ea typeface="Arial" panose="020B0604020202020204" pitchFamily="34" charset="0"/>
              </a:rPr>
              <a:t>Estadística de los delitos del periodo 2019 - 2020 - 2021</a:t>
            </a:r>
            <a:endParaRPr lang="es-CO" sz="1800" b="1" kern="0" dirty="0">
              <a:effectLst/>
              <a:latin typeface="Arial Black" panose="020B0A04020102020204" pitchFamily="34" charset="0"/>
              <a:ea typeface="Arial" panose="020B0604020202020204" pitchFamily="34" charset="0"/>
            </a:endParaRPr>
          </a:p>
        </p:txBody>
      </p:sp>
      <p:graphicFrame>
        <p:nvGraphicFramePr>
          <p:cNvPr id="15" name="Gráfico 14">
            <a:extLst>
              <a:ext uri="{FF2B5EF4-FFF2-40B4-BE49-F238E27FC236}">
                <a16:creationId xmlns:a16="http://schemas.microsoft.com/office/drawing/2014/main" id="{FE8994A9-7451-4487-AE46-2CCC8E4FDFFD}"/>
              </a:ext>
            </a:extLst>
          </p:cNvPr>
          <p:cNvGraphicFramePr/>
          <p:nvPr/>
        </p:nvGraphicFramePr>
        <p:xfrm>
          <a:off x="193099" y="1665027"/>
          <a:ext cx="8892247" cy="4018492"/>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JEFE ASESORA JURÍDICA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9804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FCFDE2C-14CB-40C5-BB52-DB21C001946B}"/>
              </a:ext>
            </a:extLst>
          </p:cNvPr>
          <p:cNvSpPr txBox="1"/>
          <p:nvPr/>
        </p:nvSpPr>
        <p:spPr>
          <a:xfrm>
            <a:off x="294774" y="1379095"/>
            <a:ext cx="8537746" cy="1077218"/>
          </a:xfrm>
          <a:prstGeom prst="rect">
            <a:avLst/>
          </a:prstGeom>
          <a:noFill/>
        </p:spPr>
        <p:txBody>
          <a:bodyPr wrap="square">
            <a:spAutoFit/>
          </a:bodyPr>
          <a:lstStyle/>
          <a:p>
            <a:pPr marL="285750" indent="-285750" algn="just">
              <a:spcAft>
                <a:spcPts val="1000"/>
              </a:spcAft>
              <a:buFont typeface="Wingdings" panose="05000000000000000000" pitchFamily="2" charset="2"/>
              <a:buChar char="q"/>
            </a:pPr>
            <a:r>
              <a:rPr lang="es-CO" sz="1600" dirty="0">
                <a:effectLst/>
                <a:latin typeface="Arial" panose="020B0604020202020204" pitchFamily="34" charset="0"/>
                <a:ea typeface="Calibri" panose="020F0502020204030204" pitchFamily="34" charset="0"/>
                <a:cs typeface="Times New Roman" panose="02020603050405020304" pitchFamily="18" charset="0"/>
              </a:rPr>
              <a:t>De Enero 02 al 15 de Noviembre/2021 se asistió a 20 Audiencias, mensualmente se realizan 8 visitas a la Fiscalía con cita previa, con el fin de dar impulso procesal y colaboración en indagación, ampliación, denuncias, entrevistas, etc.  Para un total de 75  visitas al Búnker de la Fiscalía General de la Nación.</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BA3B4895-CC33-46B2-9A52-DC991A362060}"/>
              </a:ext>
            </a:extLst>
          </p:cNvPr>
          <p:cNvSpPr txBox="1"/>
          <p:nvPr/>
        </p:nvSpPr>
        <p:spPr>
          <a:xfrm>
            <a:off x="294774" y="2647537"/>
            <a:ext cx="8537746" cy="3576877"/>
          </a:xfrm>
          <a:prstGeom prst="rect">
            <a:avLst/>
          </a:prstGeom>
          <a:noFill/>
        </p:spPr>
        <p:txBody>
          <a:bodyPr wrap="square">
            <a:spAutoFit/>
          </a:bodyPr>
          <a:lstStyle/>
          <a:p>
            <a:pPr algn="just">
              <a:lnSpc>
                <a:spcPct val="115000"/>
              </a:lnSpc>
              <a:spcAft>
                <a:spcPts val="1000"/>
              </a:spcAft>
            </a:pPr>
            <a:r>
              <a:rPr lang="es-CO" sz="1600" b="1" dirty="0">
                <a:latin typeface="Arial" panose="020B0604020202020204" pitchFamily="34" charset="0"/>
                <a:ea typeface="Calibri" panose="020F0502020204030204" pitchFamily="34" charset="0"/>
                <a:cs typeface="Arial" panose="020B0604020202020204" pitchFamily="34" charset="0"/>
              </a:rPr>
              <a:t>SE R</a:t>
            </a:r>
            <a:r>
              <a:rPr lang="es-CO" sz="1600" b="1" dirty="0">
                <a:effectLst/>
                <a:latin typeface="Arial" panose="020B0604020202020204" pitchFamily="34" charset="0"/>
                <a:ea typeface="Calibri" panose="020F0502020204030204" pitchFamily="34" charset="0"/>
                <a:cs typeface="Arial" panose="020B0604020202020204" pitchFamily="34" charset="0"/>
              </a:rPr>
              <a:t>EVISARON LOS SIGUIENTES PROCEDIMIENTOS Y MANUALES</a:t>
            </a:r>
          </a:p>
          <a:p>
            <a:pPr marL="342900" lvl="0" indent="-34290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Procedimiento de reclamación de daños.</a:t>
            </a:r>
          </a:p>
          <a:p>
            <a:pPr marL="342900" lvl="0" indent="-34290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Procedimiento de imposición ordenes de comparendo e informe único de infracciones de transporte e ingreso y salida de patios.</a:t>
            </a:r>
          </a:p>
          <a:p>
            <a:pPr marL="342900" lvl="0" indent="-34290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Proceso de reclamación de pérdida a vehículos inmovilizados.</a:t>
            </a:r>
          </a:p>
          <a:p>
            <a:pPr marL="342900" lvl="0" indent="-34290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Procedimiento de cobro coactivo</a:t>
            </a:r>
          </a:p>
          <a:p>
            <a:pPr marL="342900" indent="-342900" algn="just">
              <a:buFont typeface="Wingdings" panose="05000000000000000000" pitchFamily="2" charset="2"/>
              <a:buChar char="q"/>
            </a:pPr>
            <a:r>
              <a:rPr lang="es-CO" sz="1400" dirty="0">
                <a:latin typeface="Arial" panose="020B0604020202020204" pitchFamily="34" charset="0"/>
                <a:cs typeface="Arial" panose="020B0604020202020204" pitchFamily="34" charset="0"/>
              </a:rPr>
              <a:t>Revisión Manual Interno de Recaudo Cartera de la Dirección de Tránsito de Bucaramanga.</a:t>
            </a:r>
          </a:p>
          <a:p>
            <a:pPr marL="342900" indent="-342900" algn="just">
              <a:buFont typeface="Wingdings" panose="05000000000000000000" pitchFamily="2" charset="2"/>
              <a:buChar char="q"/>
            </a:pPr>
            <a:r>
              <a:rPr lang="es-CO" sz="1400" dirty="0">
                <a:latin typeface="Arial" panose="020B0604020202020204" pitchFamily="34" charset="0"/>
                <a:cs typeface="Arial" panose="020B0604020202020204" pitchFamily="34" charset="0"/>
              </a:rPr>
              <a:t>Revisión Manual de daño antijurídico.</a:t>
            </a:r>
          </a:p>
          <a:p>
            <a:pPr marL="342900" indent="-342900" algn="just">
              <a:buFont typeface="Wingdings" panose="05000000000000000000" pitchFamily="2" charset="2"/>
              <a:buChar char="q"/>
            </a:pPr>
            <a:r>
              <a:rPr lang="es-CO" sz="1400" dirty="0">
                <a:latin typeface="Arial" panose="020B0604020202020204" pitchFamily="34" charset="0"/>
                <a:cs typeface="Arial" panose="020B0604020202020204" pitchFamily="34" charset="0"/>
              </a:rPr>
              <a:t>Revisión prevención del daño antijurídico – Municipio de Bucaramanga.</a:t>
            </a:r>
          </a:p>
          <a:p>
            <a:pPr marL="342900" indent="-342900" algn="just">
              <a:spcAft>
                <a:spcPts val="1000"/>
              </a:spcAft>
              <a:buFont typeface="Wingdings" panose="05000000000000000000" pitchFamily="2" charset="2"/>
              <a:buChar char="q"/>
            </a:pPr>
            <a:r>
              <a:rPr lang="es-CO" sz="1400" dirty="0">
                <a:latin typeface="Arial" panose="020B0604020202020204" pitchFamily="34" charset="0"/>
                <a:cs typeface="Arial" panose="020B0604020202020204" pitchFamily="34" charset="0"/>
              </a:rPr>
              <a:t>Revisión Manual de selección de Abogados </a:t>
            </a:r>
          </a:p>
          <a:p>
            <a:pPr marL="342900" indent="-342900" algn="just">
              <a:spcAft>
                <a:spcPts val="1000"/>
              </a:spcAft>
              <a:buFont typeface="Wingdings" panose="05000000000000000000" pitchFamily="2" charset="2"/>
              <a:buChar char="q"/>
            </a:pPr>
            <a:r>
              <a:rPr lang="es-CO" sz="1400" dirty="0">
                <a:latin typeface="Arial" panose="020B0604020202020204" pitchFamily="34" charset="0"/>
                <a:cs typeface="Arial" panose="020B0604020202020204" pitchFamily="34" charset="0"/>
              </a:rPr>
              <a:t>Guía para las solicitudes de Revocatoria Directa</a:t>
            </a:r>
          </a:p>
          <a:p>
            <a:pPr marL="342900" indent="-342900" algn="just">
              <a:spcAft>
                <a:spcPts val="1000"/>
              </a:spcAft>
              <a:buFont typeface="Wingdings" panose="05000000000000000000" pitchFamily="2" charset="2"/>
              <a:buChar char="q"/>
            </a:pPr>
            <a:r>
              <a:rPr lang="es-CO" sz="1400" dirty="0">
                <a:latin typeface="Arial" panose="020B0604020202020204" pitchFamily="34" charset="0"/>
                <a:cs typeface="Arial" panose="020B0604020202020204" pitchFamily="34" charset="0"/>
              </a:rPr>
              <a:t>Política de Daño Antijuridico.</a:t>
            </a:r>
          </a:p>
          <a:p>
            <a:pPr algn="just">
              <a:lnSpc>
                <a:spcPct val="115000"/>
              </a:lnSpc>
              <a:spcAft>
                <a:spcPts val="1000"/>
              </a:spcAft>
            </a:pPr>
            <a:r>
              <a:rPr lang="es-CO" sz="1800" b="1" dirty="0">
                <a:effectLst/>
                <a:latin typeface="Arial" panose="020B0604020202020204" pitchFamily="34" charset="0"/>
                <a:ea typeface="Calibri" panose="020F0502020204030204" pitchFamily="34" charset="0"/>
                <a:cs typeface="Arial" panose="020B0604020202020204" pitchFamily="34" charset="0"/>
              </a:rPr>
              <a:t> </a:t>
            </a:r>
          </a:p>
        </p:txBody>
      </p:sp>
      <p:sp>
        <p:nvSpPr>
          <p:cNvPr id="12" name="CuadroTexto 11">
            <a:extLst>
              <a:ext uri="{FF2B5EF4-FFF2-40B4-BE49-F238E27FC236}">
                <a16:creationId xmlns:a16="http://schemas.microsoft.com/office/drawing/2014/main" id="{7898FDE1-3481-4390-8E97-015AF0A18383}"/>
              </a:ext>
            </a:extLst>
          </p:cNvPr>
          <p:cNvSpPr txBox="1"/>
          <p:nvPr/>
        </p:nvSpPr>
        <p:spPr>
          <a:xfrm>
            <a:off x="237304" y="936067"/>
            <a:ext cx="8012984" cy="375487"/>
          </a:xfrm>
          <a:prstGeom prst="rect">
            <a:avLst/>
          </a:prstGeom>
          <a:noFill/>
        </p:spPr>
        <p:txBody>
          <a:bodyPr wrap="square">
            <a:spAutoFit/>
          </a:bodyPr>
          <a:lstStyle/>
          <a:p>
            <a:pPr>
              <a:lnSpc>
                <a:spcPct val="115000"/>
              </a:lnSpc>
              <a:spcAft>
                <a:spcPts val="1000"/>
              </a:spcAft>
            </a:pPr>
            <a:r>
              <a:rPr lang="es-CO" sz="1600" b="1" dirty="0">
                <a:effectLst/>
                <a:latin typeface="Arial" panose="020B0604020202020204" pitchFamily="34" charset="0"/>
                <a:ea typeface="Calibri" panose="020F0502020204030204" pitchFamily="34" charset="0"/>
                <a:cs typeface="Times New Roman" panose="02020603050405020304" pitchFamily="18" charset="0"/>
              </a:rPr>
              <a:t>AUDIENCIAS Y VISITAS AL BUNKER DE FISCALIA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7" name="Rectángulo 16"/>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JEFE ASESORA JURÍDICA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91267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1FCFDE2C-14CB-40C5-BB52-DB21C001946B}"/>
              </a:ext>
            </a:extLst>
          </p:cNvPr>
          <p:cNvSpPr txBox="1"/>
          <p:nvPr/>
        </p:nvSpPr>
        <p:spPr>
          <a:xfrm>
            <a:off x="358047" y="1496092"/>
            <a:ext cx="8531120" cy="1323439"/>
          </a:xfrm>
          <a:prstGeom prst="rect">
            <a:avLst/>
          </a:prstGeom>
          <a:noFill/>
        </p:spPr>
        <p:txBody>
          <a:bodyPr wrap="square">
            <a:spAutoFit/>
          </a:bodyPr>
          <a:lstStyle/>
          <a:p>
            <a:pPr marL="285750" indent="-285750" algn="just">
              <a:spcAft>
                <a:spcPts val="1000"/>
              </a:spcAft>
              <a:buFont typeface="Wingdings" panose="05000000000000000000" pitchFamily="2" charset="2"/>
              <a:buChar char="q"/>
            </a:pPr>
            <a:r>
              <a:rPr lang="es-CO" sz="1600" dirty="0">
                <a:effectLst/>
                <a:latin typeface="Arial" panose="020B0604020202020204" pitchFamily="34" charset="0"/>
                <a:ea typeface="Calibri" panose="020F0502020204030204" pitchFamily="34" charset="0"/>
                <a:cs typeface="Times New Roman" panose="02020603050405020304" pitchFamily="18" charset="0"/>
              </a:rPr>
              <a:t>Del 02 de Enero al 15 de Noviembre de 2021 se asistió a </a:t>
            </a:r>
            <a:r>
              <a:rPr lang="es-CO" sz="1600" dirty="0">
                <a:latin typeface="Arial" panose="020B0604020202020204" pitchFamily="34" charset="0"/>
                <a:ea typeface="Calibri" panose="020F0502020204030204" pitchFamily="34" charset="0"/>
                <a:cs typeface="Times New Roman" panose="02020603050405020304" pitchFamily="18" charset="0"/>
              </a:rPr>
              <a:t>veinte (</a:t>
            </a:r>
            <a:r>
              <a:rPr lang="es-CO" sz="1600" dirty="0">
                <a:effectLst/>
                <a:latin typeface="Arial" panose="020B0604020202020204" pitchFamily="34" charset="0"/>
                <a:ea typeface="Calibri" panose="020F0502020204030204" pitchFamily="34" charset="0"/>
                <a:cs typeface="Times New Roman" panose="02020603050405020304" pitchFamily="18" charset="0"/>
              </a:rPr>
              <a:t>20) </a:t>
            </a:r>
            <a:r>
              <a:rPr lang="es-CO" sz="1600" dirty="0">
                <a:latin typeface="Arial" panose="020B0604020202020204" pitchFamily="34" charset="0"/>
                <a:ea typeface="Calibri" panose="020F0502020204030204" pitchFamily="34" charset="0"/>
                <a:cs typeface="Times New Roman" panose="02020603050405020304" pitchFamily="18" charset="0"/>
              </a:rPr>
              <a:t>a</a:t>
            </a:r>
            <a:r>
              <a:rPr lang="es-CO" sz="1600" dirty="0">
                <a:effectLst/>
                <a:latin typeface="Arial" panose="020B0604020202020204" pitchFamily="34" charset="0"/>
                <a:ea typeface="Calibri" panose="020F0502020204030204" pitchFamily="34" charset="0"/>
                <a:cs typeface="Times New Roman" panose="02020603050405020304" pitchFamily="18" charset="0"/>
              </a:rPr>
              <a:t>udiencias penales; mensualmente se realizaron ocho (8) visitas a la Fiscalía con cita previa, con el fin de dar impulso procesal y colaboración en indagaciones, ampliación de denuncias penales, entrevistas, etc.  Para un total de Setenta y Cinco (75) visitas al Búnker de la Fiscalía General de la Nación.</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BA3B4895-CC33-46B2-9A52-DC991A362060}"/>
              </a:ext>
            </a:extLst>
          </p:cNvPr>
          <p:cNvSpPr txBox="1"/>
          <p:nvPr/>
        </p:nvSpPr>
        <p:spPr>
          <a:xfrm>
            <a:off x="358047" y="2740200"/>
            <a:ext cx="8531120" cy="3539943"/>
          </a:xfrm>
          <a:prstGeom prst="rect">
            <a:avLst/>
          </a:prstGeom>
          <a:noFill/>
        </p:spPr>
        <p:txBody>
          <a:bodyPr wrap="square">
            <a:spAutoFit/>
          </a:bodyPr>
          <a:lstStyle/>
          <a:p>
            <a:pPr algn="just">
              <a:spcAft>
                <a:spcPts val="1000"/>
              </a:spcAft>
            </a:pPr>
            <a:r>
              <a:rPr lang="es-CO" sz="1600" b="1" dirty="0">
                <a:latin typeface="Arial" panose="020B0604020202020204" pitchFamily="34" charset="0"/>
                <a:ea typeface="Calibri" panose="020F0502020204030204" pitchFamily="34" charset="0"/>
                <a:cs typeface="Arial" panose="020B0604020202020204" pitchFamily="34" charset="0"/>
              </a:rPr>
              <a:t>SE R</a:t>
            </a:r>
            <a:r>
              <a:rPr lang="es-CO" sz="1600" b="1" dirty="0">
                <a:effectLst/>
                <a:latin typeface="Arial" panose="020B0604020202020204" pitchFamily="34" charset="0"/>
                <a:ea typeface="Calibri" panose="020F0502020204030204" pitchFamily="34" charset="0"/>
                <a:cs typeface="Arial" panose="020B0604020202020204" pitchFamily="34" charset="0"/>
              </a:rPr>
              <a:t>EVISARON LOS SIGUIENTES PROCEDIMIENTOS Y MANUALES</a:t>
            </a:r>
          </a:p>
          <a:p>
            <a:pPr marL="342900" lvl="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Procedimiento de reclamación de daños.</a:t>
            </a:r>
          </a:p>
          <a:p>
            <a:pPr marL="342900" lvl="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Procedimiento de imposición ordenes de comparendo e informe único de infracciones de transporte e ingreso y salida de patios.</a:t>
            </a:r>
          </a:p>
          <a:p>
            <a:pPr marL="342900" lvl="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Proceso de reclamación de pérdida a vehículos inmovilizados.</a:t>
            </a:r>
          </a:p>
          <a:p>
            <a:pPr marL="342900" lvl="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Procedimiento de cobro coactivo</a:t>
            </a:r>
          </a:p>
          <a:p>
            <a:pPr marL="342900" lvl="0" algn="just">
              <a:buFont typeface="Wingdings" panose="05000000000000000000" pitchFamily="2" charset="2"/>
              <a:buChar char="q"/>
            </a:pPr>
            <a:r>
              <a:rPr lang="es-CO" sz="1400" dirty="0">
                <a:solidFill>
                  <a:srgbClr val="333333"/>
                </a:solidFill>
                <a:effectLst/>
                <a:latin typeface="Arial" panose="020B0604020202020204" pitchFamily="34" charset="0"/>
                <a:ea typeface="Calibri" panose="020F0502020204030204" pitchFamily="34" charset="0"/>
                <a:cs typeface="Arial" panose="020B0604020202020204" pitchFamily="34" charset="0"/>
              </a:rPr>
              <a:t>Revisión Manual Interno de Recaudo Cartera de la Dirección de Tránsito de Bucaramanga.</a:t>
            </a:r>
            <a:endParaRPr lang="es-CO" sz="1400" dirty="0">
              <a:effectLst/>
              <a:latin typeface="Arial" panose="020B0604020202020204" pitchFamily="34" charset="0"/>
              <a:ea typeface="Calibri" panose="020F0502020204030204" pitchFamily="34" charset="0"/>
              <a:cs typeface="Arial" panose="020B0604020202020204" pitchFamily="34" charset="0"/>
            </a:endParaRPr>
          </a:p>
          <a:p>
            <a:pPr marL="342900" lvl="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Revisión Manual de daño antijurídico.</a:t>
            </a:r>
          </a:p>
          <a:p>
            <a:pPr marL="342900" lvl="0" algn="jus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Revisión prevención del daño antijurídico – Municipio de Bucaramanga.</a:t>
            </a:r>
          </a:p>
          <a:p>
            <a:pPr marL="342900" lvl="0" algn="just">
              <a:spcAft>
                <a:spcPts val="1000"/>
              </a:spcAf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Revisión Manual de selección de Abogados </a:t>
            </a:r>
          </a:p>
          <a:p>
            <a:pPr marL="342900" lvl="0" algn="just">
              <a:spcAft>
                <a:spcPts val="1000"/>
              </a:spcAft>
              <a:buFont typeface="Wingdings" panose="05000000000000000000" pitchFamily="2" charset="2"/>
              <a:buChar char="q"/>
            </a:pPr>
            <a:r>
              <a:rPr lang="es-CO" sz="1400" dirty="0">
                <a:effectLst/>
                <a:latin typeface="Arial" panose="020B0604020202020204" pitchFamily="34" charset="0"/>
                <a:ea typeface="Calibri" panose="020F0502020204030204" pitchFamily="34" charset="0"/>
                <a:cs typeface="Arial" panose="020B0604020202020204" pitchFamily="34" charset="0"/>
              </a:rPr>
              <a:t>Guía para las solicitudes de Revocatoria </a:t>
            </a:r>
            <a:r>
              <a:rPr lang="es-CO" sz="1400" dirty="0">
                <a:latin typeface="Arial" panose="020B0604020202020204" pitchFamily="34" charset="0"/>
                <a:ea typeface="Calibri" panose="020F0502020204030204" pitchFamily="34" charset="0"/>
                <a:cs typeface="Arial" panose="020B0604020202020204" pitchFamily="34" charset="0"/>
              </a:rPr>
              <a:t>D</a:t>
            </a:r>
            <a:r>
              <a:rPr lang="es-CO" sz="1400" dirty="0">
                <a:effectLst/>
                <a:latin typeface="Arial" panose="020B0604020202020204" pitchFamily="34" charset="0"/>
                <a:ea typeface="Calibri" panose="020F0502020204030204" pitchFamily="34" charset="0"/>
                <a:cs typeface="Arial" panose="020B0604020202020204" pitchFamily="34" charset="0"/>
              </a:rPr>
              <a:t>irecta</a:t>
            </a:r>
          </a:p>
          <a:p>
            <a:pPr marL="342900" lvl="0" algn="just">
              <a:spcAft>
                <a:spcPts val="1000"/>
              </a:spcAft>
              <a:buFont typeface="Wingdings" panose="05000000000000000000" pitchFamily="2" charset="2"/>
              <a:buChar char="q"/>
            </a:pPr>
            <a:r>
              <a:rPr lang="es-CO" sz="1400" dirty="0">
                <a:latin typeface="Arial" panose="020B0604020202020204" pitchFamily="34" charset="0"/>
                <a:ea typeface="Calibri" panose="020F0502020204030204" pitchFamily="34" charset="0"/>
                <a:cs typeface="Arial" panose="020B0604020202020204" pitchFamily="34" charset="0"/>
              </a:rPr>
              <a:t>P</a:t>
            </a:r>
            <a:r>
              <a:rPr lang="es-CO" sz="1400" dirty="0">
                <a:effectLst/>
                <a:latin typeface="Arial" panose="020B0604020202020204" pitchFamily="34" charset="0"/>
                <a:ea typeface="Calibri" panose="020F0502020204030204" pitchFamily="34" charset="0"/>
                <a:cs typeface="Arial" panose="020B0604020202020204" pitchFamily="34" charset="0"/>
              </a:rPr>
              <a:t>olítica de Daño </a:t>
            </a:r>
            <a:r>
              <a:rPr lang="es-CO" sz="1400" dirty="0">
                <a:latin typeface="Arial" panose="020B0604020202020204" pitchFamily="34" charset="0"/>
                <a:ea typeface="Calibri" panose="020F0502020204030204" pitchFamily="34" charset="0"/>
                <a:cs typeface="Arial" panose="020B0604020202020204" pitchFamily="34" charset="0"/>
              </a:rPr>
              <a:t>A</a:t>
            </a:r>
            <a:r>
              <a:rPr lang="es-CO" sz="1400" dirty="0">
                <a:effectLst/>
                <a:latin typeface="Arial" panose="020B0604020202020204" pitchFamily="34" charset="0"/>
                <a:ea typeface="Calibri" panose="020F0502020204030204" pitchFamily="34" charset="0"/>
                <a:cs typeface="Arial" panose="020B0604020202020204" pitchFamily="34" charset="0"/>
              </a:rPr>
              <a:t>ntijuridico.</a:t>
            </a:r>
          </a:p>
          <a:p>
            <a:pPr algn="just">
              <a:lnSpc>
                <a:spcPct val="115000"/>
              </a:lnSpc>
              <a:spcAft>
                <a:spcPts val="1000"/>
              </a:spcAft>
            </a:pPr>
            <a:r>
              <a:rPr lang="es-CO" sz="1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p>
        </p:txBody>
      </p:sp>
      <p:sp>
        <p:nvSpPr>
          <p:cNvPr id="12" name="CuadroTexto 11">
            <a:extLst>
              <a:ext uri="{FF2B5EF4-FFF2-40B4-BE49-F238E27FC236}">
                <a16:creationId xmlns:a16="http://schemas.microsoft.com/office/drawing/2014/main" id="{7898FDE1-3481-4390-8E97-015AF0A18383}"/>
              </a:ext>
            </a:extLst>
          </p:cNvPr>
          <p:cNvSpPr txBox="1"/>
          <p:nvPr/>
        </p:nvSpPr>
        <p:spPr>
          <a:xfrm>
            <a:off x="300373" y="1053244"/>
            <a:ext cx="8006766" cy="375487"/>
          </a:xfrm>
          <a:prstGeom prst="rect">
            <a:avLst/>
          </a:prstGeom>
          <a:noFill/>
        </p:spPr>
        <p:txBody>
          <a:bodyPr wrap="square">
            <a:spAutoFit/>
          </a:bodyPr>
          <a:lstStyle/>
          <a:p>
            <a:pPr>
              <a:lnSpc>
                <a:spcPct val="115000"/>
              </a:lnSpc>
              <a:spcAft>
                <a:spcPts val="1000"/>
              </a:spcAft>
            </a:pPr>
            <a:r>
              <a:rPr lang="es-CO" sz="1600" b="1" dirty="0">
                <a:effectLst/>
                <a:latin typeface="Arial" panose="020B0604020202020204" pitchFamily="34" charset="0"/>
                <a:ea typeface="Calibri" panose="020F0502020204030204" pitchFamily="34" charset="0"/>
                <a:cs typeface="Times New Roman" panose="02020603050405020304" pitchFamily="18" charset="0"/>
              </a:rPr>
              <a:t>AUDIENCIAS PENALES Y VISITAS AL BUNKER DE FISCALIA</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7" name="Rectángulo 16"/>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JEFE ASESORA JURÍDICA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79290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6AFD224-C68A-4912-AD19-778CAFEE8D81}"/>
              </a:ext>
            </a:extLst>
          </p:cNvPr>
          <p:cNvGraphicFramePr>
            <a:graphicFrameLocks noGrp="1"/>
          </p:cNvGraphicFramePr>
          <p:nvPr>
            <p:extLst>
              <p:ext uri="{D42A27DB-BD31-4B8C-83A1-F6EECF244321}">
                <p14:modId xmlns:p14="http://schemas.microsoft.com/office/powerpoint/2010/main" val="1510721021"/>
              </p:ext>
            </p:extLst>
          </p:nvPr>
        </p:nvGraphicFramePr>
        <p:xfrm>
          <a:off x="349819" y="1063050"/>
          <a:ext cx="8431084" cy="4603232"/>
        </p:xfrm>
        <a:graphic>
          <a:graphicData uri="http://schemas.openxmlformats.org/drawingml/2006/table">
            <a:tbl>
              <a:tblPr>
                <a:tableStyleId>{E8B1032C-EA38-4F05-BA0D-38AFFFC7BED3}</a:tableStyleId>
              </a:tblPr>
              <a:tblGrid>
                <a:gridCol w="2483350">
                  <a:extLst>
                    <a:ext uri="{9D8B030D-6E8A-4147-A177-3AD203B41FA5}">
                      <a16:colId xmlns:a16="http://schemas.microsoft.com/office/drawing/2014/main" val="3678496865"/>
                    </a:ext>
                  </a:extLst>
                </a:gridCol>
                <a:gridCol w="3252838">
                  <a:extLst>
                    <a:ext uri="{9D8B030D-6E8A-4147-A177-3AD203B41FA5}">
                      <a16:colId xmlns:a16="http://schemas.microsoft.com/office/drawing/2014/main" val="4206065169"/>
                    </a:ext>
                  </a:extLst>
                </a:gridCol>
                <a:gridCol w="2694896">
                  <a:extLst>
                    <a:ext uri="{9D8B030D-6E8A-4147-A177-3AD203B41FA5}">
                      <a16:colId xmlns:a16="http://schemas.microsoft.com/office/drawing/2014/main" val="1929120253"/>
                    </a:ext>
                  </a:extLst>
                </a:gridCol>
              </a:tblGrid>
              <a:tr h="879179">
                <a:tc>
                  <a:txBody>
                    <a:bodyPr/>
                    <a:lstStyle/>
                    <a:p>
                      <a:pPr algn="ctr" fontAlgn="ctr"/>
                      <a:r>
                        <a:rPr lang="es-CO" sz="1300" b="1" u="none" strike="noStrike" dirty="0">
                          <a:solidFill>
                            <a:srgbClr val="000000"/>
                          </a:solidFill>
                          <a:effectLst/>
                          <a:latin typeface="Arial" panose="020B0604020202020204" pitchFamily="34" charset="0"/>
                          <a:cs typeface="Arial" panose="020B0604020202020204" pitchFamily="34" charset="0"/>
                        </a:rPr>
                        <a:t>INFORMES ÚNICOS DE INFRACCIONES AL TRANSPORTE</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7824" marR="7824" marT="7824" marB="0" anchor="ctr">
                    <a:solidFill>
                      <a:schemeClr val="accent2"/>
                    </a:solidFill>
                  </a:tcPr>
                </a:tc>
                <a:tc>
                  <a:txBody>
                    <a:bodyPr/>
                    <a:lstStyle/>
                    <a:p>
                      <a:pPr algn="ctr" fontAlgn="ctr"/>
                      <a:r>
                        <a:rPr lang="es-CO" sz="1300" b="1" u="none" strike="noStrike" dirty="0">
                          <a:solidFill>
                            <a:srgbClr val="000000"/>
                          </a:solidFill>
                          <a:effectLst/>
                          <a:latin typeface="Arial" panose="020B0604020202020204" pitchFamily="34" charset="0"/>
                          <a:cs typeface="Arial" panose="020B0604020202020204" pitchFamily="34" charset="0"/>
                        </a:rPr>
                        <a:t> SEGUNDA INSTANCIA DE PROCESOS CONTRAVENCIONALES DE TRÁNSITO</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7824" marR="7824" marT="7824" marB="0" anchor="ctr">
                    <a:solidFill>
                      <a:schemeClr val="accent4">
                        <a:lumMod val="60000"/>
                        <a:lumOff val="40000"/>
                      </a:schemeClr>
                    </a:solidFill>
                  </a:tcPr>
                </a:tc>
                <a:tc>
                  <a:txBody>
                    <a:bodyPr/>
                    <a:lstStyle/>
                    <a:p>
                      <a:pPr algn="ctr" fontAlgn="ctr"/>
                      <a:r>
                        <a:rPr lang="es-CO" sz="1300" b="1" u="none" strike="noStrike" dirty="0">
                          <a:solidFill>
                            <a:srgbClr val="000000"/>
                          </a:solidFill>
                          <a:effectLst/>
                          <a:latin typeface="Arial" panose="020B0604020202020204" pitchFamily="34" charset="0"/>
                          <a:cs typeface="Arial" panose="020B0604020202020204" pitchFamily="34" charset="0"/>
                        </a:rPr>
                        <a:t>LICENCIAS DE CONDUCCIÓN SUSPENDIDAS O CANCELADAS POR INSPECCIONES</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7824" marR="7824" marT="7824" marB="0" anchor="ctr">
                    <a:solidFill>
                      <a:schemeClr val="accent6">
                        <a:lumMod val="75000"/>
                      </a:schemeClr>
                    </a:solidFill>
                  </a:tcPr>
                </a:tc>
                <a:extLst>
                  <a:ext uri="{0D108BD9-81ED-4DB2-BD59-A6C34878D82A}">
                    <a16:rowId xmlns:a16="http://schemas.microsoft.com/office/drawing/2014/main" val="952530129"/>
                  </a:ext>
                </a:extLst>
              </a:tr>
              <a:tr h="3724053">
                <a:tc>
                  <a:txBody>
                    <a:bodyPr/>
                    <a:lstStyle/>
                    <a:p>
                      <a:pPr marL="285750" indent="-285750" algn="l" fontAlgn="t">
                        <a:buFont typeface="Wingdings" panose="05000000000000000000" pitchFamily="2" charset="2"/>
                        <a:buChar char="§"/>
                      </a:pPr>
                      <a:r>
                        <a:rPr lang="es-CO" sz="1300" b="0" u="none" strike="noStrike" dirty="0">
                          <a:solidFill>
                            <a:srgbClr val="000000"/>
                          </a:solidFill>
                          <a:effectLst/>
                          <a:latin typeface="Arial" panose="020B0604020202020204" pitchFamily="34" charset="0"/>
                          <a:cs typeface="Arial" panose="020B0604020202020204" pitchFamily="34" charset="0"/>
                        </a:rPr>
                        <a:t>Se realizaron 144 Informes Únicos de Infracciones al Transporte (IUITS), de lo cual se corrió  traslado a la autoridad competente.</a:t>
                      </a:r>
                    </a:p>
                    <a:p>
                      <a:pPr marL="0" indent="0" algn="l" fontAlgn="t">
                        <a:buFont typeface="Wingdings" panose="05000000000000000000" pitchFamily="2" charset="2"/>
                        <a:buNone/>
                      </a:pPr>
                      <a:endParaRPr lang="es-CO" sz="1300" b="0" u="none" strike="noStrike" dirty="0">
                        <a:solidFill>
                          <a:srgbClr val="000000"/>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b="0" u="none" strike="noStrike" dirty="0">
                          <a:solidFill>
                            <a:srgbClr val="000000"/>
                          </a:solidFill>
                          <a:effectLst/>
                          <a:latin typeface="Arial" panose="020B0604020202020204" pitchFamily="34" charset="0"/>
                          <a:cs typeface="Arial" panose="020B0604020202020204" pitchFamily="34" charset="0"/>
                        </a:rPr>
                        <a:t>Se realizó la revisión, autorización y emisión de la respectiva boleta de salida de 144 vehículos inmovilizados por infracciones al transporte.</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7824" marR="7824" marT="7824" marB="0">
                    <a:solidFill>
                      <a:schemeClr val="accent2">
                        <a:lumMod val="20000"/>
                        <a:lumOff val="80000"/>
                      </a:schemeClr>
                    </a:solidFill>
                  </a:tcPr>
                </a:tc>
                <a:tc>
                  <a:txBody>
                    <a:bodyPr/>
                    <a:lstStyle/>
                    <a:p>
                      <a:pPr marL="285750" indent="-285750" algn="l" fontAlgn="t">
                        <a:buFont typeface="Wingdings" panose="05000000000000000000" pitchFamily="2" charset="2"/>
                        <a:buChar char="§"/>
                      </a:pPr>
                      <a:r>
                        <a:rPr lang="es-CO" sz="1300" b="0" u="none" strike="noStrike" dirty="0">
                          <a:solidFill>
                            <a:srgbClr val="000000"/>
                          </a:solidFill>
                          <a:effectLst/>
                          <a:latin typeface="Arial" panose="020B0604020202020204" pitchFamily="34" charset="0"/>
                          <a:cs typeface="Arial" panose="020B0604020202020204" pitchFamily="34" charset="0"/>
                        </a:rPr>
                        <a:t>Recepción, revisión y registro en el cuadro de control de Cincuenta y Siete (57) recursos de apelación que fueron interpuestos</a:t>
                      </a:r>
                    </a:p>
                    <a:p>
                      <a:pPr marL="285750" indent="-285750" algn="l" fontAlgn="t">
                        <a:buFont typeface="Wingdings" panose="05000000000000000000" pitchFamily="2" charset="2"/>
                        <a:buChar char="§"/>
                      </a:pPr>
                      <a:endParaRPr lang="es-CO" sz="1300" b="0" u="none" strike="noStrike" dirty="0">
                        <a:solidFill>
                          <a:srgbClr val="000000"/>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b="0" u="none" strike="noStrike" dirty="0">
                          <a:solidFill>
                            <a:srgbClr val="000000"/>
                          </a:solidFill>
                          <a:effectLst/>
                          <a:latin typeface="Arial" panose="020B0604020202020204" pitchFamily="34" charset="0"/>
                          <a:cs typeface="Arial" panose="020B0604020202020204" pitchFamily="34" charset="0"/>
                        </a:rPr>
                        <a:t>Se profirieron Setenta y Cuatro (74) resoluciones mediante las cuales se resolvieron los recursos de apelación dentro de los procesos contravencionales ante las siete (7) inspecciones de tránsito de la Dirección de Transito de Bucaramanga.</a:t>
                      </a:r>
                    </a:p>
                    <a:p>
                      <a:pPr marL="0" indent="0" algn="l" fontAlgn="t">
                        <a:buFont typeface="Wingdings" panose="05000000000000000000" pitchFamily="2" charset="2"/>
                        <a:buNone/>
                      </a:pPr>
                      <a:endParaRPr lang="es-CO" sz="1300" b="0" u="none" strike="noStrike" dirty="0">
                        <a:solidFill>
                          <a:srgbClr val="000000"/>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b="0" u="none" strike="noStrike" dirty="0">
                          <a:solidFill>
                            <a:srgbClr val="000000"/>
                          </a:solidFill>
                          <a:effectLst/>
                          <a:latin typeface="Arial" panose="020B0604020202020204" pitchFamily="34" charset="0"/>
                          <a:cs typeface="Arial" panose="020B0604020202020204" pitchFamily="34" charset="0"/>
                        </a:rPr>
                        <a:t>Se adelantaron las gestiones pertinentes para la efectiva notificación personal o mediante aviso, según corresponda de Setenta y Cuatro (74) recursos de apelaciones resueltos.</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7824" marR="7824" marT="7824" marB="0">
                    <a:solidFill>
                      <a:schemeClr val="accent4">
                        <a:lumMod val="20000"/>
                        <a:lumOff val="80000"/>
                      </a:schemeClr>
                    </a:solidFill>
                  </a:tcPr>
                </a:tc>
                <a:tc>
                  <a:txBody>
                    <a:bodyPr/>
                    <a:lstStyle/>
                    <a:p>
                      <a:pPr marL="285750" marR="0" lvl="0" indent="-285750" algn="l" defTabSz="685800" rtl="0" eaLnBrk="1" fontAlgn="t" latinLnBrk="0" hangingPunct="1">
                        <a:lnSpc>
                          <a:spcPct val="100000"/>
                        </a:lnSpc>
                        <a:spcBef>
                          <a:spcPts val="0"/>
                        </a:spcBef>
                        <a:spcAft>
                          <a:spcPts val="0"/>
                        </a:spcAft>
                        <a:buClrTx/>
                        <a:buSzTx/>
                        <a:buFont typeface="Wingdings" panose="05000000000000000000" pitchFamily="2" charset="2"/>
                        <a:buChar char="§"/>
                        <a:tabLst/>
                        <a:defRPr/>
                      </a:pPr>
                      <a:r>
                        <a:rPr lang="es-CO" sz="1300" b="0" u="none" strike="noStrike" dirty="0">
                          <a:solidFill>
                            <a:srgbClr val="000000"/>
                          </a:solidFill>
                          <a:effectLst/>
                          <a:latin typeface="Arial" panose="020B0604020202020204" pitchFamily="34" charset="0"/>
                          <a:cs typeface="Arial" panose="020B0604020202020204" pitchFamily="34" charset="0"/>
                        </a:rPr>
                        <a:t>Fueron retenidas Noventa y Siete (97) licencias de conducción por suspensión o cancelación, por parte de las siete (7) inspecciones de la de la Dirección de Transito de Bucaramanga.</a:t>
                      </a:r>
                    </a:p>
                    <a:p>
                      <a:pPr marL="0" indent="0" algn="l" fontAlgn="t">
                        <a:buFont typeface="Wingdings" panose="05000000000000000000" pitchFamily="2" charset="2"/>
                        <a:buNone/>
                      </a:pPr>
                      <a:endParaRPr lang="es-CO" sz="1300" b="0" u="none" strike="noStrike" dirty="0">
                        <a:solidFill>
                          <a:srgbClr val="000000"/>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b="0" u="none" strike="noStrike" dirty="0">
                          <a:solidFill>
                            <a:srgbClr val="000000"/>
                          </a:solidFill>
                          <a:effectLst/>
                          <a:latin typeface="Arial" panose="020B0604020202020204" pitchFamily="34" charset="0"/>
                          <a:cs typeface="Arial" panose="020B0604020202020204" pitchFamily="34" charset="0"/>
                        </a:rPr>
                        <a:t>Se entregaron Ciento Quince (115) licencias de conducción por cuanto cumplieron el término de suspensión y llenaron los requisitos mínimos para tal fin.</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7824" marR="7824" marT="7824" marB="0">
                    <a:solidFill>
                      <a:schemeClr val="accent6">
                        <a:lumMod val="20000"/>
                        <a:lumOff val="80000"/>
                      </a:schemeClr>
                    </a:solidFill>
                  </a:tcPr>
                </a:tc>
                <a:extLst>
                  <a:ext uri="{0D108BD9-81ED-4DB2-BD59-A6C34878D82A}">
                    <a16:rowId xmlns:a16="http://schemas.microsoft.com/office/drawing/2014/main" val="2457585452"/>
                  </a:ext>
                </a:extLst>
              </a:tr>
            </a:tbl>
          </a:graphicData>
        </a:graphic>
      </p:graphicFrame>
      <p:sp>
        <p:nvSpPr>
          <p:cNvPr id="10" name="Rectángulo 9"/>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4" name="Rectángulo 1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DEFENSA JUDICIAL</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11400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D3B81D8A-07FC-4DD5-9218-C7060CDB7953}"/>
              </a:ext>
            </a:extLst>
          </p:cNvPr>
          <p:cNvGraphicFramePr>
            <a:graphicFrameLocks noGrp="1"/>
          </p:cNvGraphicFramePr>
          <p:nvPr>
            <p:extLst>
              <p:ext uri="{D42A27DB-BD31-4B8C-83A1-F6EECF244321}">
                <p14:modId xmlns:p14="http://schemas.microsoft.com/office/powerpoint/2010/main" val="1336382424"/>
              </p:ext>
            </p:extLst>
          </p:nvPr>
        </p:nvGraphicFramePr>
        <p:xfrm>
          <a:off x="424640" y="957533"/>
          <a:ext cx="8389576" cy="4792231"/>
        </p:xfrm>
        <a:graphic>
          <a:graphicData uri="http://schemas.openxmlformats.org/drawingml/2006/table">
            <a:tbl>
              <a:tblPr>
                <a:tableStyleId>{E8B1032C-EA38-4F05-BA0D-38AFFFC7BED3}</a:tableStyleId>
              </a:tblPr>
              <a:tblGrid>
                <a:gridCol w="4384809">
                  <a:extLst>
                    <a:ext uri="{9D8B030D-6E8A-4147-A177-3AD203B41FA5}">
                      <a16:colId xmlns:a16="http://schemas.microsoft.com/office/drawing/2014/main" val="4279477663"/>
                    </a:ext>
                  </a:extLst>
                </a:gridCol>
                <a:gridCol w="4004767">
                  <a:extLst>
                    <a:ext uri="{9D8B030D-6E8A-4147-A177-3AD203B41FA5}">
                      <a16:colId xmlns:a16="http://schemas.microsoft.com/office/drawing/2014/main" val="4010955056"/>
                    </a:ext>
                  </a:extLst>
                </a:gridCol>
              </a:tblGrid>
              <a:tr h="278877">
                <a:tc>
                  <a:txBody>
                    <a:bodyPr/>
                    <a:lstStyle/>
                    <a:p>
                      <a:pPr algn="ctr" fontAlgn="ctr"/>
                      <a:endParaRPr lang="es-CO" sz="1300" b="1" u="none" strike="noStrike" dirty="0">
                        <a:effectLst/>
                        <a:latin typeface="Arial" panose="020B0604020202020204" pitchFamily="34" charset="0"/>
                        <a:cs typeface="Arial" panose="020B0604020202020204" pitchFamily="34" charset="0"/>
                      </a:endParaRPr>
                    </a:p>
                    <a:p>
                      <a:pPr algn="ctr" fontAlgn="ctr"/>
                      <a:r>
                        <a:rPr lang="es-CO" sz="1300" b="1" u="none" strike="noStrike" dirty="0">
                          <a:effectLst/>
                          <a:latin typeface="Arial" panose="020B0604020202020204" pitchFamily="34" charset="0"/>
                          <a:cs typeface="Arial" panose="020B0604020202020204" pitchFamily="34" charset="0"/>
                        </a:rPr>
                        <a:t>PROCESOS JUDICIALES</a:t>
                      </a:r>
                      <a:endParaRPr lang="es-CO" sz="1300" b="1" i="1"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4">
                        <a:lumMod val="60000"/>
                        <a:lumOff val="40000"/>
                      </a:schemeClr>
                    </a:solidFill>
                  </a:tcPr>
                </a:tc>
                <a:tc>
                  <a:txBody>
                    <a:bodyPr/>
                    <a:lstStyle/>
                    <a:p>
                      <a:pPr algn="ctr" fontAlgn="b"/>
                      <a:r>
                        <a:rPr lang="es-CO" sz="1300" b="1" u="none" strike="noStrike" dirty="0">
                          <a:solidFill>
                            <a:schemeClr val="tx1"/>
                          </a:solidFill>
                          <a:effectLst/>
                          <a:latin typeface="Arial" panose="020B0604020202020204" pitchFamily="34" charset="0"/>
                          <a:cs typeface="Arial" panose="020B0604020202020204" pitchFamily="34" charset="0"/>
                        </a:rPr>
                        <a:t>GESTIÓN GRUPO DE INSPECCIONES</a:t>
                      </a:r>
                      <a:endParaRPr lang="es-CO" sz="13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b">
                    <a:solidFill>
                      <a:srgbClr val="92D050"/>
                    </a:solidFill>
                  </a:tcPr>
                </a:tc>
                <a:extLst>
                  <a:ext uri="{0D108BD9-81ED-4DB2-BD59-A6C34878D82A}">
                    <a16:rowId xmlns:a16="http://schemas.microsoft.com/office/drawing/2014/main" val="3302543461"/>
                  </a:ext>
                </a:extLst>
              </a:tr>
              <a:tr h="4386466">
                <a:tc>
                  <a:txBody>
                    <a:bodyPr/>
                    <a:lstStyle/>
                    <a:p>
                      <a:pPr marL="285750" indent="-285750" algn="l" fontAlgn="b">
                        <a:buFont typeface="Wingdings" panose="05000000000000000000" pitchFamily="2" charset="2"/>
                        <a:buChar char="§"/>
                      </a:pPr>
                      <a:r>
                        <a:rPr lang="es-CO" sz="1300" u="none" strike="noStrike" dirty="0">
                          <a:effectLst/>
                          <a:latin typeface="Arial" panose="020B0604020202020204" pitchFamily="34" charset="0"/>
                          <a:cs typeface="Arial" panose="020B0604020202020204" pitchFamily="34" charset="0"/>
                        </a:rPr>
                        <a:t>Se realizo el reparto de Treinta y Nueve (39) procesos judiciales y/o administrativos sancionatorios que fueron notificados a la Dirección de Transito de Bucaramanga</a:t>
                      </a:r>
                    </a:p>
                    <a:p>
                      <a:pPr marL="0" indent="0" algn="l" fontAlgn="b">
                        <a:buFont typeface="Wingdings" panose="05000000000000000000" pitchFamily="2" charset="2"/>
                        <a:buNone/>
                      </a:pPr>
                      <a:endParaRPr lang="es-CO" sz="1300" u="none" strike="noStrike" dirty="0">
                        <a:effectLst/>
                        <a:latin typeface="Arial" panose="020B0604020202020204" pitchFamily="34" charset="0"/>
                        <a:cs typeface="Arial" panose="020B0604020202020204" pitchFamily="34" charset="0"/>
                      </a:endParaRPr>
                    </a:p>
                    <a:p>
                      <a:pPr marL="285750" indent="-285750" algn="l" fontAlgn="b">
                        <a:buFont typeface="Wingdings" panose="05000000000000000000" pitchFamily="2" charset="2"/>
                        <a:buChar char="§"/>
                      </a:pPr>
                      <a:r>
                        <a:rPr lang="es-CO" sz="1300" u="none" strike="noStrike" dirty="0">
                          <a:effectLst/>
                          <a:latin typeface="Arial" panose="020B0604020202020204" pitchFamily="34" charset="0"/>
                          <a:cs typeface="Arial" panose="020B0604020202020204" pitchFamily="34" charset="0"/>
                        </a:rPr>
                        <a:t>Se documentaron los respectivos poderes para actuar dentro de los treinta y nueve (39) procesos judiciales a los abogados externos;  Así como para la celebración de  veinticinco (25) a audiencias de conciliación prejudicial, ante la Procuraduría Regional de Santander.</a:t>
                      </a:r>
                    </a:p>
                    <a:p>
                      <a:pPr marL="0" indent="0" algn="l" fontAlgn="b">
                        <a:buFont typeface="Wingdings" panose="05000000000000000000" pitchFamily="2" charset="2"/>
                        <a:buNone/>
                      </a:pPr>
                      <a:endParaRPr lang="es-CO" sz="1300" u="none" strike="noStrike" dirty="0">
                        <a:effectLst/>
                        <a:latin typeface="Arial" panose="020B0604020202020204" pitchFamily="34" charset="0"/>
                        <a:cs typeface="Arial" panose="020B0604020202020204" pitchFamily="34" charset="0"/>
                      </a:endParaRPr>
                    </a:p>
                    <a:p>
                      <a:pPr marL="285750" indent="-285750" algn="l" fontAlgn="b">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Actualmente se adelantan Ciento Sesenta y Tres (163) procesos judiciales administrativos adelantados por cuatro (4) abogados de Defensa Judicial como son: Acciones Populares, Reparación Directa, Nulidad y Restablecimiento del Derecho, Controversias Contractuales, Simple Nulidad, entre otros.</a:t>
                      </a:r>
                    </a:p>
                    <a:p>
                      <a:pPr marL="0" indent="0" algn="l" fontAlgn="b">
                        <a:buFont typeface="Wingdings" panose="05000000000000000000" pitchFamily="2" charset="2"/>
                        <a:buNone/>
                      </a:pPr>
                      <a:endParaRPr lang="es-CO" sz="1300" u="none" strike="noStrike" dirty="0">
                        <a:solidFill>
                          <a:schemeClr val="tx1"/>
                        </a:solidFill>
                        <a:effectLst/>
                        <a:latin typeface="Arial" panose="020B0604020202020204" pitchFamily="34" charset="0"/>
                        <a:cs typeface="Arial" panose="020B0604020202020204" pitchFamily="34" charset="0"/>
                      </a:endParaRPr>
                    </a:p>
                    <a:p>
                      <a:pPr marL="285750" indent="-285750" algn="l" fontAlgn="b">
                        <a:buFont typeface="Wingdings" panose="05000000000000000000" pitchFamily="2" charset="2"/>
                        <a:buChar char="§"/>
                      </a:pPr>
                      <a:r>
                        <a:rPr lang="es-CO" sz="1300" u="none" strike="noStrike" dirty="0">
                          <a:effectLst/>
                          <a:latin typeface="Arial" panose="020B0604020202020204" pitchFamily="34" charset="0"/>
                          <a:cs typeface="Arial" panose="020B0604020202020204" pitchFamily="34" charset="0"/>
                        </a:rPr>
                        <a:t>Se dio respuesta a cincuenta y tres (53) requerimientos judiciales allegados por autoridad competente dentro de  los procesos judiciales activos a la fecha.</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solidFill>
                      <a:schemeClr val="accent4">
                        <a:lumMod val="20000"/>
                        <a:lumOff val="80000"/>
                      </a:schemeClr>
                    </a:solidFill>
                  </a:tcPr>
                </a:tc>
                <a:tc>
                  <a:txBody>
                    <a:bodyPr/>
                    <a:lstStyle/>
                    <a:p>
                      <a:pPr marL="285750" indent="-285750" algn="l" fontAlgn="t">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29.064 Comparendos asignados </a:t>
                      </a:r>
                    </a:p>
                    <a:p>
                      <a:pPr marL="0" indent="0" algn="l" fontAlgn="t">
                        <a:buFont typeface="Wingdings" panose="05000000000000000000" pitchFamily="2" charset="2"/>
                        <a:buNone/>
                      </a:pPr>
                      <a:endParaRPr lang="es-CO" sz="1300" u="none" strike="noStrike" dirty="0">
                        <a:solidFill>
                          <a:schemeClr val="tx1"/>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12.032 Boletas de salida de vehículos</a:t>
                      </a:r>
                    </a:p>
                    <a:p>
                      <a:pPr marL="0" indent="0" algn="l" fontAlgn="t">
                        <a:buFont typeface="Wingdings" panose="05000000000000000000" pitchFamily="2" charset="2"/>
                        <a:buNone/>
                      </a:pPr>
                      <a:r>
                        <a:rPr lang="es-CO" sz="1300" u="none" strike="noStrike" dirty="0">
                          <a:solidFill>
                            <a:schemeClr val="tx1"/>
                          </a:solidFill>
                          <a:effectLst/>
                          <a:latin typeface="Arial" panose="020B0604020202020204" pitchFamily="34" charset="0"/>
                          <a:cs typeface="Arial" panose="020B0604020202020204" pitchFamily="34" charset="0"/>
                        </a:rPr>
                        <a:t> </a:t>
                      </a:r>
                    </a:p>
                    <a:p>
                      <a:pPr marL="285750" indent="-285750" algn="l" fontAlgn="t">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4.218  Audiencias realizadas por las Inspecciones por violación a las normas de transito  </a:t>
                      </a:r>
                    </a:p>
                    <a:p>
                      <a:pPr marL="0" indent="0" algn="l" fontAlgn="t">
                        <a:buFont typeface="Wingdings" panose="05000000000000000000" pitchFamily="2" charset="2"/>
                        <a:buNone/>
                      </a:pPr>
                      <a:r>
                        <a:rPr lang="es-CO" sz="1300" u="none" strike="noStrike" dirty="0">
                          <a:solidFill>
                            <a:schemeClr val="tx1"/>
                          </a:solidFill>
                          <a:effectLst/>
                          <a:latin typeface="Arial" panose="020B0604020202020204" pitchFamily="34" charset="0"/>
                          <a:cs typeface="Arial" panose="020B0604020202020204" pitchFamily="34" charset="0"/>
                        </a:rPr>
                        <a:t> </a:t>
                      </a:r>
                    </a:p>
                    <a:p>
                      <a:pPr marL="285750" indent="-285750" algn="l" fontAlgn="t">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148 Diligencias de secuestro de vehículos </a:t>
                      </a:r>
                    </a:p>
                    <a:p>
                      <a:pPr marL="0" indent="0" algn="l" fontAlgn="t">
                        <a:buFont typeface="Wingdings" panose="05000000000000000000" pitchFamily="2" charset="2"/>
                        <a:buNone/>
                      </a:pPr>
                      <a:endParaRPr lang="es-CO" sz="1300" u="none" strike="noStrike" dirty="0">
                        <a:solidFill>
                          <a:schemeClr val="tx1"/>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165 Boletas de salida de vehículos por accidente de transito(IPAT)</a:t>
                      </a:r>
                    </a:p>
                    <a:p>
                      <a:pPr marL="0" indent="0" algn="l" fontAlgn="t">
                        <a:buFont typeface="Wingdings" panose="05000000000000000000" pitchFamily="2" charset="2"/>
                        <a:buNone/>
                      </a:pPr>
                      <a:endParaRPr lang="es-CO" sz="1300" u="none" strike="noStrike" dirty="0">
                        <a:solidFill>
                          <a:schemeClr val="tx1"/>
                        </a:solidFill>
                        <a:effectLst/>
                        <a:latin typeface="Arial" panose="020B0604020202020204" pitchFamily="34" charset="0"/>
                        <a:cs typeface="Arial" panose="020B0604020202020204" pitchFamily="34" charset="0"/>
                      </a:endParaRPr>
                    </a:p>
                    <a:p>
                      <a:pPr marL="285750" indent="-285750" algn="l" fontAlgn="t">
                        <a:buFont typeface="Wingdings" panose="05000000000000000000" pitchFamily="2" charset="2"/>
                        <a:buChar char="§"/>
                      </a:pPr>
                      <a:r>
                        <a:rPr lang="es-CO" sz="1300" u="none" strike="noStrike" dirty="0">
                          <a:solidFill>
                            <a:schemeClr val="tx1"/>
                          </a:solidFill>
                          <a:effectLst/>
                          <a:latin typeface="Arial" panose="020B0604020202020204" pitchFamily="34" charset="0"/>
                          <a:cs typeface="Arial" panose="020B0604020202020204" pitchFamily="34" charset="0"/>
                        </a:rPr>
                        <a:t>492 Audiencias asignadas por reparto al área de las inspecciones  </a:t>
                      </a:r>
                      <a:br>
                        <a:rPr lang="es-CO" sz="1300" u="none" strike="noStrike" dirty="0">
                          <a:solidFill>
                            <a:schemeClr val="tx1"/>
                          </a:solidFill>
                          <a:effectLst/>
                          <a:latin typeface="Arial" panose="020B0604020202020204" pitchFamily="34" charset="0"/>
                          <a:cs typeface="Arial" panose="020B0604020202020204" pitchFamily="34" charset="0"/>
                        </a:rPr>
                      </a:br>
                      <a:endParaRPr lang="es-CO" sz="13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solidFill>
                      <a:schemeClr val="accent6">
                        <a:lumMod val="20000"/>
                        <a:lumOff val="80000"/>
                      </a:schemeClr>
                    </a:solidFill>
                  </a:tcPr>
                </a:tc>
                <a:extLst>
                  <a:ext uri="{0D108BD9-81ED-4DB2-BD59-A6C34878D82A}">
                    <a16:rowId xmlns:a16="http://schemas.microsoft.com/office/drawing/2014/main" val="3221994316"/>
                  </a:ext>
                </a:extLst>
              </a:tr>
            </a:tbl>
          </a:graphicData>
        </a:graphic>
      </p:graphicFrame>
      <p:sp>
        <p:nvSpPr>
          <p:cNvPr id="7" name="Rectángulo 6"/>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0" name="Imagen 9">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1" name="Rectángulo 1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2" name="CuadroTexto 11">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DEFENSA JUDICIAL</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09174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CD9FCE42-3EFC-4ACA-B356-CF52B444B42A}"/>
              </a:ext>
            </a:extLst>
          </p:cNvPr>
          <p:cNvSpPr txBox="1"/>
          <p:nvPr/>
        </p:nvSpPr>
        <p:spPr>
          <a:xfrm>
            <a:off x="303118" y="993981"/>
            <a:ext cx="8589362" cy="1508105"/>
          </a:xfrm>
          <a:prstGeom prst="rect">
            <a:avLst/>
          </a:prstGeom>
          <a:solidFill>
            <a:schemeClr val="accent6">
              <a:lumMod val="60000"/>
              <a:lumOff val="40000"/>
            </a:schemeClr>
          </a:solidFill>
        </p:spPr>
        <p:txBody>
          <a:bodyPr wrap="square">
            <a:spAutoFit/>
          </a:bodyPr>
          <a:lstStyle/>
          <a:p>
            <a:pPr algn="ctr"/>
            <a:r>
              <a:rPr lang="es-CO" sz="2800" b="1" dirty="0">
                <a:latin typeface="Arial Black" panose="020B0A04020102020204" pitchFamily="34" charset="0"/>
                <a:cs typeface="Arial" panose="020B0604020202020204" pitchFamily="34" charset="0"/>
              </a:rPr>
              <a:t>TUTELAS</a:t>
            </a:r>
            <a:endParaRPr lang="es-CO"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
            </a:pPr>
            <a:r>
              <a:rPr lang="es-MX" sz="1600" dirty="0">
                <a:latin typeface="Arial" panose="020B0604020202020204" pitchFamily="34" charset="0"/>
                <a:cs typeface="Arial" panose="020B0604020202020204" pitchFamily="34" charset="0"/>
              </a:rPr>
              <a:t>Tutelas radicadas en contra de la entidad que se dio trámite en los términos perentorios otorgados por la autoridad judicial competente : Doscientas Ochenta y Nueve (289). </a:t>
            </a:r>
          </a:p>
          <a:p>
            <a:pPr marL="285750" indent="-285750" algn="just">
              <a:buFont typeface="Wingdings" panose="05000000000000000000" pitchFamily="2" charset="2"/>
              <a:buChar char="§"/>
            </a:pPr>
            <a:r>
              <a:rPr lang="es-MX" sz="1600" dirty="0">
                <a:latin typeface="Arial" panose="020B0604020202020204" pitchFamily="34" charset="0"/>
                <a:cs typeface="Arial" panose="020B0604020202020204" pitchFamily="34" charset="0"/>
              </a:rPr>
              <a:t>Tutelas falladas a favor de la entidad: Doscientos cuarenta y nueve (249</a:t>
            </a:r>
          </a:p>
          <a:p>
            <a:pPr marL="285750" indent="-285750" algn="just">
              <a:buFont typeface="Wingdings" panose="05000000000000000000" pitchFamily="2" charset="2"/>
              <a:buChar char="§"/>
            </a:pPr>
            <a:r>
              <a:rPr lang="es-MX" sz="1600" dirty="0">
                <a:latin typeface="Arial" panose="020B0604020202020204" pitchFamily="34" charset="0"/>
                <a:cs typeface="Arial" panose="020B0604020202020204" pitchFamily="34" charset="0"/>
              </a:rPr>
              <a:t>Tutelas falladas en contra de la entidad: Cuarenta (40)</a:t>
            </a:r>
          </a:p>
        </p:txBody>
      </p:sp>
      <p:graphicFrame>
        <p:nvGraphicFramePr>
          <p:cNvPr id="5" name="Tabla 4">
            <a:extLst>
              <a:ext uri="{FF2B5EF4-FFF2-40B4-BE49-F238E27FC236}">
                <a16:creationId xmlns:a16="http://schemas.microsoft.com/office/drawing/2014/main" id="{D5D7CD8D-520B-4DFF-BE56-53A3EDF2A4E0}"/>
              </a:ext>
            </a:extLst>
          </p:cNvPr>
          <p:cNvGraphicFramePr>
            <a:graphicFrameLocks noGrp="1"/>
          </p:cNvGraphicFramePr>
          <p:nvPr>
            <p:extLst>
              <p:ext uri="{D42A27DB-BD31-4B8C-83A1-F6EECF244321}">
                <p14:modId xmlns:p14="http://schemas.microsoft.com/office/powerpoint/2010/main" val="1142302526"/>
              </p:ext>
            </p:extLst>
          </p:nvPr>
        </p:nvGraphicFramePr>
        <p:xfrm>
          <a:off x="159389" y="2617839"/>
          <a:ext cx="8811944" cy="3006796"/>
        </p:xfrm>
        <a:graphic>
          <a:graphicData uri="http://schemas.openxmlformats.org/drawingml/2006/table">
            <a:tbl>
              <a:tblPr firstRow="1" firstCol="1" bandRow="1">
                <a:tableStyleId>{E8B1032C-EA38-4F05-BA0D-38AFFFC7BED3}</a:tableStyleId>
              </a:tblPr>
              <a:tblGrid>
                <a:gridCol w="3173159">
                  <a:extLst>
                    <a:ext uri="{9D8B030D-6E8A-4147-A177-3AD203B41FA5}">
                      <a16:colId xmlns:a16="http://schemas.microsoft.com/office/drawing/2014/main" val="625679168"/>
                    </a:ext>
                  </a:extLst>
                </a:gridCol>
                <a:gridCol w="1286414">
                  <a:extLst>
                    <a:ext uri="{9D8B030D-6E8A-4147-A177-3AD203B41FA5}">
                      <a16:colId xmlns:a16="http://schemas.microsoft.com/office/drawing/2014/main" val="3355811959"/>
                    </a:ext>
                  </a:extLst>
                </a:gridCol>
                <a:gridCol w="2561327">
                  <a:extLst>
                    <a:ext uri="{9D8B030D-6E8A-4147-A177-3AD203B41FA5}">
                      <a16:colId xmlns:a16="http://schemas.microsoft.com/office/drawing/2014/main" val="1958148593"/>
                    </a:ext>
                  </a:extLst>
                </a:gridCol>
                <a:gridCol w="1791044">
                  <a:extLst>
                    <a:ext uri="{9D8B030D-6E8A-4147-A177-3AD203B41FA5}">
                      <a16:colId xmlns:a16="http://schemas.microsoft.com/office/drawing/2014/main" val="2970847315"/>
                    </a:ext>
                  </a:extLst>
                </a:gridCol>
              </a:tblGrid>
              <a:tr h="0">
                <a:tc>
                  <a:txBody>
                    <a:bodyPr/>
                    <a:lstStyle/>
                    <a:p>
                      <a:pPr algn="ctr">
                        <a:lnSpc>
                          <a:spcPct val="115000"/>
                        </a:lnSpc>
                      </a:pPr>
                      <a:r>
                        <a:rPr lang="es-CO" sz="1400" b="1" dirty="0">
                          <a:solidFill>
                            <a:schemeClr val="tx1"/>
                          </a:solidFill>
                          <a:effectLst/>
                          <a:latin typeface="Arial" panose="020B0604020202020204" pitchFamily="34" charset="0"/>
                          <a:cs typeface="Arial" panose="020B0604020202020204" pitchFamily="34" charset="0"/>
                        </a:rPr>
                        <a:t>FALLO PRIMERA INSTANCIA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pPr>
                      <a:r>
                        <a:rPr lang="es-CO" sz="1400" b="1" dirty="0">
                          <a:solidFill>
                            <a:schemeClr val="tx1"/>
                          </a:solidFill>
                          <a:effectLst/>
                          <a:latin typeface="Arial" panose="020B0604020202020204" pitchFamily="34" charset="0"/>
                          <a:cs typeface="Arial" panose="020B0604020202020204" pitchFamily="34" charset="0"/>
                        </a:rPr>
                        <a:t>CANTIDAD</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tc>
                <a:tc>
                  <a:txBody>
                    <a:bodyPr/>
                    <a:lstStyle/>
                    <a:p>
                      <a:pPr algn="ctr">
                        <a:lnSpc>
                          <a:spcPct val="115000"/>
                        </a:lnSpc>
                      </a:pPr>
                      <a:r>
                        <a:rPr lang="es-CO" sz="1400" b="1" dirty="0">
                          <a:solidFill>
                            <a:schemeClr val="tx1"/>
                          </a:solidFill>
                          <a:effectLst/>
                          <a:latin typeface="Arial" panose="020B0604020202020204" pitchFamily="34" charset="0"/>
                          <a:cs typeface="Arial" panose="020B0604020202020204" pitchFamily="34" charset="0"/>
                        </a:rPr>
                        <a:t>FALLO SEGUNDA INSTANCIA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lnSpc>
                          <a:spcPct val="115000"/>
                        </a:lnSpc>
                      </a:pPr>
                      <a:r>
                        <a:rPr lang="es-CO" sz="1400" b="1" dirty="0">
                          <a:solidFill>
                            <a:schemeClr val="tx1"/>
                          </a:solidFill>
                          <a:effectLst/>
                          <a:latin typeface="Arial" panose="020B0604020202020204" pitchFamily="34" charset="0"/>
                          <a:cs typeface="Arial" panose="020B0604020202020204" pitchFamily="34" charset="0"/>
                        </a:rPr>
                        <a:t>CANTIDAD</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2748810485"/>
                  </a:ext>
                </a:extLst>
              </a:tr>
              <a:tr h="257529">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Hecho Superado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92</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Confirmar fallo 1era instancia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29</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295573026"/>
                  </a:ext>
                </a:extLst>
              </a:tr>
              <a:tr h="257529">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Desistimiento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9</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Niega impugnación</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10</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484145818"/>
                  </a:ext>
                </a:extLst>
              </a:tr>
              <a:tr h="451825">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Conceder Derecho de Petición</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40</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gridSpan="2">
                  <a:txBody>
                    <a:bodyPr/>
                    <a:lstStyle/>
                    <a:p>
                      <a:pPr algn="ctr">
                        <a:lnSpc>
                          <a:spcPct val="115000"/>
                        </a:lnSpc>
                      </a:pPr>
                      <a:r>
                        <a:rPr lang="es-MX" sz="1400" b="1" dirty="0">
                          <a:solidFill>
                            <a:schemeClr val="tx1"/>
                          </a:solidFill>
                          <a:effectLst/>
                          <a:latin typeface="Arial" panose="020B0604020202020204" pitchFamily="34" charset="0"/>
                          <a:cs typeface="Arial" panose="020B0604020202020204" pitchFamily="34" charset="0"/>
                        </a:rPr>
                        <a:t>De las 289, 39 tutelas pasaron a segunda instancia</a:t>
                      </a:r>
                      <a:endParaRPr lang="es-CO" sz="1400" b="1" dirty="0">
                        <a:solidFill>
                          <a:schemeClr val="tx1"/>
                        </a:solidFill>
                        <a:effectLst/>
                        <a:latin typeface="Arial" panose="020B0604020202020204" pitchFamily="34" charset="0"/>
                        <a:cs typeface="Arial" panose="020B0604020202020204" pitchFamily="34" charset="0"/>
                      </a:endParaRPr>
                    </a:p>
                  </a:txBody>
                  <a:tcPr marL="44450" marR="44450" marT="0" marB="0" anchor="ctr"/>
                </a:tc>
                <a:tc hMerge="1">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 las 289, 39 tutelas pasaron a segunda instancia</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2772922587"/>
                  </a:ext>
                </a:extLst>
              </a:tr>
              <a:tr h="257529">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Declarar improcedente</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80</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206647011"/>
                  </a:ext>
                </a:extLst>
              </a:tr>
              <a:tr h="257529">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Enviar Certificación Cetil</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CO" sz="1400" dirty="0">
                          <a:solidFill>
                            <a:schemeClr val="tx1"/>
                          </a:solidFill>
                          <a:effectLst/>
                          <a:latin typeface="Arial" panose="020B0604020202020204" pitchFamily="34" charset="0"/>
                          <a:cs typeface="Arial" panose="020B0604020202020204" pitchFamily="34" charset="0"/>
                        </a:rPr>
                        <a:t>1</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chemeClr val="accent6">
                        <a:lumMod val="60000"/>
                        <a:lumOff val="40000"/>
                      </a:schemeClr>
                    </a:solidFill>
                  </a:tcPr>
                </a:tc>
                <a:tc>
                  <a:txBody>
                    <a:bodyPr/>
                    <a:lstStyle/>
                    <a:p>
                      <a:pPr algn="r">
                        <a:lnSpc>
                          <a:spcPct val="115000"/>
                        </a:lnSpc>
                      </a:pP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chemeClr val="accent6">
                        <a:lumMod val="60000"/>
                        <a:lumOff val="40000"/>
                      </a:schemeClr>
                    </a:solidFill>
                  </a:tcPr>
                </a:tc>
                <a:extLst>
                  <a:ext uri="{0D108BD9-81ED-4DB2-BD59-A6C34878D82A}">
                    <a16:rowId xmlns:a16="http://schemas.microsoft.com/office/drawing/2014/main" val="1346074297"/>
                  </a:ext>
                </a:extLst>
              </a:tr>
              <a:tr h="257529">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Negar</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MX"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65</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401300494"/>
                  </a:ext>
                </a:extLst>
              </a:tr>
              <a:tr h="257529">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Realizar traspaso de vehículo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CO" sz="1400" dirty="0">
                          <a:solidFill>
                            <a:schemeClr val="tx1"/>
                          </a:solidFill>
                          <a:effectLst/>
                          <a:latin typeface="Arial" panose="020B0604020202020204" pitchFamily="34" charset="0"/>
                          <a:cs typeface="Arial" panose="020B0604020202020204" pitchFamily="34" charset="0"/>
                        </a:rPr>
                        <a:t>1</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442298867"/>
                  </a:ext>
                </a:extLst>
              </a:tr>
              <a:tr h="282431">
                <a:tc>
                  <a:txBody>
                    <a:bodyPr/>
                    <a:lstStyle/>
                    <a:p>
                      <a:pPr>
                        <a:lnSpc>
                          <a:spcPct val="115000"/>
                        </a:lnSpc>
                      </a:pPr>
                      <a:r>
                        <a:rPr lang="es-CO" sz="1400" dirty="0">
                          <a:solidFill>
                            <a:schemeClr val="tx1"/>
                          </a:solidFill>
                          <a:effectLst/>
                          <a:latin typeface="Arial" panose="020B0604020202020204" pitchFamily="34" charset="0"/>
                          <a:cs typeface="Arial" panose="020B0604020202020204" pitchFamily="34" charset="0"/>
                        </a:rPr>
                        <a:t>Reportar Vacantes Simo</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lnSpc>
                          <a:spcPct val="115000"/>
                        </a:lnSpc>
                      </a:pPr>
                      <a:r>
                        <a:rPr lang="es-CO" sz="1400" dirty="0">
                          <a:solidFill>
                            <a:schemeClr val="tx1"/>
                          </a:solidFill>
                          <a:effectLst/>
                          <a:latin typeface="Arial" panose="020B0604020202020204" pitchFamily="34" charset="0"/>
                          <a:cs typeface="Arial" panose="020B0604020202020204" pitchFamily="34" charset="0"/>
                        </a:rPr>
                        <a:t>1</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tc>
                  <a:txBody>
                    <a:bodyPr/>
                    <a:lstStyle/>
                    <a:p>
                      <a:pPr>
                        <a:lnSpc>
                          <a:spcPct val="115000"/>
                        </a:lnSpc>
                      </a:pPr>
                      <a:endParaRPr lang="es-CO" sz="1400">
                        <a:solidFill>
                          <a:schemeClr val="tx1"/>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607907900"/>
                  </a:ext>
                </a:extLst>
              </a:tr>
              <a:tr h="257529">
                <a:tc>
                  <a:txBody>
                    <a:bodyPr/>
                    <a:lstStyle/>
                    <a:p>
                      <a:pPr>
                        <a:lnSpc>
                          <a:spcPct val="115000"/>
                        </a:lnSpc>
                      </a:pPr>
                      <a:r>
                        <a:rPr lang="es-CO" sz="1400" b="1" dirty="0">
                          <a:solidFill>
                            <a:schemeClr val="tx1"/>
                          </a:solidFill>
                          <a:effectLst/>
                          <a:latin typeface="Arial" panose="020B0604020202020204" pitchFamily="34" charset="0"/>
                          <a:cs typeface="Arial" panose="020B0604020202020204" pitchFamily="34" charset="0"/>
                        </a:rPr>
                        <a:t>TOTAL</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chemeClr val="accent6">
                        <a:lumMod val="60000"/>
                        <a:lumOff val="40000"/>
                      </a:schemeClr>
                    </a:solidFill>
                  </a:tcPr>
                </a:tc>
                <a:tc>
                  <a:txBody>
                    <a:bodyPr/>
                    <a:lstStyle/>
                    <a:p>
                      <a:pPr algn="r">
                        <a:lnSpc>
                          <a:spcPct val="115000"/>
                        </a:lnSpc>
                      </a:pPr>
                      <a:r>
                        <a:rPr lang="es-CO" sz="1400" b="1" dirty="0">
                          <a:solidFill>
                            <a:schemeClr val="tx1"/>
                          </a:solidFill>
                          <a:effectLst/>
                          <a:latin typeface="Arial" panose="020B0604020202020204" pitchFamily="34" charset="0"/>
                          <a:cs typeface="Arial" panose="020B0604020202020204" pitchFamily="34" charset="0"/>
                        </a:rPr>
                        <a:t>289</a:t>
                      </a:r>
                      <a:endParaRPr lang="es-CO" sz="14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chemeClr val="accent6">
                        <a:lumMod val="60000"/>
                        <a:lumOff val="40000"/>
                      </a:schemeClr>
                    </a:solidFill>
                  </a:tcPr>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tc>
                  <a:txBody>
                    <a:bodyPr/>
                    <a:lstStyle/>
                    <a:p>
                      <a:pPr>
                        <a:lnSpc>
                          <a:spcPct val="115000"/>
                        </a:lnSpc>
                      </a:pPr>
                      <a:endParaRPr lang="es-CO" sz="1400" dirty="0">
                        <a:solidFill>
                          <a:schemeClr val="tx1"/>
                        </a:solidFill>
                        <a:effectLst/>
                        <a:latin typeface="Arial" panose="020B0604020202020204" pitchFamily="34" charset="0"/>
                        <a:cs typeface="Arial" panose="020B0604020202020204" pitchFamily="34" charset="0"/>
                      </a:endParaRPr>
                    </a:p>
                  </a:txBody>
                  <a:tcPr marL="44450" marR="44450" marT="0" marB="0" anchor="b"/>
                </a:tc>
                <a:extLst>
                  <a:ext uri="{0D108BD9-81ED-4DB2-BD59-A6C34878D82A}">
                    <a16:rowId xmlns:a16="http://schemas.microsoft.com/office/drawing/2014/main" val="2246891260"/>
                  </a:ext>
                </a:extLst>
              </a:tr>
            </a:tbl>
          </a:graphicData>
        </a:graphic>
      </p:graphicFrame>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GESTIÓN DEFENSA JUDICIAL</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5885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59" y="16846"/>
            <a:ext cx="5240739" cy="5980192"/>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Rectángulo 12"/>
          <p:cNvSpPr/>
          <p:nvPr/>
        </p:nvSpPr>
        <p:spPr>
          <a:xfrm>
            <a:off x="5240738" y="0"/>
            <a:ext cx="3898353" cy="59975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8" name="Rectángulo 7"/>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152588" y="2044005"/>
            <a:ext cx="4954723" cy="1384995"/>
          </a:xfrm>
          <a:prstGeom prst="rect">
            <a:avLst/>
          </a:prstGeom>
          <a:noFill/>
        </p:spPr>
        <p:txBody>
          <a:bodyPr wrap="square">
            <a:spAutoFit/>
          </a:bodyPr>
          <a:lstStyle/>
          <a:p>
            <a:pPr algn="ctr"/>
            <a:r>
              <a:rPr lang="es-MX" sz="4400" dirty="0">
                <a:solidFill>
                  <a:schemeClr val="bg1">
                    <a:lumMod val="95000"/>
                  </a:schemeClr>
                </a:solidFill>
                <a:latin typeface="Arial Black" panose="020B0A04020102020204" pitchFamily="34" charset="0"/>
                <a:cs typeface="Arial" panose="020B0604020202020204" pitchFamily="34" charset="0"/>
              </a:rPr>
              <a:t>Apertura</a:t>
            </a:r>
          </a:p>
          <a:p>
            <a:pPr algn="ctr"/>
            <a:r>
              <a:rPr lang="es-MX" sz="2000" dirty="0">
                <a:solidFill>
                  <a:schemeClr val="bg1">
                    <a:lumMod val="95000"/>
                  </a:schemeClr>
                </a:solidFill>
                <a:latin typeface="Arial Black" panose="020B0A04020102020204" pitchFamily="34" charset="0"/>
                <a:cs typeface="Arial" panose="020B0604020202020204" pitchFamily="34" charset="0"/>
              </a:rPr>
              <a:t>Audiencia Pública de Rendición de Cuentas </a:t>
            </a:r>
            <a:endParaRPr lang="es-CO" sz="2000" dirty="0">
              <a:solidFill>
                <a:schemeClr val="bg1">
                  <a:lumMod val="95000"/>
                </a:schemeClr>
              </a:solidFill>
              <a:latin typeface="Arial Black" panose="020B0A040201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259899" y="3764671"/>
            <a:ext cx="3884101" cy="1477328"/>
          </a:xfrm>
          <a:prstGeom prst="rect">
            <a:avLst/>
          </a:prstGeom>
          <a:noFill/>
        </p:spPr>
        <p:txBody>
          <a:bodyPr wrap="square" rtlCol="0">
            <a:spAutoFit/>
          </a:bodyPr>
          <a:lstStyle/>
          <a:p>
            <a:pPr algn="ctr"/>
            <a:r>
              <a:rPr lang="es-MX" b="1" dirty="0">
                <a:latin typeface="Arial Black" panose="020B0A04020102020204" pitchFamily="34" charset="0"/>
              </a:rPr>
              <a:t>Jefe Oficina de Control Interno</a:t>
            </a:r>
          </a:p>
          <a:p>
            <a:pPr algn="ctr"/>
            <a:r>
              <a:rPr lang="es-MX" b="1" dirty="0">
                <a:solidFill>
                  <a:schemeClr val="tx1">
                    <a:lumMod val="65000"/>
                    <a:lumOff val="35000"/>
                  </a:schemeClr>
                </a:solidFill>
                <a:latin typeface="Arial Black" panose="020B0A04020102020204" pitchFamily="34" charset="0"/>
              </a:rPr>
              <a:t>Dra. Lizeth Paola Meneses Zambrano</a:t>
            </a:r>
          </a:p>
          <a:p>
            <a:pPr algn="ctr"/>
            <a:endParaRPr lang="es-CO" dirty="0"/>
          </a:p>
        </p:txBody>
      </p:sp>
      <p:pic>
        <p:nvPicPr>
          <p:cNvPr id="2050" name="Picture 2">
            <a:extLst>
              <a:ext uri="{FF2B5EF4-FFF2-40B4-BE49-F238E27FC236}">
                <a16:creationId xmlns:a16="http://schemas.microsoft.com/office/drawing/2014/main" id="{45C470D8-6BDA-416F-8161-9396DE872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790" y="710979"/>
            <a:ext cx="189547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3744616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35CD11B-07D7-440A-B588-7C732BAE94EE}"/>
              </a:ext>
            </a:extLst>
          </p:cNvPr>
          <p:cNvPicPr>
            <a:picLocks noChangeAspect="1"/>
          </p:cNvPicPr>
          <p:nvPr/>
        </p:nvPicPr>
        <p:blipFill>
          <a:blip r:embed="rId2"/>
          <a:stretch>
            <a:fillRect/>
          </a:stretch>
        </p:blipFill>
        <p:spPr>
          <a:xfrm>
            <a:off x="641445" y="1030432"/>
            <a:ext cx="7755635" cy="4691780"/>
          </a:xfrm>
          <a:prstGeom prst="rect">
            <a:avLst/>
          </a:prstGeom>
        </p:spPr>
      </p:pic>
      <p:sp>
        <p:nvSpPr>
          <p:cNvPr id="10" name="Rectángulo 9"/>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4" name="Rectángulo 1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CONTRATACIÓN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84066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30EF430E-F410-4A34-BFB8-776CC68A42FF}"/>
              </a:ext>
            </a:extLst>
          </p:cNvPr>
          <p:cNvPicPr>
            <a:picLocks noChangeAspect="1"/>
          </p:cNvPicPr>
          <p:nvPr/>
        </p:nvPicPr>
        <p:blipFill>
          <a:blip r:embed="rId2"/>
          <a:stretch>
            <a:fillRect/>
          </a:stretch>
        </p:blipFill>
        <p:spPr>
          <a:xfrm>
            <a:off x="532227" y="983226"/>
            <a:ext cx="8066268" cy="1994391"/>
          </a:xfrm>
          <a:prstGeom prst="rect">
            <a:avLst/>
          </a:prstGeom>
        </p:spPr>
      </p:pic>
      <p:pic>
        <p:nvPicPr>
          <p:cNvPr id="12" name="Imagen 11">
            <a:extLst>
              <a:ext uri="{FF2B5EF4-FFF2-40B4-BE49-F238E27FC236}">
                <a16:creationId xmlns:a16="http://schemas.microsoft.com/office/drawing/2014/main" id="{74F302EF-C396-40C5-9D11-71B92938960A}"/>
              </a:ext>
            </a:extLst>
          </p:cNvPr>
          <p:cNvPicPr>
            <a:picLocks noChangeAspect="1"/>
          </p:cNvPicPr>
          <p:nvPr/>
        </p:nvPicPr>
        <p:blipFill>
          <a:blip r:embed="rId3"/>
          <a:stretch>
            <a:fillRect/>
          </a:stretch>
        </p:blipFill>
        <p:spPr>
          <a:xfrm>
            <a:off x="538866" y="2999338"/>
            <a:ext cx="8066268" cy="2731172"/>
          </a:xfrm>
          <a:prstGeom prst="rect">
            <a:avLst/>
          </a:prstGeom>
        </p:spPr>
      </p:pic>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5" name="Imagen 14">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CONTRATACIÓN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4229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6189082"/>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9A7B907B-5953-47A5-8FED-556E9A7B0657}"/>
              </a:ext>
            </a:extLst>
          </p:cNvPr>
          <p:cNvSpPr txBox="1"/>
          <p:nvPr/>
        </p:nvSpPr>
        <p:spPr>
          <a:xfrm>
            <a:off x="5278030" y="4101848"/>
            <a:ext cx="3821002" cy="1200329"/>
          </a:xfrm>
          <a:prstGeom prst="rect">
            <a:avLst/>
          </a:prstGeom>
          <a:noFill/>
        </p:spPr>
        <p:txBody>
          <a:bodyPr wrap="square" rtlCol="0">
            <a:spAutoFit/>
          </a:bodyPr>
          <a:lstStyle/>
          <a:p>
            <a:pPr algn="ctr"/>
            <a:r>
              <a:rPr lang="es-MX" b="1" dirty="0">
                <a:latin typeface="Arial Black" panose="020B0A04020102020204" pitchFamily="34" charset="0"/>
              </a:rPr>
              <a:t>Secretario General</a:t>
            </a:r>
          </a:p>
          <a:p>
            <a:pPr algn="ctr"/>
            <a:r>
              <a:rPr lang="es-MX" b="1" dirty="0">
                <a:solidFill>
                  <a:schemeClr val="tx1">
                    <a:lumMod val="65000"/>
                    <a:lumOff val="35000"/>
                  </a:schemeClr>
                </a:solidFill>
                <a:latin typeface="Arial Black" panose="020B0A04020102020204" pitchFamily="34" charset="0"/>
              </a:rPr>
              <a:t>Dr. Jorge Andrés Contreras Sánchez</a:t>
            </a:r>
            <a:endParaRPr lang="es-CO" b="1" i="0" dirty="0">
              <a:solidFill>
                <a:schemeClr val="tx1">
                  <a:lumMod val="65000"/>
                  <a:lumOff val="35000"/>
                </a:schemeClr>
              </a:solidFill>
              <a:effectLst/>
              <a:latin typeface="Arial Black" panose="020B0A04020102020204" pitchFamily="34" charset="0"/>
            </a:endParaRPr>
          </a:p>
          <a:p>
            <a:endParaRPr lang="es-CO" dirty="0"/>
          </a:p>
        </p:txBody>
      </p:sp>
      <p:sp>
        <p:nvSpPr>
          <p:cNvPr id="10" name="CuadroTexto 9">
            <a:extLst>
              <a:ext uri="{FF2B5EF4-FFF2-40B4-BE49-F238E27FC236}">
                <a16:creationId xmlns:a16="http://schemas.microsoft.com/office/drawing/2014/main" id="{998A27D8-E7D3-427B-9A4C-271A2936F829}"/>
              </a:ext>
            </a:extLst>
          </p:cNvPr>
          <p:cNvSpPr txBox="1"/>
          <p:nvPr/>
        </p:nvSpPr>
        <p:spPr>
          <a:xfrm>
            <a:off x="101421" y="2226369"/>
            <a:ext cx="5057057" cy="1200329"/>
          </a:xfrm>
          <a:prstGeom prst="rect">
            <a:avLst/>
          </a:prstGeom>
          <a:noFill/>
        </p:spPr>
        <p:txBody>
          <a:bodyPr wrap="square">
            <a:spAutoFit/>
          </a:bodyPr>
          <a:lstStyle/>
          <a:p>
            <a:pPr algn="ctr"/>
            <a:r>
              <a:rPr lang="es-ES" sz="3600" dirty="0">
                <a:solidFill>
                  <a:schemeClr val="bg1"/>
                </a:solidFill>
                <a:latin typeface="Arial Black" panose="020B0A04020102020204" pitchFamily="34" charset="0"/>
                <a:ea typeface="Times New Roman" panose="02020603050405020304" pitchFamily="18" charset="0"/>
                <a:cs typeface="Arial" panose="020B0604020202020204" pitchFamily="34" charset="0"/>
              </a:rPr>
              <a:t>GESTIÓN ADMINISTRATIVA </a:t>
            </a:r>
          </a:p>
        </p:txBody>
      </p:sp>
      <p:pic>
        <p:nvPicPr>
          <p:cNvPr id="10242" name="Picture 2">
            <a:extLst>
              <a:ext uri="{FF2B5EF4-FFF2-40B4-BE49-F238E27FC236}">
                <a16:creationId xmlns:a16="http://schemas.microsoft.com/office/drawing/2014/main" id="{4B189D70-040C-49C4-9791-F41D6A0F6A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462"/>
          <a:stretch/>
        </p:blipFill>
        <p:spPr bwMode="auto">
          <a:xfrm>
            <a:off x="5916496" y="1005466"/>
            <a:ext cx="2442647" cy="29657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3244051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que contiene interior, edificio, tabla, grande&#10;&#10;Descripción generada automáticamente">
            <a:extLst>
              <a:ext uri="{FF2B5EF4-FFF2-40B4-BE49-F238E27FC236}">
                <a16:creationId xmlns:a16="http://schemas.microsoft.com/office/drawing/2014/main" id="{C0D7E298-3EFA-4D91-81F3-934BB2E3EC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153" y="1336825"/>
            <a:ext cx="1987164" cy="1163936"/>
          </a:xfrm>
          <a:prstGeom prst="rect">
            <a:avLst/>
          </a:prstGeom>
        </p:spPr>
      </p:pic>
      <p:sp>
        <p:nvSpPr>
          <p:cNvPr id="18" name="CuadroTexto 17">
            <a:extLst>
              <a:ext uri="{FF2B5EF4-FFF2-40B4-BE49-F238E27FC236}">
                <a16:creationId xmlns:a16="http://schemas.microsoft.com/office/drawing/2014/main" id="{AE2987CA-CC11-4A6E-8286-BAA332781930}"/>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sp>
        <p:nvSpPr>
          <p:cNvPr id="11" name="CuadroTexto 10">
            <a:extLst>
              <a:ext uri="{FF2B5EF4-FFF2-40B4-BE49-F238E27FC236}">
                <a16:creationId xmlns:a16="http://schemas.microsoft.com/office/drawing/2014/main" id="{5B6B2B80-7943-41BB-847C-91C99A1DDC2E}"/>
              </a:ext>
            </a:extLst>
          </p:cNvPr>
          <p:cNvSpPr txBox="1"/>
          <p:nvPr/>
        </p:nvSpPr>
        <p:spPr>
          <a:xfrm>
            <a:off x="29377" y="1238585"/>
            <a:ext cx="4721887" cy="5047536"/>
          </a:xfrm>
          <a:prstGeom prst="rect">
            <a:avLst/>
          </a:prstGeom>
          <a:noFill/>
        </p:spPr>
        <p:txBody>
          <a:bodyPr wrap="square" rtlCol="0">
            <a:spAutoFit/>
          </a:bodyPr>
          <a:lstStyle/>
          <a:p>
            <a:pPr marL="285750" indent="-285750" algn="just">
              <a:buFont typeface="Wingdings" panose="05000000000000000000" pitchFamily="2" charset="2"/>
              <a:buChar char="ü"/>
            </a:pPr>
            <a:r>
              <a:rPr lang="es-MX" sz="1400" b="1" dirty="0">
                <a:latin typeface="Arial" panose="020B0604020202020204" pitchFamily="34" charset="0"/>
                <a:cs typeface="Arial" panose="020B0604020202020204" pitchFamily="34" charset="0"/>
              </a:rPr>
              <a:t>Fortalecimiento del grupo de trabajo </a:t>
            </a:r>
            <a:r>
              <a:rPr lang="es-MX" sz="1400" dirty="0">
                <a:latin typeface="Arial" panose="020B0604020202020204" pitchFamily="34" charset="0"/>
                <a:cs typeface="Arial" panose="020B0604020202020204" pitchFamily="34" charset="0"/>
              </a:rPr>
              <a:t>de Atención al Usuario</a:t>
            </a:r>
          </a:p>
          <a:p>
            <a:pPr marL="742950" lvl="1" indent="-285750" algn="just">
              <a:buFont typeface="Courier New" panose="02070309020205020404" pitchFamily="49" charset="0"/>
              <a:buChar char="o"/>
            </a:pPr>
            <a:r>
              <a:rPr lang="es-MX" sz="1400" dirty="0">
                <a:latin typeface="Arial" panose="020B0604020202020204" pitchFamily="34" charset="0"/>
                <a:cs typeface="Arial" panose="020B0604020202020204" pitchFamily="34" charset="0"/>
              </a:rPr>
              <a:t>45.043 servicios de atención al usuario a través de los diferentes canales de servicio, por parte de la Oficina de atención al Usuario en el periodo enero a  noviembre 15 de 2021.</a:t>
            </a:r>
          </a:p>
          <a:p>
            <a:pPr algn="just"/>
            <a:endParaRPr lang="es-MX" sz="1400" b="1"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MX" sz="1400" b="1" dirty="0">
                <a:latin typeface="Arial" panose="020B0604020202020204" pitchFamily="34" charset="0"/>
                <a:cs typeface="Arial" panose="020B0604020202020204" pitchFamily="34" charset="0"/>
              </a:rPr>
              <a:t>Mejora en la prestación del servicio </a:t>
            </a:r>
            <a:r>
              <a:rPr lang="es-MX" sz="1400" dirty="0">
                <a:latin typeface="Arial" panose="020B0604020202020204" pitchFamily="34" charset="0"/>
                <a:cs typeface="Arial" panose="020B0604020202020204" pitchFamily="34" charset="0"/>
              </a:rPr>
              <a:t>al ciudadano con la implementación de 5 puntos de pago mediante datáfono.</a:t>
            </a:r>
          </a:p>
          <a:p>
            <a:pPr marL="285750" indent="-285750" algn="just">
              <a:buFont typeface="Wingdings" panose="05000000000000000000" pitchFamily="2" charset="2"/>
              <a:buChar char="ü"/>
            </a:pPr>
            <a:endParaRPr lang="es-MX"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 Habilitación de cuatro </a:t>
            </a:r>
            <a:r>
              <a:rPr lang="es-MX" sz="1400" b="1" dirty="0">
                <a:latin typeface="Arial" panose="020B0604020202020204" pitchFamily="34" charset="0"/>
                <a:cs typeface="Arial" panose="020B0604020202020204" pitchFamily="34" charset="0"/>
              </a:rPr>
              <a:t>cursos de educación  vial al día.</a:t>
            </a:r>
          </a:p>
          <a:p>
            <a:pPr marL="285750" indent="-285750" algn="just">
              <a:buFont typeface="Wingdings" panose="05000000000000000000" pitchFamily="2" charset="2"/>
              <a:buChar char="ü"/>
            </a:pPr>
            <a:endParaRPr lang="es-MX" sz="14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MX" sz="1400" b="1" dirty="0">
                <a:latin typeface="Arial" panose="020B0604020202020204" pitchFamily="34" charset="0"/>
                <a:cs typeface="Arial" panose="020B0604020202020204" pitchFamily="34" charset="0"/>
              </a:rPr>
              <a:t>Punto de atención DTB en el CAME </a:t>
            </a:r>
            <a:r>
              <a:rPr lang="es-MX" sz="1400" dirty="0">
                <a:latin typeface="Arial" panose="020B0604020202020204" pitchFamily="34" charset="0"/>
                <a:cs typeface="Arial" panose="020B0604020202020204" pitchFamily="34" charset="0"/>
              </a:rPr>
              <a:t>módulos 7 y 8  para servicios de información de todos los tramites que presta la DTB, recepción de PQRS y gestión de cobro coactivo y persuasivo de lunes a viernes en el horario de 7:30 a.m. a 12:00 m y de 2:00 p.m. a 4:00 p.m.</a:t>
            </a:r>
            <a:endParaRPr lang="es-CO"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endParaRPr lang="es-CO" sz="1400" b="1" dirty="0">
              <a:latin typeface="Arial Black" panose="020B0A04020102020204" pitchFamily="34" charset="0"/>
              <a:cs typeface="Arial" panose="020B0604020202020204" pitchFamily="34" charset="0"/>
            </a:endParaRPr>
          </a:p>
          <a:p>
            <a:pPr marL="285750" indent="-285750">
              <a:buFontTx/>
              <a:buChar char="-"/>
            </a:pPr>
            <a:endParaRPr lang="es-MX" sz="1400" dirty="0">
              <a:latin typeface="Arial" panose="020B0604020202020204" pitchFamily="34" charset="0"/>
              <a:cs typeface="Arial" panose="020B0604020202020204" pitchFamily="34" charset="0"/>
            </a:endParaRPr>
          </a:p>
          <a:p>
            <a:pPr marL="285750" indent="-285750">
              <a:buFontTx/>
              <a:buChar char="-"/>
            </a:pPr>
            <a:endParaRPr lang="es-CO" sz="1400" dirty="0">
              <a:latin typeface="Arial" panose="020B0604020202020204" pitchFamily="34" charset="0"/>
              <a:cs typeface="Arial" panose="020B0604020202020204" pitchFamily="34" charset="0"/>
            </a:endParaRPr>
          </a:p>
        </p:txBody>
      </p:sp>
      <p:pic>
        <p:nvPicPr>
          <p:cNvPr id="3" name="Imagen 2" descr="Un grupo de personas sentadas en una oficina&#10;&#10;Descripción generada automáticamente">
            <a:extLst>
              <a:ext uri="{FF2B5EF4-FFF2-40B4-BE49-F238E27FC236}">
                <a16:creationId xmlns:a16="http://schemas.microsoft.com/office/drawing/2014/main" id="{7A87AC27-5B61-4B3E-AB70-E775F970C2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3590"/>
          <a:stretch/>
        </p:blipFill>
        <p:spPr>
          <a:xfrm>
            <a:off x="4873890" y="4266750"/>
            <a:ext cx="2074232" cy="1337961"/>
          </a:xfrm>
          <a:prstGeom prst="rect">
            <a:avLst/>
          </a:prstGeom>
        </p:spPr>
      </p:pic>
      <p:pic>
        <p:nvPicPr>
          <p:cNvPr id="14" name="Picture 16">
            <a:extLst>
              <a:ext uri="{FF2B5EF4-FFF2-40B4-BE49-F238E27FC236}">
                <a16:creationId xmlns:a16="http://schemas.microsoft.com/office/drawing/2014/main" id="{BE261F86-CA40-47B7-A059-BF7D6BB7769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28" t="17887" r="25398" b="58947"/>
          <a:stretch/>
        </p:blipFill>
        <p:spPr bwMode="auto">
          <a:xfrm>
            <a:off x="6937085" y="2592521"/>
            <a:ext cx="2074232" cy="116393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Grupo de personas posando por un foto&#10;&#10;Descripción generada automáticamente">
            <a:extLst>
              <a:ext uri="{FF2B5EF4-FFF2-40B4-BE49-F238E27FC236}">
                <a16:creationId xmlns:a16="http://schemas.microsoft.com/office/drawing/2014/main" id="{024053F8-315E-46EB-8C9E-90750B9586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01" t="90" r="6228" b="44593"/>
          <a:stretch/>
        </p:blipFill>
        <p:spPr>
          <a:xfrm>
            <a:off x="4850593" y="1336824"/>
            <a:ext cx="2074232" cy="1130268"/>
          </a:xfrm>
          <a:prstGeom prst="rect">
            <a:avLst/>
          </a:prstGeom>
        </p:spPr>
      </p:pic>
      <p:pic>
        <p:nvPicPr>
          <p:cNvPr id="13" name="Imagen 12" descr="Personas en una cocina&#10;&#10;Descripción generada automáticamente">
            <a:extLst>
              <a:ext uri="{FF2B5EF4-FFF2-40B4-BE49-F238E27FC236}">
                <a16:creationId xmlns:a16="http://schemas.microsoft.com/office/drawing/2014/main" id="{781369C5-AB85-4FB4-B1A4-87F465C275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4480" b="4673"/>
          <a:stretch/>
        </p:blipFill>
        <p:spPr>
          <a:xfrm>
            <a:off x="7262922" y="3856687"/>
            <a:ext cx="1748395" cy="1748024"/>
          </a:xfrm>
          <a:prstGeom prst="rect">
            <a:avLst/>
          </a:prstGeom>
        </p:spPr>
      </p:pic>
      <p:pic>
        <p:nvPicPr>
          <p:cNvPr id="4" name="Imagen 3" descr="Pantalla de video juego en la mano&#10;&#10;Descripción generada automáticamente con confianza media">
            <a:extLst>
              <a:ext uri="{FF2B5EF4-FFF2-40B4-BE49-F238E27FC236}">
                <a16:creationId xmlns:a16="http://schemas.microsoft.com/office/drawing/2014/main" id="{242648F6-5511-44E4-BA1E-13A02F229A8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9" t="32009" r="-219" b="26439"/>
          <a:stretch/>
        </p:blipFill>
        <p:spPr>
          <a:xfrm>
            <a:off x="4873890" y="2658987"/>
            <a:ext cx="1808264" cy="1369482"/>
          </a:xfrm>
          <a:prstGeom prst="rect">
            <a:avLst/>
          </a:prstGeom>
        </p:spPr>
      </p:pic>
      <p:sp>
        <p:nvSpPr>
          <p:cNvPr id="15" name="Rectángulo 14"/>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7" name="Rectángulo 16"/>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ATENCIÓN AL USUARIO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844591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uadroTexto 17">
            <a:extLst>
              <a:ext uri="{FF2B5EF4-FFF2-40B4-BE49-F238E27FC236}">
                <a16:creationId xmlns:a16="http://schemas.microsoft.com/office/drawing/2014/main" id="{AE2987CA-CC11-4A6E-8286-BAA332781930}"/>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pic>
        <p:nvPicPr>
          <p:cNvPr id="26" name="Picture 2">
            <a:extLst>
              <a:ext uri="{FF2B5EF4-FFF2-40B4-BE49-F238E27FC236}">
                <a16:creationId xmlns:a16="http://schemas.microsoft.com/office/drawing/2014/main" id="{ADEC7947-F745-4E10-B6DA-8D707119DD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551"/>
          <a:stretch/>
        </p:blipFill>
        <p:spPr bwMode="auto">
          <a:xfrm>
            <a:off x="296150" y="1812130"/>
            <a:ext cx="8510515" cy="4744119"/>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257EE57F-4A2B-4385-AC29-F483745AAEFF}"/>
              </a:ext>
            </a:extLst>
          </p:cNvPr>
          <p:cNvSpPr txBox="1"/>
          <p:nvPr/>
        </p:nvSpPr>
        <p:spPr>
          <a:xfrm>
            <a:off x="620206" y="1021812"/>
            <a:ext cx="7890309" cy="646331"/>
          </a:xfrm>
          <a:prstGeom prst="rect">
            <a:avLst/>
          </a:prstGeom>
          <a:noFill/>
        </p:spPr>
        <p:txBody>
          <a:bodyPr wrap="square">
            <a:spAutoFit/>
          </a:bodyPr>
          <a:lstStyle/>
          <a:p>
            <a:pPr marL="285750" indent="-285750">
              <a:buFont typeface="Wingdings" panose="05000000000000000000" pitchFamily="2" charset="2"/>
              <a:buChar char="ü"/>
            </a:pPr>
            <a:r>
              <a:rPr lang="es-MX" sz="1800" b="1" dirty="0">
                <a:latin typeface="Arial" panose="020B0604020202020204" pitchFamily="34" charset="0"/>
                <a:cs typeface="Arial" panose="020B0604020202020204" pitchFamily="34" charset="0"/>
              </a:rPr>
              <a:t>Nuevos puntos de pago </a:t>
            </a:r>
            <a:r>
              <a:rPr lang="es-MX" sz="1800" dirty="0">
                <a:latin typeface="Arial" panose="020B0604020202020204" pitchFamily="34" charset="0"/>
                <a:cs typeface="Arial" panose="020B0604020202020204" pitchFamily="34" charset="0"/>
              </a:rPr>
              <a:t>para comparendos, patios acuerdos de pago y derecho a porte de placa.</a:t>
            </a:r>
            <a:endParaRPr lang="es-CO" dirty="0"/>
          </a:p>
        </p:txBody>
      </p:sp>
      <p:sp>
        <p:nvSpPr>
          <p:cNvPr id="10" name="Rectángulo 9"/>
          <p:cNvSpPr/>
          <p:nvPr/>
        </p:nvSpPr>
        <p:spPr>
          <a:xfrm>
            <a:off x="19160" y="5672374"/>
            <a:ext cx="9124840" cy="9638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8" name="Rectángulo 7"/>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1" name="Rectángulo 1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ATENCIÓN AL USUARIO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20507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6" name="Imagen 15"/>
          <p:cNvPicPr/>
          <p:nvPr/>
        </p:nvPicPr>
        <p:blipFill rotWithShape="1">
          <a:blip r:embed="rId2" cstate="print">
            <a:extLst>
              <a:ext uri="{28A0092B-C50C-407E-A947-70E740481C1C}">
                <a14:useLocalDpi xmlns:a14="http://schemas.microsoft.com/office/drawing/2010/main" val="0"/>
              </a:ext>
            </a:extLst>
          </a:blip>
          <a:srcRect l="20302" r="13244"/>
          <a:stretch/>
        </p:blipFill>
        <p:spPr bwMode="auto">
          <a:xfrm>
            <a:off x="211960" y="2391844"/>
            <a:ext cx="2151850" cy="148316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7" name="Imagen 1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02" y="4238029"/>
            <a:ext cx="2272186" cy="1483168"/>
          </a:xfrm>
          <a:prstGeom prst="rect">
            <a:avLst/>
          </a:prstGeom>
          <a:ln>
            <a:noFill/>
          </a:ln>
          <a:effectLst>
            <a:outerShdw blurRad="292100" dist="139700" dir="2700000" algn="tl" rotWithShape="0">
              <a:srgbClr val="333333">
                <a:alpha val="65000"/>
              </a:srgbClr>
            </a:outerShdw>
          </a:effectLst>
        </p:spPr>
      </p:pic>
      <p:sp>
        <p:nvSpPr>
          <p:cNvPr id="3" name="CuadroTexto 2"/>
          <p:cNvSpPr txBox="1"/>
          <p:nvPr/>
        </p:nvSpPr>
        <p:spPr>
          <a:xfrm>
            <a:off x="554986" y="1074882"/>
            <a:ext cx="8020748" cy="923330"/>
          </a:xfrm>
          <a:prstGeom prst="rect">
            <a:avLst/>
          </a:prstGeom>
          <a:noFill/>
        </p:spPr>
        <p:txBody>
          <a:bodyPr wrap="square" rtlCol="0">
            <a:spAutoFit/>
          </a:bodyPr>
          <a:lstStyle/>
          <a:p>
            <a:pPr marL="285750" indent="-285750" algn="just">
              <a:buFont typeface="Wingdings" panose="05000000000000000000" pitchFamily="2" charset="2"/>
              <a:buChar char="ü"/>
            </a:pPr>
            <a:r>
              <a:rPr lang="es-CO" dirty="0">
                <a:latin typeface="Arial" panose="020B0604020202020204" pitchFamily="34" charset="0"/>
                <a:cs typeface="Arial" panose="020B0604020202020204" pitchFamily="34" charset="0"/>
              </a:rPr>
              <a:t>Arreglos</a:t>
            </a:r>
            <a:r>
              <a:rPr lang="en-US" dirty="0">
                <a:latin typeface="Arial" panose="020B0604020202020204" pitchFamily="34" charset="0"/>
                <a:cs typeface="Arial" panose="020B0604020202020204" pitchFamily="34" charset="0"/>
              </a:rPr>
              <a:t> </a:t>
            </a:r>
            <a:r>
              <a:rPr lang="es-CO" dirty="0">
                <a:latin typeface="Arial" panose="020B0604020202020204" pitchFamily="34" charset="0"/>
                <a:cs typeface="Arial" panose="020B0604020202020204" pitchFamily="34" charset="0"/>
              </a:rPr>
              <a:t>locativos</a:t>
            </a:r>
            <a:r>
              <a:rPr lang="en-US" dirty="0">
                <a:latin typeface="Arial" panose="020B0604020202020204" pitchFamily="34" charset="0"/>
                <a:cs typeface="Arial" panose="020B0604020202020204" pitchFamily="34" charset="0"/>
              </a:rPr>
              <a:t> </a:t>
            </a:r>
            <a:r>
              <a:rPr lang="es-CO" dirty="0">
                <a:latin typeface="Arial" panose="020B0604020202020204" pitchFamily="34" charset="0"/>
                <a:cs typeface="Arial" panose="020B0604020202020204" pitchFamily="34" charset="0"/>
              </a:rPr>
              <a:t>humedades</a:t>
            </a:r>
            <a:r>
              <a:rPr lang="en-US" dirty="0">
                <a:latin typeface="Arial" panose="020B0604020202020204" pitchFamily="34" charset="0"/>
                <a:cs typeface="Arial" panose="020B0604020202020204" pitchFamily="34" charset="0"/>
              </a:rPr>
              <a:t> Sala de juntas </a:t>
            </a:r>
            <a:r>
              <a:rPr lang="es-CO" dirty="0">
                <a:latin typeface="Arial" panose="020B0604020202020204" pitchFamily="34" charset="0"/>
                <a:cs typeface="Arial" panose="020B0604020202020204" pitchFamily="34" charset="0"/>
              </a:rPr>
              <a:t>Dirección General.</a:t>
            </a:r>
            <a:endParaRPr lang="en-US"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n-US" dirty="0">
                <a:latin typeface="Arial" panose="020B0604020202020204" pitchFamily="34" charset="0"/>
                <a:cs typeface="Arial" panose="020B0604020202020204" pitchFamily="34" charset="0"/>
              </a:rPr>
              <a:t>Cambio de luminarias de los pasillos.</a:t>
            </a:r>
          </a:p>
          <a:p>
            <a:pPr marL="285750" indent="-285750" algn="just">
              <a:buFont typeface="Wingdings" panose="05000000000000000000" pitchFamily="2" charset="2"/>
              <a:buChar char="ü"/>
            </a:pPr>
            <a:r>
              <a:rPr lang="en-US" dirty="0">
                <a:latin typeface="Arial" panose="020B0604020202020204" pitchFamily="34" charset="0"/>
                <a:cs typeface="Arial" panose="020B0604020202020204" pitchFamily="34" charset="0"/>
              </a:rPr>
              <a:t> </a:t>
            </a:r>
            <a:r>
              <a:rPr lang="es-CO" dirty="0">
                <a:latin typeface="Arial" panose="020B0604020202020204" pitchFamily="34" charset="0"/>
                <a:cs typeface="Arial" panose="020B0604020202020204" pitchFamily="34" charset="0"/>
              </a:rPr>
              <a:t>Arreglos</a:t>
            </a:r>
            <a:r>
              <a:rPr lang="en-US" dirty="0">
                <a:latin typeface="Arial" panose="020B0604020202020204" pitchFamily="34" charset="0"/>
                <a:cs typeface="Arial" panose="020B0604020202020204" pitchFamily="34" charset="0"/>
              </a:rPr>
              <a:t> </a:t>
            </a:r>
            <a:r>
              <a:rPr lang="es-CO" dirty="0">
                <a:latin typeface="Arial" panose="020B0604020202020204" pitchFamily="34" charset="0"/>
                <a:cs typeface="Arial" panose="020B0604020202020204" pitchFamily="34" charset="0"/>
              </a:rPr>
              <a:t>pasamanos</a:t>
            </a:r>
            <a:r>
              <a:rPr lang="en-US" dirty="0">
                <a:latin typeface="Arial" panose="020B0604020202020204" pitchFamily="34" charset="0"/>
                <a:cs typeface="Arial" panose="020B0604020202020204" pitchFamily="34" charset="0"/>
              </a:rPr>
              <a:t> y pintura de la </a:t>
            </a:r>
            <a:r>
              <a:rPr lang="es-CO" dirty="0">
                <a:latin typeface="Arial" panose="020B0604020202020204" pitchFamily="34" charset="0"/>
                <a:cs typeface="Arial" panose="020B0604020202020204" pitchFamily="34" charset="0"/>
              </a:rPr>
              <a:t>fachada</a:t>
            </a:r>
            <a:r>
              <a:rPr lang="en-US" dirty="0">
                <a:latin typeface="Arial" panose="020B0604020202020204" pitchFamily="34" charset="0"/>
                <a:cs typeface="Arial" panose="020B0604020202020204" pitchFamily="34" charset="0"/>
              </a:rPr>
              <a:t> de las </a:t>
            </a:r>
            <a:r>
              <a:rPr lang="es-CO" dirty="0">
                <a:latin typeface="Arial" panose="020B0604020202020204" pitchFamily="34" charset="0"/>
                <a:cs typeface="Arial" panose="020B0604020202020204" pitchFamily="34" charset="0"/>
              </a:rPr>
              <a:t>escaleras</a:t>
            </a:r>
            <a:r>
              <a:rPr lang="en-US" dirty="0">
                <a:latin typeface="Arial" panose="020B0604020202020204" pitchFamily="34" charset="0"/>
                <a:cs typeface="Arial" panose="020B0604020202020204" pitchFamily="34" charset="0"/>
              </a:rPr>
              <a:t>. </a:t>
            </a:r>
          </a:p>
        </p:txBody>
      </p:sp>
      <p:pic>
        <p:nvPicPr>
          <p:cNvPr id="14" name="Imagen 13" descr="Una sala de estar&#10;&#10;Descripción generada automáticamente con confianza media">
            <a:extLst>
              <a:ext uri="{FF2B5EF4-FFF2-40B4-BE49-F238E27FC236}">
                <a16:creationId xmlns:a16="http://schemas.microsoft.com/office/drawing/2014/main" id="{4DAC1CB5-FD99-45B9-9CF4-B244731332E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4955" y="2468400"/>
            <a:ext cx="2272186" cy="3165936"/>
          </a:xfrm>
          <a:prstGeom prst="rect">
            <a:avLst/>
          </a:prstGeom>
          <a:noFill/>
          <a:ln>
            <a:noFill/>
          </a:ln>
        </p:spPr>
      </p:pic>
      <p:pic>
        <p:nvPicPr>
          <p:cNvPr id="15" name="Imagen 14" descr="Una sala de estar&#10;&#10;Descripción generada automáticamente con confianza baja">
            <a:extLst>
              <a:ext uri="{FF2B5EF4-FFF2-40B4-BE49-F238E27FC236}">
                <a16:creationId xmlns:a16="http://schemas.microsoft.com/office/drawing/2014/main" id="{729C3E97-F3F8-42E0-95C7-750D965643C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8637" y="2472226"/>
            <a:ext cx="1631076" cy="3223218"/>
          </a:xfrm>
          <a:prstGeom prst="rect">
            <a:avLst/>
          </a:prstGeom>
          <a:noFill/>
          <a:ln>
            <a:noFill/>
          </a:ln>
        </p:spPr>
      </p:pic>
      <p:pic>
        <p:nvPicPr>
          <p:cNvPr id="6" name="Imagen 5" descr="Imagen que contiene interior, hecho de madera, edificio, cuarto&#10;&#10;Descripción generada automáticamente">
            <a:extLst>
              <a:ext uri="{FF2B5EF4-FFF2-40B4-BE49-F238E27FC236}">
                <a16:creationId xmlns:a16="http://schemas.microsoft.com/office/drawing/2014/main" id="{C293884E-2766-483A-BEB5-CD00EB7CBD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5985" y="2436629"/>
            <a:ext cx="1595216" cy="3257036"/>
          </a:xfrm>
          <a:prstGeom prst="rect">
            <a:avLst/>
          </a:prstGeom>
        </p:spPr>
      </p:pic>
      <p:sp>
        <p:nvSpPr>
          <p:cNvPr id="21" name="CuadroTexto 20">
            <a:extLst>
              <a:ext uri="{FF2B5EF4-FFF2-40B4-BE49-F238E27FC236}">
                <a16:creationId xmlns:a16="http://schemas.microsoft.com/office/drawing/2014/main" id="{AB46B518-C61A-4F31-9AEF-19061D2B2AC3}"/>
              </a:ext>
            </a:extLst>
          </p:cNvPr>
          <p:cNvSpPr txBox="1"/>
          <p:nvPr/>
        </p:nvSpPr>
        <p:spPr>
          <a:xfrm>
            <a:off x="-165092" y="1999679"/>
            <a:ext cx="2888255" cy="338554"/>
          </a:xfrm>
          <a:prstGeom prst="rect">
            <a:avLst/>
          </a:prstGeom>
          <a:noFill/>
        </p:spPr>
        <p:txBody>
          <a:bodyPr wrap="square" rtlCol="0">
            <a:spAutoFit/>
          </a:bodyPr>
          <a:lstStyle/>
          <a:p>
            <a:pPr algn="ctr"/>
            <a:r>
              <a:rPr lang="es-MX" sz="1600" b="1" dirty="0">
                <a:latin typeface="Barlow Black" panose="00000A00000000000000" pitchFamily="2" charset="0"/>
              </a:rPr>
              <a:t>Antes </a:t>
            </a:r>
            <a:endParaRPr lang="es-CO" sz="1600" b="1" dirty="0">
              <a:latin typeface="Barlow Black" panose="00000A00000000000000" pitchFamily="2" charset="0"/>
            </a:endParaRPr>
          </a:p>
        </p:txBody>
      </p:sp>
      <p:sp>
        <p:nvSpPr>
          <p:cNvPr id="22" name="CuadroTexto 21">
            <a:extLst>
              <a:ext uri="{FF2B5EF4-FFF2-40B4-BE49-F238E27FC236}">
                <a16:creationId xmlns:a16="http://schemas.microsoft.com/office/drawing/2014/main" id="{0F98E796-AE4B-49C3-9871-CAEAAA5BF5C5}"/>
              </a:ext>
            </a:extLst>
          </p:cNvPr>
          <p:cNvSpPr txBox="1"/>
          <p:nvPr/>
        </p:nvSpPr>
        <p:spPr>
          <a:xfrm>
            <a:off x="5496239" y="1959650"/>
            <a:ext cx="1595220" cy="338554"/>
          </a:xfrm>
          <a:prstGeom prst="rect">
            <a:avLst/>
          </a:prstGeom>
          <a:noFill/>
        </p:spPr>
        <p:txBody>
          <a:bodyPr wrap="square" rtlCol="0">
            <a:spAutoFit/>
          </a:bodyPr>
          <a:lstStyle/>
          <a:p>
            <a:pPr algn="ctr"/>
            <a:r>
              <a:rPr lang="es-MX" sz="1600" b="1" dirty="0">
                <a:latin typeface="Barlow Black" panose="00000A00000000000000" pitchFamily="2" charset="0"/>
              </a:rPr>
              <a:t>Antes </a:t>
            </a:r>
            <a:endParaRPr lang="es-CO" sz="1600" b="1" dirty="0">
              <a:latin typeface="Barlow Black" panose="00000A00000000000000" pitchFamily="2" charset="0"/>
            </a:endParaRPr>
          </a:p>
        </p:txBody>
      </p:sp>
      <p:sp>
        <p:nvSpPr>
          <p:cNvPr id="23" name="CuadroTexto 22">
            <a:extLst>
              <a:ext uri="{FF2B5EF4-FFF2-40B4-BE49-F238E27FC236}">
                <a16:creationId xmlns:a16="http://schemas.microsoft.com/office/drawing/2014/main" id="{8E907112-BFD4-4DED-9105-62F638A94C12}"/>
              </a:ext>
            </a:extLst>
          </p:cNvPr>
          <p:cNvSpPr txBox="1"/>
          <p:nvPr/>
        </p:nvSpPr>
        <p:spPr>
          <a:xfrm>
            <a:off x="-114092" y="3858748"/>
            <a:ext cx="2888255" cy="338554"/>
          </a:xfrm>
          <a:prstGeom prst="rect">
            <a:avLst/>
          </a:prstGeom>
          <a:noFill/>
        </p:spPr>
        <p:txBody>
          <a:bodyPr wrap="square" rtlCol="0">
            <a:spAutoFit/>
          </a:bodyPr>
          <a:lstStyle/>
          <a:p>
            <a:pPr algn="ctr"/>
            <a:r>
              <a:rPr lang="es-MX" sz="1600" b="1" dirty="0">
                <a:latin typeface="Barlow Black" panose="00000A00000000000000" pitchFamily="2" charset="0"/>
              </a:rPr>
              <a:t>Después </a:t>
            </a:r>
            <a:endParaRPr lang="es-CO" sz="1600" b="1" dirty="0">
              <a:latin typeface="Barlow Black" panose="00000A00000000000000" pitchFamily="2" charset="0"/>
            </a:endParaRPr>
          </a:p>
        </p:txBody>
      </p:sp>
      <p:sp>
        <p:nvSpPr>
          <p:cNvPr id="24" name="CuadroTexto 23">
            <a:extLst>
              <a:ext uri="{FF2B5EF4-FFF2-40B4-BE49-F238E27FC236}">
                <a16:creationId xmlns:a16="http://schemas.microsoft.com/office/drawing/2014/main" id="{50D8D7E4-F416-4BC0-B8B8-3FDC5AADB052}"/>
              </a:ext>
            </a:extLst>
          </p:cNvPr>
          <p:cNvSpPr txBox="1"/>
          <p:nvPr/>
        </p:nvSpPr>
        <p:spPr>
          <a:xfrm>
            <a:off x="7436351" y="1957633"/>
            <a:ext cx="1600716" cy="338554"/>
          </a:xfrm>
          <a:prstGeom prst="rect">
            <a:avLst/>
          </a:prstGeom>
          <a:noFill/>
        </p:spPr>
        <p:txBody>
          <a:bodyPr wrap="square" rtlCol="0">
            <a:spAutoFit/>
          </a:bodyPr>
          <a:lstStyle/>
          <a:p>
            <a:pPr algn="ctr"/>
            <a:r>
              <a:rPr lang="es-MX" sz="1600" b="1" dirty="0">
                <a:latin typeface="Barlow Black" panose="00000A00000000000000" pitchFamily="2" charset="0"/>
              </a:rPr>
              <a:t>Después </a:t>
            </a:r>
            <a:endParaRPr lang="es-CO" sz="1600" b="1" dirty="0">
              <a:latin typeface="Barlow Black" panose="00000A00000000000000" pitchFamily="2" charset="0"/>
            </a:endParaRPr>
          </a:p>
        </p:txBody>
      </p:sp>
      <p:sp>
        <p:nvSpPr>
          <p:cNvPr id="25" name="CuadroTexto 24">
            <a:extLst>
              <a:ext uri="{FF2B5EF4-FFF2-40B4-BE49-F238E27FC236}">
                <a16:creationId xmlns:a16="http://schemas.microsoft.com/office/drawing/2014/main" id="{20355530-806D-4124-8F3D-04A26A5302EB}"/>
              </a:ext>
            </a:extLst>
          </p:cNvPr>
          <p:cNvSpPr txBox="1"/>
          <p:nvPr/>
        </p:nvSpPr>
        <p:spPr>
          <a:xfrm>
            <a:off x="3258808" y="1976747"/>
            <a:ext cx="1595220" cy="338554"/>
          </a:xfrm>
          <a:prstGeom prst="rect">
            <a:avLst/>
          </a:prstGeom>
          <a:noFill/>
        </p:spPr>
        <p:txBody>
          <a:bodyPr wrap="square" rtlCol="0">
            <a:spAutoFit/>
          </a:bodyPr>
          <a:lstStyle/>
          <a:p>
            <a:pPr algn="ctr"/>
            <a:r>
              <a:rPr lang="es-MX" sz="1600" b="1" dirty="0">
                <a:latin typeface="Barlow Black" panose="00000A00000000000000" pitchFamily="2" charset="0"/>
              </a:rPr>
              <a:t>Antes </a:t>
            </a:r>
            <a:endParaRPr lang="es-CO" sz="1600" b="1" dirty="0">
              <a:latin typeface="Barlow Black" panose="00000A00000000000000" pitchFamily="2" charset="0"/>
            </a:endParaRPr>
          </a:p>
        </p:txBody>
      </p:sp>
      <p:sp>
        <p:nvSpPr>
          <p:cNvPr id="26" name="CuadroTexto 25">
            <a:extLst>
              <a:ext uri="{FF2B5EF4-FFF2-40B4-BE49-F238E27FC236}">
                <a16:creationId xmlns:a16="http://schemas.microsoft.com/office/drawing/2014/main" id="{04BB193F-47F3-482C-BCB5-461B7B6C00E0}"/>
              </a:ext>
            </a:extLst>
          </p:cNvPr>
          <p:cNvSpPr txBox="1"/>
          <p:nvPr/>
        </p:nvSpPr>
        <p:spPr>
          <a:xfrm>
            <a:off x="3310177" y="4047976"/>
            <a:ext cx="1600716" cy="338554"/>
          </a:xfrm>
          <a:prstGeom prst="rect">
            <a:avLst/>
          </a:prstGeom>
          <a:noFill/>
        </p:spPr>
        <p:txBody>
          <a:bodyPr wrap="square" rtlCol="0">
            <a:spAutoFit/>
          </a:bodyPr>
          <a:lstStyle/>
          <a:p>
            <a:pPr algn="ctr"/>
            <a:r>
              <a:rPr lang="es-MX" sz="1600" b="1" dirty="0">
                <a:latin typeface="Barlow Black" panose="00000A00000000000000" pitchFamily="2" charset="0"/>
              </a:rPr>
              <a:t>Después </a:t>
            </a:r>
            <a:endParaRPr lang="es-CO" sz="1600" b="1" dirty="0">
              <a:latin typeface="Barlow Black" panose="00000A00000000000000" pitchFamily="2" charset="0"/>
            </a:endParaRPr>
          </a:p>
        </p:txBody>
      </p:sp>
      <p:sp>
        <p:nvSpPr>
          <p:cNvPr id="29" name="Rectángulo 28"/>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0" name="Imagen 29">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31" name="Rectángulo 3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2" name="CuadroTexto 31">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MANTENIMIENTO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064203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id="{640E0265-A6A4-403D-BB80-F66F77BFE21D}"/>
              </a:ext>
            </a:extLst>
          </p:cNvPr>
          <p:cNvSpPr txBox="1"/>
          <p:nvPr/>
        </p:nvSpPr>
        <p:spPr>
          <a:xfrm>
            <a:off x="509532" y="938357"/>
            <a:ext cx="2667482" cy="523220"/>
          </a:xfrm>
          <a:prstGeom prst="rect">
            <a:avLst/>
          </a:prstGeom>
          <a:noFill/>
        </p:spPr>
        <p:txBody>
          <a:bodyPr wrap="square" rtlCol="0">
            <a:spAutoFit/>
          </a:bodyPr>
          <a:lstStyle/>
          <a:p>
            <a:pPr algn="ctr"/>
            <a:r>
              <a:rPr lang="es-MX" sz="2800" b="1" dirty="0">
                <a:latin typeface="Barlow Black" panose="00000A00000000000000" pitchFamily="2" charset="0"/>
              </a:rPr>
              <a:t>Antes </a:t>
            </a:r>
            <a:endParaRPr lang="es-CO" sz="2800" b="1" dirty="0">
              <a:latin typeface="Barlow Black" panose="00000A00000000000000" pitchFamily="2" charset="0"/>
            </a:endParaRPr>
          </a:p>
        </p:txBody>
      </p:sp>
      <p:sp>
        <p:nvSpPr>
          <p:cNvPr id="28" name="CuadroTexto 27">
            <a:extLst>
              <a:ext uri="{FF2B5EF4-FFF2-40B4-BE49-F238E27FC236}">
                <a16:creationId xmlns:a16="http://schemas.microsoft.com/office/drawing/2014/main" id="{F9151BF9-4B46-44EB-A357-EBE54D37E874}"/>
              </a:ext>
            </a:extLst>
          </p:cNvPr>
          <p:cNvSpPr txBox="1"/>
          <p:nvPr/>
        </p:nvSpPr>
        <p:spPr>
          <a:xfrm>
            <a:off x="4746019" y="885695"/>
            <a:ext cx="2499214" cy="523220"/>
          </a:xfrm>
          <a:prstGeom prst="rect">
            <a:avLst/>
          </a:prstGeom>
          <a:noFill/>
        </p:spPr>
        <p:txBody>
          <a:bodyPr wrap="square" rtlCol="0">
            <a:spAutoFit/>
          </a:bodyPr>
          <a:lstStyle/>
          <a:p>
            <a:pPr algn="ctr"/>
            <a:r>
              <a:rPr lang="es-MX" sz="2800" dirty="0">
                <a:latin typeface="Barlow Black" panose="00000A00000000000000" pitchFamily="2" charset="0"/>
              </a:rPr>
              <a:t>Después  </a:t>
            </a:r>
            <a:endParaRPr lang="es-CO" sz="2800" dirty="0">
              <a:latin typeface="Barlow Black" panose="00000A00000000000000" pitchFamily="2" charset="0"/>
            </a:endParaRPr>
          </a:p>
        </p:txBody>
      </p:sp>
      <p:sp>
        <p:nvSpPr>
          <p:cNvPr id="18" name="CuadroTexto 17">
            <a:extLst>
              <a:ext uri="{FF2B5EF4-FFF2-40B4-BE49-F238E27FC236}">
                <a16:creationId xmlns:a16="http://schemas.microsoft.com/office/drawing/2014/main" id="{AE2987CA-CC11-4A6E-8286-BAA332781930}"/>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pic>
        <p:nvPicPr>
          <p:cNvPr id="1035" name="Imagen 27" descr="Un bano con un inodoro&#10;&#10;Descripción generada automáticamente con confianza media">
            <a:extLst>
              <a:ext uri="{FF2B5EF4-FFF2-40B4-BE49-F238E27FC236}">
                <a16:creationId xmlns:a16="http://schemas.microsoft.com/office/drawing/2014/main" id="{38BEBD44-B77B-44E4-88F4-BDE83F7D1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938" y="1457276"/>
            <a:ext cx="2303010" cy="17314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Imagen 41" descr="Un bano con un inodoro y un lavamanos&#10;&#10;Descripción generada automáticamente con confianza media">
            <a:extLst>
              <a:ext uri="{FF2B5EF4-FFF2-40B4-BE49-F238E27FC236}">
                <a16:creationId xmlns:a16="http://schemas.microsoft.com/office/drawing/2014/main" id="{8A79F9B6-1942-4866-9F20-C292E6C9AA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59" r="14434" b="16245"/>
          <a:stretch/>
        </p:blipFill>
        <p:spPr bwMode="auto">
          <a:xfrm>
            <a:off x="3505028" y="1480592"/>
            <a:ext cx="2499215" cy="16920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Imagen 87" descr="Una ducha con puertas de cristal&#10;&#10;Descripción generada automáticamente con confianza media">
            <a:extLst>
              <a:ext uri="{FF2B5EF4-FFF2-40B4-BE49-F238E27FC236}">
                <a16:creationId xmlns:a16="http://schemas.microsoft.com/office/drawing/2014/main" id="{5C30623F-A255-43F3-B0C1-924BCAFD75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3802" y="1464131"/>
            <a:ext cx="2648637" cy="16800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2">
            <a:extLst>
              <a:ext uri="{FF2B5EF4-FFF2-40B4-BE49-F238E27FC236}">
                <a16:creationId xmlns:a16="http://schemas.microsoft.com/office/drawing/2014/main" id="{F2E48EBA-109C-472D-98B2-C81AA5D6C235}"/>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
        <p:nvSpPr>
          <p:cNvPr id="29" name="CuadroTexto 28">
            <a:extLst>
              <a:ext uri="{FF2B5EF4-FFF2-40B4-BE49-F238E27FC236}">
                <a16:creationId xmlns:a16="http://schemas.microsoft.com/office/drawing/2014/main" id="{B9FE589A-987D-4A00-B968-73A1A84C7FB0}"/>
              </a:ext>
            </a:extLst>
          </p:cNvPr>
          <p:cNvSpPr txBox="1"/>
          <p:nvPr/>
        </p:nvSpPr>
        <p:spPr>
          <a:xfrm>
            <a:off x="258806" y="3469466"/>
            <a:ext cx="6072983" cy="2164695"/>
          </a:xfrm>
          <a:prstGeom prst="rect">
            <a:avLst/>
          </a:prstGeom>
          <a:noFill/>
        </p:spPr>
        <p:txBody>
          <a:bodyPr wrap="square">
            <a:spAutoFit/>
          </a:bodyPr>
          <a:lstStyle/>
          <a:p>
            <a:pPr marL="285750" lvl="0" indent="-285750" algn="just">
              <a:spcAft>
                <a:spcPts val="800"/>
              </a:spcAft>
              <a:buFont typeface="Courier New" panose="02070309020205020404" pitchFamily="49" charset="0"/>
              <a:buChar char="o"/>
            </a:pPr>
            <a:r>
              <a:rPr lang="es-CO" sz="1800" dirty="0">
                <a:effectLst/>
                <a:latin typeface="Arial Black" panose="020B0A04020102020204" pitchFamily="34" charset="0"/>
                <a:ea typeface="Calibri" panose="020F0502020204030204" pitchFamily="34" charset="0"/>
                <a:cs typeface="Times New Roman" panose="02020603050405020304" pitchFamily="18" charset="0"/>
              </a:rPr>
              <a:t>Compra de aires acondicionados </a:t>
            </a:r>
            <a:r>
              <a:rPr lang="es-CO" sz="1800" dirty="0" err="1">
                <a:effectLst/>
                <a:latin typeface="Arial Black" panose="020B0A04020102020204" pitchFamily="34" charset="0"/>
                <a:ea typeface="Calibri" panose="020F0502020204030204" pitchFamily="34" charset="0"/>
                <a:cs typeface="Times New Roman" panose="02020603050405020304" pitchFamily="18" charset="0"/>
              </a:rPr>
              <a:t>MiniSplit</a:t>
            </a:r>
            <a:endParaRPr lang="es-CO" dirty="0">
              <a:latin typeface="Arial Black" panose="020B0A04020102020204" pitchFamily="34" charset="0"/>
              <a:ea typeface="Calibri" panose="020F0502020204030204" pitchFamily="34" charset="0"/>
              <a:cs typeface="Times New Roman" panose="02020603050405020304" pitchFamily="18" charset="0"/>
            </a:endParaRPr>
          </a:p>
          <a:p>
            <a:pPr lvl="0" algn="just">
              <a:spcAft>
                <a:spcPts val="800"/>
              </a:spcAft>
            </a:pPr>
            <a:r>
              <a:rPr lang="es-CO" sz="1800" dirty="0">
                <a:effectLst/>
                <a:latin typeface="Arial Black" panose="020B0A04020102020204" pitchFamily="34" charset="0"/>
                <a:ea typeface="Calibri" panose="020F0502020204030204" pitchFamily="34" charset="0"/>
                <a:cs typeface="Times New Roman" panose="02020603050405020304" pitchFamily="18" charset="0"/>
              </a:rPr>
              <a:t>    </a:t>
            </a:r>
            <a:r>
              <a:rPr lang="es-CO" sz="1800" b="1" dirty="0">
                <a:solidFill>
                  <a:schemeClr val="tx1">
                    <a:lumMod val="65000"/>
                    <a:lumOff val="35000"/>
                  </a:schemeClr>
                </a:solidFill>
                <a:effectLst/>
                <a:latin typeface="Arial Black" panose="020B0A04020102020204" pitchFamily="34" charset="0"/>
                <a:ea typeface="Calibri" panose="020F0502020204030204" pitchFamily="34" charset="0"/>
                <a:cs typeface="Times New Roman" panose="02020603050405020304" pitchFamily="18" charset="0"/>
              </a:rPr>
              <a:t>(Proceso vigente) por valor de $12.197.172</a:t>
            </a:r>
          </a:p>
          <a:p>
            <a:pPr lvl="0" algn="just">
              <a:spcAft>
                <a:spcPts val="800"/>
              </a:spcAft>
            </a:pPr>
            <a:endParaRPr lang="es-CO" sz="1800" b="1" dirty="0">
              <a:solidFill>
                <a:schemeClr val="tx1">
                  <a:lumMod val="65000"/>
                  <a:lumOff val="35000"/>
                </a:schemeClr>
              </a:solidFill>
              <a:effectLst/>
              <a:latin typeface="Arial Black" panose="020B0A04020102020204" pitchFamily="34" charset="0"/>
              <a:ea typeface="Calibri" panose="020F0502020204030204" pitchFamily="34" charset="0"/>
              <a:cs typeface="Times New Roman" panose="02020603050405020304" pitchFamily="18" charset="0"/>
            </a:endParaRPr>
          </a:p>
          <a:p>
            <a:pPr marL="285750" lvl="0" indent="-285750" algn="just">
              <a:spcAft>
                <a:spcPts val="800"/>
              </a:spcAft>
              <a:buFont typeface="Courier New" panose="02070309020205020404" pitchFamily="49" charset="0"/>
              <a:buChar char="o"/>
            </a:pPr>
            <a:r>
              <a:rPr lang="es-CO" sz="1800" dirty="0">
                <a:effectLst/>
                <a:latin typeface="Arial Black" panose="020B0A04020102020204" pitchFamily="34" charset="0"/>
                <a:ea typeface="Calibri" panose="020F0502020204030204" pitchFamily="34" charset="0"/>
                <a:cs typeface="Times New Roman" panose="02020603050405020304" pitchFamily="18" charset="0"/>
              </a:rPr>
              <a:t>Servicio de impermeabilización de terrazas y jardineras </a:t>
            </a:r>
          </a:p>
          <a:p>
            <a:pPr lvl="0" algn="just">
              <a:spcAft>
                <a:spcPts val="800"/>
              </a:spcAft>
            </a:pPr>
            <a:r>
              <a:rPr lang="es-CO" dirty="0">
                <a:solidFill>
                  <a:schemeClr val="tx1">
                    <a:lumMod val="65000"/>
                    <a:lumOff val="35000"/>
                  </a:schemeClr>
                </a:solidFill>
                <a:latin typeface="Arial Black" panose="020B0A04020102020204" pitchFamily="34" charset="0"/>
                <a:ea typeface="Calibri" panose="020F0502020204030204" pitchFamily="34" charset="0"/>
                <a:cs typeface="Times New Roman" panose="02020603050405020304" pitchFamily="18" charset="0"/>
              </a:rPr>
              <a:t>   </a:t>
            </a:r>
            <a:r>
              <a:rPr lang="es-CO" sz="1800" dirty="0">
                <a:solidFill>
                  <a:schemeClr val="tx1">
                    <a:lumMod val="65000"/>
                    <a:lumOff val="35000"/>
                  </a:schemeClr>
                </a:solidFill>
                <a:effectLst/>
                <a:latin typeface="Arial Black" panose="020B0A04020102020204" pitchFamily="34" charset="0"/>
                <a:ea typeface="Calibri" panose="020F0502020204030204" pitchFamily="34" charset="0"/>
                <a:cs typeface="Times New Roman" panose="02020603050405020304" pitchFamily="18" charset="0"/>
              </a:rPr>
              <a:t>(Proceso vigente) por valor de $ 179.978.120</a:t>
            </a:r>
          </a:p>
        </p:txBody>
      </p:sp>
      <p:pic>
        <p:nvPicPr>
          <p:cNvPr id="30" name="Imagen 29">
            <a:extLst>
              <a:ext uri="{FF2B5EF4-FFF2-40B4-BE49-F238E27FC236}">
                <a16:creationId xmlns:a16="http://schemas.microsoft.com/office/drawing/2014/main" id="{85755199-3B6E-412D-8C88-CD398BFE9A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123" b="18986"/>
          <a:stretch/>
        </p:blipFill>
        <p:spPr>
          <a:xfrm flipH="1">
            <a:off x="7127246" y="3199363"/>
            <a:ext cx="1735193" cy="2496878"/>
          </a:xfrm>
          <a:prstGeom prst="rect">
            <a:avLst/>
          </a:prstGeom>
        </p:spPr>
      </p:pic>
      <p:sp>
        <p:nvSpPr>
          <p:cNvPr id="15" name="Rectángulo 14"/>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1" name="Rectángulo 2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 name="CuadroTexto 25">
            <a:extLst>
              <a:ext uri="{FF2B5EF4-FFF2-40B4-BE49-F238E27FC236}">
                <a16:creationId xmlns:a16="http://schemas.microsoft.com/office/drawing/2014/main" id="{8E2C17FD-34B9-4BFE-B32F-E76BCB1F8FC1}"/>
              </a:ext>
            </a:extLst>
          </p:cNvPr>
          <p:cNvSpPr txBox="1"/>
          <p:nvPr/>
        </p:nvSpPr>
        <p:spPr>
          <a:xfrm>
            <a:off x="453875" y="42616"/>
            <a:ext cx="8222972" cy="615553"/>
          </a:xfrm>
          <a:prstGeom prst="rect">
            <a:avLst/>
          </a:prstGeom>
          <a:noFill/>
        </p:spPr>
        <p:txBody>
          <a:bodyPr wrap="square">
            <a:spAutoFit/>
          </a:bodyPr>
          <a:lstStyle/>
          <a:p>
            <a:pPr algn="ctr"/>
            <a:r>
              <a:rPr lang="es-CO" dirty="0">
                <a:solidFill>
                  <a:schemeClr val="bg1">
                    <a:lumMod val="95000"/>
                  </a:schemeClr>
                </a:solidFill>
                <a:latin typeface="Arial Black" panose="020B0A04020102020204" pitchFamily="34" charset="0"/>
                <a:cs typeface="Arial" panose="020B0604020202020204" pitchFamily="34" charset="0"/>
              </a:rPr>
              <a:t>REMODELACIÓN DE BATERÍA DE BAÑOS PÚBLICOS HOMBRES</a:t>
            </a:r>
          </a:p>
          <a:p>
            <a:pPr algn="ctr"/>
            <a:r>
              <a:rPr lang="es-CO" sz="1600" b="1" dirty="0">
                <a:solidFill>
                  <a:schemeClr val="bg1">
                    <a:lumMod val="95000"/>
                  </a:schemeClr>
                </a:solidFill>
                <a:latin typeface="Arial Black" panose="020B0A04020102020204" pitchFamily="34" charset="0"/>
                <a:cs typeface="Arial" panose="020B0604020202020204" pitchFamily="34" charset="0"/>
              </a:rPr>
              <a:t>INVERSIÓN $33.985.305</a:t>
            </a:r>
          </a:p>
        </p:txBody>
      </p:sp>
    </p:spTree>
    <p:extLst>
      <p:ext uri="{BB962C8B-B14F-4D97-AF65-F5344CB8AC3E}">
        <p14:creationId xmlns:p14="http://schemas.microsoft.com/office/powerpoint/2010/main" val="34697589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ior, verde, pequeño, área&#10;&#10;Descripción generada automáticamente">
            <a:extLst>
              <a:ext uri="{FF2B5EF4-FFF2-40B4-BE49-F238E27FC236}">
                <a16:creationId xmlns:a16="http://schemas.microsoft.com/office/drawing/2014/main" id="{DD93DF31-261F-449A-B190-C2DDB5D9C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06" y="4104866"/>
            <a:ext cx="2722235" cy="1531257"/>
          </a:xfrm>
          <a:prstGeom prst="rect">
            <a:avLst/>
          </a:prstGeom>
        </p:spPr>
      </p:pic>
      <p:pic>
        <p:nvPicPr>
          <p:cNvPr id="5" name="Imagen 4">
            <a:extLst>
              <a:ext uri="{FF2B5EF4-FFF2-40B4-BE49-F238E27FC236}">
                <a16:creationId xmlns:a16="http://schemas.microsoft.com/office/drawing/2014/main" id="{1858E947-6B03-46B9-B9ED-A2F220B770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85" b="11848"/>
          <a:stretch/>
        </p:blipFill>
        <p:spPr>
          <a:xfrm>
            <a:off x="6532160" y="4104863"/>
            <a:ext cx="2318684" cy="1531259"/>
          </a:xfrm>
          <a:prstGeom prst="rect">
            <a:avLst/>
          </a:prstGeom>
        </p:spPr>
      </p:pic>
      <p:pic>
        <p:nvPicPr>
          <p:cNvPr id="7" name="Imagen 6" descr="Una puerta verde&#10;&#10;Descripción generada automáticamente con confianza baja">
            <a:extLst>
              <a:ext uri="{FF2B5EF4-FFF2-40B4-BE49-F238E27FC236}">
                <a16:creationId xmlns:a16="http://schemas.microsoft.com/office/drawing/2014/main" id="{408E7D4F-6FC7-4282-BA1F-7EAE02FB89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1625" y="4117150"/>
            <a:ext cx="2899050" cy="1531258"/>
          </a:xfrm>
          <a:prstGeom prst="rect">
            <a:avLst/>
          </a:prstGeom>
        </p:spPr>
      </p:pic>
      <p:pic>
        <p:nvPicPr>
          <p:cNvPr id="9" name="Imagen 8" descr="Imagen que contiene edificio, viejo, sucio, refrigerador&#10;&#10;Descripción generada automáticamente">
            <a:extLst>
              <a:ext uri="{FF2B5EF4-FFF2-40B4-BE49-F238E27FC236}">
                <a16:creationId xmlns:a16="http://schemas.microsoft.com/office/drawing/2014/main" id="{56598416-47AA-41AB-8868-480EB58054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1" y="1433814"/>
            <a:ext cx="3780396" cy="2022639"/>
          </a:xfrm>
          <a:prstGeom prst="rect">
            <a:avLst/>
          </a:prstGeom>
        </p:spPr>
      </p:pic>
      <p:sp>
        <p:nvSpPr>
          <p:cNvPr id="16" name="CuadroTexto 15">
            <a:extLst>
              <a:ext uri="{FF2B5EF4-FFF2-40B4-BE49-F238E27FC236}">
                <a16:creationId xmlns:a16="http://schemas.microsoft.com/office/drawing/2014/main" id="{645E7F05-6DE0-4BA7-A1B8-F6236B27CC90}"/>
              </a:ext>
            </a:extLst>
          </p:cNvPr>
          <p:cNvSpPr txBox="1"/>
          <p:nvPr/>
        </p:nvSpPr>
        <p:spPr>
          <a:xfrm>
            <a:off x="205836" y="898146"/>
            <a:ext cx="8645007" cy="523220"/>
          </a:xfrm>
          <a:prstGeom prst="rect">
            <a:avLst/>
          </a:prstGeom>
          <a:noFill/>
        </p:spPr>
        <p:txBody>
          <a:bodyPr wrap="square" rtlCol="0">
            <a:spAutoFit/>
          </a:bodyPr>
          <a:lstStyle/>
          <a:p>
            <a:pPr algn="ctr"/>
            <a:r>
              <a:rPr lang="es-MX" sz="2800" b="1" dirty="0">
                <a:latin typeface="Barlow Black" panose="00000A00000000000000" pitchFamily="2" charset="0"/>
              </a:rPr>
              <a:t>Antes </a:t>
            </a:r>
            <a:endParaRPr lang="es-CO" sz="2800" b="1" dirty="0">
              <a:latin typeface="Barlow Black" panose="00000A00000000000000" pitchFamily="2" charset="0"/>
            </a:endParaRPr>
          </a:p>
        </p:txBody>
      </p:sp>
      <p:sp>
        <p:nvSpPr>
          <p:cNvPr id="17" name="CuadroTexto 16">
            <a:extLst>
              <a:ext uri="{FF2B5EF4-FFF2-40B4-BE49-F238E27FC236}">
                <a16:creationId xmlns:a16="http://schemas.microsoft.com/office/drawing/2014/main" id="{17EAF1BB-E012-42AA-91BF-BB911D0DEA1F}"/>
              </a:ext>
            </a:extLst>
          </p:cNvPr>
          <p:cNvSpPr txBox="1"/>
          <p:nvPr/>
        </p:nvSpPr>
        <p:spPr>
          <a:xfrm>
            <a:off x="62673" y="3538218"/>
            <a:ext cx="8645007" cy="523220"/>
          </a:xfrm>
          <a:prstGeom prst="rect">
            <a:avLst/>
          </a:prstGeom>
          <a:noFill/>
        </p:spPr>
        <p:txBody>
          <a:bodyPr wrap="square" rtlCol="0">
            <a:spAutoFit/>
          </a:bodyPr>
          <a:lstStyle/>
          <a:p>
            <a:pPr algn="ctr"/>
            <a:r>
              <a:rPr lang="es-MX" sz="2800" b="1" dirty="0">
                <a:latin typeface="Barlow Black" panose="00000A00000000000000" pitchFamily="2" charset="0"/>
              </a:rPr>
              <a:t>Después</a:t>
            </a:r>
            <a:r>
              <a:rPr lang="es-MX" sz="2800" b="1" dirty="0"/>
              <a:t>  </a:t>
            </a:r>
            <a:endParaRPr lang="es-CO" sz="2800" b="1" dirty="0"/>
          </a:p>
        </p:txBody>
      </p:sp>
      <p:pic>
        <p:nvPicPr>
          <p:cNvPr id="15" name="Imagen 14" descr="Imagen que contiene edificio, sucio, roto, viejo&#10;&#10;Descripción generada automáticamente">
            <a:extLst>
              <a:ext uri="{FF2B5EF4-FFF2-40B4-BE49-F238E27FC236}">
                <a16:creationId xmlns:a16="http://schemas.microsoft.com/office/drawing/2014/main" id="{98E2144F-6CE6-4609-9919-38E7F64952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358" y="1430605"/>
            <a:ext cx="3629185" cy="2041416"/>
          </a:xfrm>
          <a:prstGeom prst="rect">
            <a:avLst/>
          </a:prstGeom>
        </p:spPr>
      </p:pic>
      <p:sp>
        <p:nvSpPr>
          <p:cNvPr id="18" name="CuadroTexto 17">
            <a:extLst>
              <a:ext uri="{FF2B5EF4-FFF2-40B4-BE49-F238E27FC236}">
                <a16:creationId xmlns:a16="http://schemas.microsoft.com/office/drawing/2014/main" id="{AE2987CA-CC11-4A6E-8286-BAA332781930}"/>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sp>
        <p:nvSpPr>
          <p:cNvPr id="14" name="Rectángulo 13"/>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3" name="Imagen 22">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4" name="Rectángulo 2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MANTENIMIENTO SUBESTACIÓN ELÉCTRICA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01834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ja de cartón&#10;&#10;Descripción generada automáticamente con confianza baja">
            <a:extLst>
              <a:ext uri="{FF2B5EF4-FFF2-40B4-BE49-F238E27FC236}">
                <a16:creationId xmlns:a16="http://schemas.microsoft.com/office/drawing/2014/main" id="{E59FF012-572D-48E1-B7E9-BA38F1279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425" y="1422971"/>
            <a:ext cx="2849200" cy="1822397"/>
          </a:xfrm>
          <a:prstGeom prst="rect">
            <a:avLst/>
          </a:prstGeom>
        </p:spPr>
      </p:pic>
      <p:pic>
        <p:nvPicPr>
          <p:cNvPr id="5" name="Imagen 4" descr="Imagen que contiene circuito&#10;&#10;Descripción generada automáticamente">
            <a:extLst>
              <a:ext uri="{FF2B5EF4-FFF2-40B4-BE49-F238E27FC236}">
                <a16:creationId xmlns:a16="http://schemas.microsoft.com/office/drawing/2014/main" id="{B0900D72-D7FC-4B3F-BDF6-24F00C88C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2633" y="1422971"/>
            <a:ext cx="2429863" cy="1822397"/>
          </a:xfrm>
          <a:prstGeom prst="rect">
            <a:avLst/>
          </a:prstGeom>
        </p:spPr>
      </p:pic>
      <p:pic>
        <p:nvPicPr>
          <p:cNvPr id="7" name="Imagen 6" descr="Imagen que contiene interior, refrigerador, abrir, llenado&#10;&#10;Descripción generada automáticamente">
            <a:extLst>
              <a:ext uri="{FF2B5EF4-FFF2-40B4-BE49-F238E27FC236}">
                <a16:creationId xmlns:a16="http://schemas.microsoft.com/office/drawing/2014/main" id="{CC60C99C-25CF-468E-BF59-9AFE74D4B6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6380" y="1422971"/>
            <a:ext cx="1370884" cy="1827846"/>
          </a:xfrm>
          <a:prstGeom prst="rect">
            <a:avLst/>
          </a:prstGeom>
        </p:spPr>
      </p:pic>
      <p:pic>
        <p:nvPicPr>
          <p:cNvPr id="9" name="Imagen 8" descr="Imagen que contiene interior, mostrador, tabla, horno&#10;&#10;Descripción generada automáticamente">
            <a:extLst>
              <a:ext uri="{FF2B5EF4-FFF2-40B4-BE49-F238E27FC236}">
                <a16:creationId xmlns:a16="http://schemas.microsoft.com/office/drawing/2014/main" id="{7E5F4172-3C55-48E3-B84C-5666D23F0A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227" y="3682661"/>
            <a:ext cx="2832018" cy="2121801"/>
          </a:xfrm>
          <a:prstGeom prst="rect">
            <a:avLst/>
          </a:prstGeom>
        </p:spPr>
      </p:pic>
      <p:pic>
        <p:nvPicPr>
          <p:cNvPr id="15" name="Imagen 14" descr="Un reloj en la pared&#10;&#10;Descripción generada automáticamente">
            <a:extLst>
              <a:ext uri="{FF2B5EF4-FFF2-40B4-BE49-F238E27FC236}">
                <a16:creationId xmlns:a16="http://schemas.microsoft.com/office/drawing/2014/main" id="{47198F5B-1445-4099-81A4-FC33E8F054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5685" y="3687014"/>
            <a:ext cx="1598420" cy="2054943"/>
          </a:xfrm>
          <a:prstGeom prst="rect">
            <a:avLst/>
          </a:prstGeom>
        </p:spPr>
      </p:pic>
      <p:pic>
        <p:nvPicPr>
          <p:cNvPr id="17" name="Imagen 16" descr="Mano sosteniendo un aparato electrónico&#10;&#10;Descripción generada automáticamente con confianza baja">
            <a:extLst>
              <a:ext uri="{FF2B5EF4-FFF2-40B4-BE49-F238E27FC236}">
                <a16:creationId xmlns:a16="http://schemas.microsoft.com/office/drawing/2014/main" id="{FC80094E-B4E5-4CF5-8C03-E2C7A00622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1751" y="3682662"/>
            <a:ext cx="1637331" cy="2117450"/>
          </a:xfrm>
          <a:prstGeom prst="rect">
            <a:avLst/>
          </a:prstGeom>
        </p:spPr>
      </p:pic>
      <p:pic>
        <p:nvPicPr>
          <p:cNvPr id="19" name="Imagen 18" descr="Imagen que contiene interior, refrigerador, abrir, llenado&#10;&#10;Descripción generada automáticamente">
            <a:extLst>
              <a:ext uri="{FF2B5EF4-FFF2-40B4-BE49-F238E27FC236}">
                <a16:creationId xmlns:a16="http://schemas.microsoft.com/office/drawing/2014/main" id="{F0DECC28-923D-48F1-B352-800359AC71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8971" y="3687014"/>
            <a:ext cx="1633965" cy="2099775"/>
          </a:xfrm>
          <a:prstGeom prst="rect">
            <a:avLst/>
          </a:prstGeom>
        </p:spPr>
      </p:pic>
      <p:pic>
        <p:nvPicPr>
          <p:cNvPr id="21" name="Imagen 20" descr="Imagen que contiene persona, hombre, sostener, parado&#10;&#10;Descripción generada automáticamente">
            <a:extLst>
              <a:ext uri="{FF2B5EF4-FFF2-40B4-BE49-F238E27FC236}">
                <a16:creationId xmlns:a16="http://schemas.microsoft.com/office/drawing/2014/main" id="{46A5DC7D-4A6A-44C9-ABEF-9A4FEC248D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1591" y="1396961"/>
            <a:ext cx="1406115" cy="1876776"/>
          </a:xfrm>
          <a:prstGeom prst="rect">
            <a:avLst/>
          </a:prstGeom>
        </p:spPr>
      </p:pic>
      <p:sp>
        <p:nvSpPr>
          <p:cNvPr id="23" name="CuadroTexto 22">
            <a:extLst>
              <a:ext uri="{FF2B5EF4-FFF2-40B4-BE49-F238E27FC236}">
                <a16:creationId xmlns:a16="http://schemas.microsoft.com/office/drawing/2014/main" id="{640E0265-A6A4-403D-BB80-F66F77BFE21D}"/>
              </a:ext>
            </a:extLst>
          </p:cNvPr>
          <p:cNvSpPr txBox="1"/>
          <p:nvPr/>
        </p:nvSpPr>
        <p:spPr>
          <a:xfrm>
            <a:off x="234536" y="922859"/>
            <a:ext cx="8645007" cy="523220"/>
          </a:xfrm>
          <a:prstGeom prst="rect">
            <a:avLst/>
          </a:prstGeom>
          <a:noFill/>
        </p:spPr>
        <p:txBody>
          <a:bodyPr wrap="square" rtlCol="0">
            <a:spAutoFit/>
          </a:bodyPr>
          <a:lstStyle/>
          <a:p>
            <a:pPr algn="ctr"/>
            <a:r>
              <a:rPr lang="es-MX" sz="2800" b="1" dirty="0">
                <a:latin typeface="Barlow Black" panose="00000A00000000000000" pitchFamily="2" charset="0"/>
              </a:rPr>
              <a:t>Antes </a:t>
            </a:r>
            <a:endParaRPr lang="es-CO" sz="2800" b="1" dirty="0">
              <a:latin typeface="Barlow Black" panose="00000A00000000000000" pitchFamily="2" charset="0"/>
            </a:endParaRPr>
          </a:p>
        </p:txBody>
      </p:sp>
      <p:sp>
        <p:nvSpPr>
          <p:cNvPr id="28" name="CuadroTexto 27">
            <a:extLst>
              <a:ext uri="{FF2B5EF4-FFF2-40B4-BE49-F238E27FC236}">
                <a16:creationId xmlns:a16="http://schemas.microsoft.com/office/drawing/2014/main" id="{F9151BF9-4B46-44EB-A357-EBE54D37E874}"/>
              </a:ext>
            </a:extLst>
          </p:cNvPr>
          <p:cNvSpPr txBox="1"/>
          <p:nvPr/>
        </p:nvSpPr>
        <p:spPr>
          <a:xfrm>
            <a:off x="219332" y="3136413"/>
            <a:ext cx="8645007" cy="523220"/>
          </a:xfrm>
          <a:prstGeom prst="rect">
            <a:avLst/>
          </a:prstGeom>
          <a:noFill/>
        </p:spPr>
        <p:txBody>
          <a:bodyPr wrap="square" rtlCol="0">
            <a:spAutoFit/>
          </a:bodyPr>
          <a:lstStyle/>
          <a:p>
            <a:pPr algn="ctr"/>
            <a:r>
              <a:rPr lang="es-MX" sz="2800" dirty="0">
                <a:latin typeface="Barlow Black" panose="00000A00000000000000" pitchFamily="2" charset="0"/>
              </a:rPr>
              <a:t>Después  </a:t>
            </a:r>
            <a:endParaRPr lang="es-CO" sz="2800" dirty="0">
              <a:latin typeface="Barlow Black" panose="00000A00000000000000" pitchFamily="2" charset="0"/>
            </a:endParaRPr>
          </a:p>
        </p:txBody>
      </p:sp>
      <p:sp>
        <p:nvSpPr>
          <p:cNvPr id="18" name="CuadroTexto 17">
            <a:extLst>
              <a:ext uri="{FF2B5EF4-FFF2-40B4-BE49-F238E27FC236}">
                <a16:creationId xmlns:a16="http://schemas.microsoft.com/office/drawing/2014/main" id="{AE2987CA-CC11-4A6E-8286-BAA332781930}"/>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sp>
        <p:nvSpPr>
          <p:cNvPr id="26" name="Rectángulo 25"/>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7" name="Imagen 26">
            <a:extLst>
              <a:ext uri="{FF2B5EF4-FFF2-40B4-BE49-F238E27FC236}">
                <a16:creationId xmlns:a16="http://schemas.microsoft.com/office/drawing/2014/main" id="{7A061644-D1DF-4159-BD70-CAC1A39FA8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31" name="Rectángulo 3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2" name="CuadroTexto 31">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INSTALACIÓN DE LA UPS Y MANTENIMIENTO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8785788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7410" name="Picture 2" descr="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76179" y="1713070"/>
            <a:ext cx="3010754" cy="386689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6394" y="1565938"/>
            <a:ext cx="2366033" cy="2366033"/>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3703702" y="3697148"/>
            <a:ext cx="1783847" cy="237846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55575" y="951497"/>
            <a:ext cx="8831358" cy="523220"/>
          </a:xfrm>
          <a:prstGeom prst="rect">
            <a:avLst/>
          </a:prstGeom>
        </p:spPr>
        <p:txBody>
          <a:bodyPr wrap="square">
            <a:spAutoFit/>
          </a:bodyPr>
          <a:lstStyle/>
          <a:p>
            <a:r>
              <a:rPr lang="es-MX" sz="1400" dirty="0">
                <a:solidFill>
                  <a:srgbClr val="0F1419"/>
                </a:solidFill>
                <a:latin typeface="Arial Black" panose="020B0A04020102020204" pitchFamily="34" charset="0"/>
                <a:cs typeface="Arial" panose="020B0604020202020204" pitchFamily="34" charset="0"/>
              </a:rPr>
              <a:t>Embellecimiento de los espacios de trabajo haciendo más agradable la atención a los usuarios. </a:t>
            </a:r>
            <a:endParaRPr lang="en-US" sz="1400" dirty="0">
              <a:latin typeface="Arial Black" panose="020B0A04020102020204" pitchFamily="34" charset="0"/>
              <a:cs typeface="Arial" panose="020B0604020202020204" pitchFamily="34" charset="0"/>
            </a:endParaRPr>
          </a:p>
        </p:txBody>
      </p:sp>
      <p:pic>
        <p:nvPicPr>
          <p:cNvPr id="14" name="Imagen 13" descr="Imagen que contiene edificio, ventana&#10;&#10;Descripción generada automáticamente">
            <a:extLst>
              <a:ext uri="{FF2B5EF4-FFF2-40B4-BE49-F238E27FC236}">
                <a16:creationId xmlns:a16="http://schemas.microsoft.com/office/drawing/2014/main" id="{6BB6EC03-3C4F-41C3-97FE-30A1646966C3}"/>
              </a:ext>
            </a:extLst>
          </p:cNvPr>
          <p:cNvPicPr>
            <a:picLocks noChangeAspect="1"/>
          </p:cNvPicPr>
          <p:nvPr/>
        </p:nvPicPr>
        <p:blipFill rotWithShape="1">
          <a:blip r:embed="rId5">
            <a:extLst>
              <a:ext uri="{28A0092B-C50C-407E-A947-70E740481C1C}">
                <a14:useLocalDpi xmlns:a14="http://schemas.microsoft.com/office/drawing/2010/main" val="0"/>
              </a:ext>
            </a:extLst>
          </a:blip>
          <a:srcRect l="17821" t="20622" r="17176" b="20316"/>
          <a:stretch/>
        </p:blipFill>
        <p:spPr bwMode="auto">
          <a:xfrm>
            <a:off x="47222" y="1714502"/>
            <a:ext cx="3345815" cy="4053335"/>
          </a:xfrm>
          <a:prstGeom prst="rect">
            <a:avLst/>
          </a:prstGeom>
          <a:noFill/>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BF5B2D05-0C08-48AC-A77E-93B3B2BC3A4F}"/>
              </a:ext>
            </a:extLst>
          </p:cNvPr>
          <p:cNvSpPr txBox="1"/>
          <p:nvPr/>
        </p:nvSpPr>
        <p:spPr>
          <a:xfrm>
            <a:off x="-185112" y="5224670"/>
            <a:ext cx="1814584" cy="338554"/>
          </a:xfrm>
          <a:prstGeom prst="rect">
            <a:avLst/>
          </a:prstGeom>
          <a:noFill/>
        </p:spPr>
        <p:txBody>
          <a:bodyPr wrap="square" rtlCol="0">
            <a:spAutoFit/>
          </a:bodyPr>
          <a:lstStyle/>
          <a:p>
            <a:pPr algn="ctr"/>
            <a:r>
              <a:rPr lang="es-MX" sz="1600" b="1" dirty="0">
                <a:solidFill>
                  <a:schemeClr val="bg1"/>
                </a:solidFill>
                <a:latin typeface="Barlow Black" panose="00000A00000000000000" pitchFamily="2" charset="0"/>
              </a:rPr>
              <a:t>Después </a:t>
            </a:r>
            <a:endParaRPr lang="es-CO" sz="1600" b="1" dirty="0">
              <a:solidFill>
                <a:schemeClr val="bg1"/>
              </a:solidFill>
              <a:latin typeface="Barlow Black" panose="00000A00000000000000" pitchFamily="2" charset="0"/>
            </a:endParaRPr>
          </a:p>
        </p:txBody>
      </p:sp>
      <p:sp>
        <p:nvSpPr>
          <p:cNvPr id="15" name="CuadroTexto 14">
            <a:extLst>
              <a:ext uri="{FF2B5EF4-FFF2-40B4-BE49-F238E27FC236}">
                <a16:creationId xmlns:a16="http://schemas.microsoft.com/office/drawing/2014/main" id="{A5163CD3-B1E9-4487-8002-EB1E0CA03752}"/>
              </a:ext>
            </a:extLst>
          </p:cNvPr>
          <p:cNvSpPr txBox="1"/>
          <p:nvPr/>
        </p:nvSpPr>
        <p:spPr>
          <a:xfrm>
            <a:off x="5580290" y="3625064"/>
            <a:ext cx="1814584" cy="338554"/>
          </a:xfrm>
          <a:prstGeom prst="rect">
            <a:avLst/>
          </a:prstGeom>
          <a:noFill/>
        </p:spPr>
        <p:txBody>
          <a:bodyPr wrap="square" rtlCol="0">
            <a:spAutoFit/>
          </a:bodyPr>
          <a:lstStyle/>
          <a:p>
            <a:pPr algn="ctr"/>
            <a:r>
              <a:rPr lang="es-MX" sz="1600" b="1" dirty="0">
                <a:solidFill>
                  <a:schemeClr val="bg1"/>
                </a:solidFill>
                <a:latin typeface="Barlow Black" panose="00000A00000000000000" pitchFamily="2" charset="0"/>
              </a:rPr>
              <a:t>Después </a:t>
            </a:r>
            <a:endParaRPr lang="es-CO" sz="1600" b="1" dirty="0">
              <a:solidFill>
                <a:schemeClr val="bg1"/>
              </a:solidFill>
              <a:latin typeface="Barlow Black" panose="00000A00000000000000" pitchFamily="2" charset="0"/>
            </a:endParaRPr>
          </a:p>
        </p:txBody>
      </p:sp>
      <p:sp>
        <p:nvSpPr>
          <p:cNvPr id="16" name="CuadroTexto 15">
            <a:extLst>
              <a:ext uri="{FF2B5EF4-FFF2-40B4-BE49-F238E27FC236}">
                <a16:creationId xmlns:a16="http://schemas.microsoft.com/office/drawing/2014/main" id="{94B9993F-9337-43B1-81D4-8419F5A1B97D}"/>
              </a:ext>
            </a:extLst>
          </p:cNvPr>
          <p:cNvSpPr txBox="1"/>
          <p:nvPr/>
        </p:nvSpPr>
        <p:spPr>
          <a:xfrm>
            <a:off x="4378592" y="5297287"/>
            <a:ext cx="1814584" cy="338554"/>
          </a:xfrm>
          <a:prstGeom prst="rect">
            <a:avLst/>
          </a:prstGeom>
          <a:noFill/>
        </p:spPr>
        <p:txBody>
          <a:bodyPr wrap="square" rtlCol="0">
            <a:spAutoFit/>
          </a:bodyPr>
          <a:lstStyle/>
          <a:p>
            <a:pPr algn="ctr"/>
            <a:r>
              <a:rPr lang="es-MX" sz="1600" b="1" dirty="0">
                <a:solidFill>
                  <a:schemeClr val="bg1"/>
                </a:solidFill>
                <a:latin typeface="Barlow Black" panose="00000A00000000000000" pitchFamily="2" charset="0"/>
              </a:rPr>
              <a:t>Después </a:t>
            </a:r>
            <a:endParaRPr lang="es-CO" sz="1600" b="1" dirty="0">
              <a:solidFill>
                <a:schemeClr val="bg1"/>
              </a:solidFill>
              <a:latin typeface="Barlow Black" panose="00000A00000000000000" pitchFamily="2" charset="0"/>
            </a:endParaRPr>
          </a:p>
        </p:txBody>
      </p:sp>
      <p:sp>
        <p:nvSpPr>
          <p:cNvPr id="17" name="CuadroTexto 16">
            <a:extLst>
              <a:ext uri="{FF2B5EF4-FFF2-40B4-BE49-F238E27FC236}">
                <a16:creationId xmlns:a16="http://schemas.microsoft.com/office/drawing/2014/main" id="{A3988D2A-7536-43A5-8EB7-825FC57B4520}"/>
              </a:ext>
            </a:extLst>
          </p:cNvPr>
          <p:cNvSpPr txBox="1"/>
          <p:nvPr/>
        </p:nvSpPr>
        <p:spPr>
          <a:xfrm>
            <a:off x="-427840" y="1463813"/>
            <a:ext cx="1814584" cy="338554"/>
          </a:xfrm>
          <a:prstGeom prst="rect">
            <a:avLst/>
          </a:prstGeom>
          <a:noFill/>
        </p:spPr>
        <p:txBody>
          <a:bodyPr wrap="square" rtlCol="0">
            <a:spAutoFit/>
          </a:bodyPr>
          <a:lstStyle/>
          <a:p>
            <a:pPr algn="ctr"/>
            <a:r>
              <a:rPr lang="es-MX" sz="1600" b="1" dirty="0">
                <a:latin typeface="Barlow Black" panose="00000A00000000000000" pitchFamily="2" charset="0"/>
              </a:rPr>
              <a:t>Antes </a:t>
            </a:r>
            <a:endParaRPr lang="es-CO" sz="1600" b="1" dirty="0">
              <a:latin typeface="Barlow Black" panose="00000A00000000000000" pitchFamily="2" charset="0"/>
            </a:endParaRPr>
          </a:p>
        </p:txBody>
      </p:sp>
      <p:sp>
        <p:nvSpPr>
          <p:cNvPr id="21" name="CuadroTexto 20">
            <a:extLst>
              <a:ext uri="{FF2B5EF4-FFF2-40B4-BE49-F238E27FC236}">
                <a16:creationId xmlns:a16="http://schemas.microsoft.com/office/drawing/2014/main" id="{4F48AA24-B2A8-4B5A-A1E1-B5E74B64FD28}"/>
              </a:ext>
            </a:extLst>
          </p:cNvPr>
          <p:cNvSpPr txBox="1"/>
          <p:nvPr/>
        </p:nvSpPr>
        <p:spPr>
          <a:xfrm>
            <a:off x="5344269" y="1309815"/>
            <a:ext cx="1814584" cy="338554"/>
          </a:xfrm>
          <a:prstGeom prst="rect">
            <a:avLst/>
          </a:prstGeom>
          <a:noFill/>
        </p:spPr>
        <p:txBody>
          <a:bodyPr wrap="square" rtlCol="0">
            <a:spAutoFit/>
          </a:bodyPr>
          <a:lstStyle/>
          <a:p>
            <a:pPr algn="ctr"/>
            <a:r>
              <a:rPr lang="es-MX" sz="1600" b="1" dirty="0">
                <a:latin typeface="Barlow Black" panose="00000A00000000000000" pitchFamily="2" charset="0"/>
              </a:rPr>
              <a:t>Antes </a:t>
            </a:r>
            <a:endParaRPr lang="es-CO" sz="1600" b="1" dirty="0">
              <a:latin typeface="Barlow Black" panose="00000A00000000000000" pitchFamily="2" charset="0"/>
            </a:endParaRPr>
          </a:p>
        </p:txBody>
      </p:sp>
      <p:sp>
        <p:nvSpPr>
          <p:cNvPr id="22" name="CuadroTexto 21">
            <a:extLst>
              <a:ext uri="{FF2B5EF4-FFF2-40B4-BE49-F238E27FC236}">
                <a16:creationId xmlns:a16="http://schemas.microsoft.com/office/drawing/2014/main" id="{DAC66D53-AF21-4B1C-BD34-0F515D20EB41}"/>
              </a:ext>
            </a:extLst>
          </p:cNvPr>
          <p:cNvSpPr txBox="1"/>
          <p:nvPr/>
        </p:nvSpPr>
        <p:spPr>
          <a:xfrm>
            <a:off x="3406393" y="1231291"/>
            <a:ext cx="2542339" cy="338554"/>
          </a:xfrm>
          <a:prstGeom prst="rect">
            <a:avLst/>
          </a:prstGeom>
          <a:noFill/>
        </p:spPr>
        <p:txBody>
          <a:bodyPr wrap="square" rtlCol="0">
            <a:spAutoFit/>
          </a:bodyPr>
          <a:lstStyle/>
          <a:p>
            <a:pPr algn="ctr"/>
            <a:r>
              <a:rPr lang="es-MX" sz="1600" b="1" dirty="0">
                <a:latin typeface="Barlow Black" panose="00000A00000000000000" pitchFamily="2" charset="0"/>
              </a:rPr>
              <a:t>Antes </a:t>
            </a:r>
            <a:endParaRPr lang="es-CO" sz="1600" b="1" dirty="0">
              <a:latin typeface="Barlow Black" panose="00000A00000000000000" pitchFamily="2" charset="0"/>
            </a:endParaRPr>
          </a:p>
        </p:txBody>
      </p:sp>
      <p:sp>
        <p:nvSpPr>
          <p:cNvPr id="23" name="Rectángulo 22"/>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4" name="Imagen 23">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5" name="Rectángulo 2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 name="CuadroTexto 25">
            <a:extLst>
              <a:ext uri="{FF2B5EF4-FFF2-40B4-BE49-F238E27FC236}">
                <a16:creationId xmlns:a16="http://schemas.microsoft.com/office/drawing/2014/main" id="{8E2C17FD-34B9-4BFE-B32F-E76BCB1F8FC1}"/>
              </a:ext>
            </a:extLst>
          </p:cNvPr>
          <p:cNvSpPr txBox="1"/>
          <p:nvPr/>
        </p:nvSpPr>
        <p:spPr>
          <a:xfrm>
            <a:off x="453875" y="155506"/>
            <a:ext cx="8222972" cy="369332"/>
          </a:xfrm>
          <a:prstGeom prst="rect">
            <a:avLst/>
          </a:prstGeom>
          <a:noFill/>
        </p:spPr>
        <p:txBody>
          <a:bodyPr wrap="square">
            <a:spAutoFit/>
          </a:bodyPr>
          <a:lstStyle/>
          <a:p>
            <a:pPr algn="ctr"/>
            <a:r>
              <a:rPr lang="es-CO">
                <a:solidFill>
                  <a:schemeClr val="bg1">
                    <a:lumMod val="95000"/>
                  </a:schemeClr>
                </a:solidFill>
                <a:latin typeface="Arial Black" panose="020B0A04020102020204" pitchFamily="34" charset="0"/>
                <a:cs typeface="Arial" panose="020B0604020202020204" pitchFamily="34" charset="0"/>
              </a:rPr>
              <a:t>MANTENIMIENTO Y EMBELLECIMIENTO DE ZONAS VERDES</a:t>
            </a:r>
            <a:endParaRPr lang="es-CO" sz="12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33580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p:cNvSpPr/>
          <p:nvPr/>
        </p:nvSpPr>
        <p:spPr>
          <a:xfrm>
            <a:off x="16217" y="1"/>
            <a:ext cx="9127783" cy="5997038"/>
          </a:xfrm>
          <a:prstGeom prst="rect">
            <a:avLst/>
          </a:prstGeom>
          <a:solidFill>
            <a:srgbClr val="2767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9A7B907B-5953-47A5-8FED-556E9A7B0657}"/>
              </a:ext>
            </a:extLst>
          </p:cNvPr>
          <p:cNvSpPr txBox="1"/>
          <p:nvPr/>
        </p:nvSpPr>
        <p:spPr>
          <a:xfrm>
            <a:off x="0" y="3908967"/>
            <a:ext cx="8980227" cy="1846659"/>
          </a:xfrm>
          <a:prstGeom prst="rect">
            <a:avLst/>
          </a:prstGeom>
          <a:noFill/>
        </p:spPr>
        <p:txBody>
          <a:bodyPr wrap="square" rtlCol="0">
            <a:spAutoFit/>
          </a:bodyPr>
          <a:lstStyle/>
          <a:p>
            <a:pPr algn="ctr"/>
            <a:r>
              <a:rPr lang="es-MX" sz="3200" b="1" dirty="0">
                <a:solidFill>
                  <a:schemeClr val="bg1"/>
                </a:solidFill>
                <a:latin typeface="Arial Black" panose="020B0A04020102020204" pitchFamily="34" charset="0"/>
              </a:rPr>
              <a:t>Director General (E)</a:t>
            </a:r>
          </a:p>
          <a:p>
            <a:pPr algn="ctr"/>
            <a:r>
              <a:rPr lang="es-MX" sz="3200" b="1" dirty="0">
                <a:solidFill>
                  <a:schemeClr val="bg1"/>
                </a:solidFill>
                <a:latin typeface="Arial Black" panose="020B0A04020102020204" pitchFamily="34" charset="0"/>
              </a:rPr>
              <a:t>Ing. </a:t>
            </a:r>
            <a:r>
              <a:rPr lang="es-CO" sz="3200" b="1" i="0" dirty="0">
                <a:solidFill>
                  <a:schemeClr val="bg1"/>
                </a:solidFill>
                <a:effectLst/>
                <a:latin typeface="Arial Black" panose="020B0A04020102020204" pitchFamily="34" charset="0"/>
              </a:rPr>
              <a:t>Iván Rodríguez Durán</a:t>
            </a:r>
          </a:p>
          <a:p>
            <a:pPr algn="ctr"/>
            <a:endParaRPr lang="es-CO" sz="3200" b="1" i="0" dirty="0">
              <a:solidFill>
                <a:schemeClr val="bg1"/>
              </a:solidFill>
              <a:effectLst/>
              <a:latin typeface="Arial Black" panose="020B0A04020102020204" pitchFamily="34" charset="0"/>
            </a:endParaRPr>
          </a:p>
          <a:p>
            <a:endParaRPr lang="es-CO" dirty="0">
              <a:solidFill>
                <a:schemeClr val="bg1"/>
              </a:solidFill>
            </a:endParaRPr>
          </a:p>
        </p:txBody>
      </p:sp>
      <p:pic>
        <p:nvPicPr>
          <p:cNvPr id="1028" name="Picture 4">
            <a:extLst>
              <a:ext uri="{FF2B5EF4-FFF2-40B4-BE49-F238E27FC236}">
                <a16:creationId xmlns:a16="http://schemas.microsoft.com/office/drawing/2014/main" id="{1D3F75BB-3A0B-4A0C-93E9-451ABB88E4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952" y="609931"/>
            <a:ext cx="2044321" cy="306648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408491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Rectángulo 1"/>
          <p:cNvSpPr/>
          <p:nvPr/>
        </p:nvSpPr>
        <p:spPr>
          <a:xfrm>
            <a:off x="129231" y="1012023"/>
            <a:ext cx="7020838" cy="276999"/>
          </a:xfrm>
          <a:prstGeom prst="rect">
            <a:avLst/>
          </a:prstGeom>
        </p:spPr>
        <p:txBody>
          <a:bodyPr wrap="square">
            <a:spAutoFit/>
          </a:bodyPr>
          <a:lstStyle/>
          <a:p>
            <a:pPr marL="0" lvl="1"/>
            <a:r>
              <a:rPr lang="es-CO" sz="1200" b="1" dirty="0">
                <a:latin typeface="Arial Black" panose="020B0A04020102020204" pitchFamily="34" charset="0"/>
                <a:cs typeface="Arial" panose="020B0604020202020204" pitchFamily="34" charset="0"/>
              </a:rPr>
              <a:t>Reparación de goteras </a:t>
            </a:r>
            <a:endParaRPr lang="en-US" sz="1200" b="1" dirty="0">
              <a:latin typeface="Arial Black" panose="020B0A04020102020204" pitchFamily="34" charset="0"/>
              <a:cs typeface="Arial" panose="020B0604020202020204" pitchFamily="34" charset="0"/>
            </a:endParaRPr>
          </a:p>
        </p:txBody>
      </p:sp>
      <p:pic>
        <p:nvPicPr>
          <p:cNvPr id="18" name="Imagen 1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896" y="1315739"/>
            <a:ext cx="4075611" cy="1806346"/>
          </a:xfrm>
          <a:prstGeom prst="rect">
            <a:avLst/>
          </a:prstGeom>
          <a:ln>
            <a:noFill/>
          </a:ln>
          <a:effectLst>
            <a:outerShdw blurRad="292100" dist="139700" dir="2700000" algn="tl" rotWithShape="0">
              <a:srgbClr val="333333">
                <a:alpha val="65000"/>
              </a:srgbClr>
            </a:outerShdw>
          </a:effectLst>
        </p:spPr>
      </p:pic>
      <p:pic>
        <p:nvPicPr>
          <p:cNvPr id="19" name="Imagen 1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7285" y="1309398"/>
            <a:ext cx="4634789" cy="1871858"/>
          </a:xfrm>
          <a:prstGeom prst="rect">
            <a:avLst/>
          </a:prstGeom>
          <a:ln>
            <a:noFill/>
          </a:ln>
          <a:effectLst>
            <a:outerShdw blurRad="292100" dist="139700" dir="2700000" algn="tl" rotWithShape="0">
              <a:srgbClr val="333333">
                <a:alpha val="65000"/>
              </a:srgbClr>
            </a:outerShdw>
          </a:effectLst>
        </p:spPr>
      </p:pic>
      <p:sp>
        <p:nvSpPr>
          <p:cNvPr id="4" name="CuadroTexto 3"/>
          <p:cNvSpPr txBox="1"/>
          <p:nvPr/>
        </p:nvSpPr>
        <p:spPr>
          <a:xfrm>
            <a:off x="4404709" y="1012022"/>
            <a:ext cx="4634789" cy="276999"/>
          </a:xfrm>
          <a:prstGeom prst="rect">
            <a:avLst/>
          </a:prstGeom>
          <a:noFill/>
        </p:spPr>
        <p:txBody>
          <a:bodyPr wrap="square" rtlCol="0">
            <a:spAutoFit/>
          </a:bodyPr>
          <a:lstStyle/>
          <a:p>
            <a:pPr algn="ctr"/>
            <a:r>
              <a:rPr lang="es-CO" sz="1200" b="1" dirty="0">
                <a:latin typeface="Arial Black" panose="020B0A04020102020204" pitchFamily="34" charset="0"/>
                <a:cs typeface="Arial" panose="020B0604020202020204" pitchFamily="34" charset="0"/>
              </a:rPr>
              <a:t>Mantenimiento</a:t>
            </a:r>
            <a:r>
              <a:rPr lang="en-US" sz="1200" b="1" dirty="0">
                <a:latin typeface="Arial Black" panose="020B0A04020102020204" pitchFamily="34" charset="0"/>
                <a:cs typeface="Arial" panose="020B0604020202020204" pitchFamily="34" charset="0"/>
              </a:rPr>
              <a:t> </a:t>
            </a:r>
            <a:r>
              <a:rPr lang="en-US" sz="1200" b="1" dirty="0" err="1">
                <a:latin typeface="Arial Black" panose="020B0A04020102020204" pitchFamily="34" charset="0"/>
                <a:cs typeface="Arial" panose="020B0604020202020204" pitchFamily="34" charset="0"/>
              </a:rPr>
              <a:t>aires</a:t>
            </a:r>
            <a:r>
              <a:rPr lang="en-US" sz="1200" b="1" dirty="0">
                <a:latin typeface="Arial Black" panose="020B0A04020102020204" pitchFamily="34" charset="0"/>
                <a:cs typeface="Arial" panose="020B0604020202020204" pitchFamily="34" charset="0"/>
              </a:rPr>
              <a:t> </a:t>
            </a:r>
            <a:r>
              <a:rPr lang="es-CO" sz="1200" b="1" dirty="0">
                <a:latin typeface="Arial Black" panose="020B0A04020102020204" pitchFamily="34" charset="0"/>
                <a:cs typeface="Arial" panose="020B0604020202020204" pitchFamily="34" charset="0"/>
              </a:rPr>
              <a:t>acondicionados</a:t>
            </a:r>
          </a:p>
        </p:txBody>
      </p:sp>
      <p:sp>
        <p:nvSpPr>
          <p:cNvPr id="5" name="Rectángulo 4"/>
          <p:cNvSpPr/>
          <p:nvPr/>
        </p:nvSpPr>
        <p:spPr>
          <a:xfrm>
            <a:off x="241333" y="3235258"/>
            <a:ext cx="3820736" cy="276999"/>
          </a:xfrm>
          <a:prstGeom prst="rect">
            <a:avLst/>
          </a:prstGeom>
        </p:spPr>
        <p:txBody>
          <a:bodyPr wrap="square">
            <a:spAutoFit/>
          </a:bodyPr>
          <a:lstStyle/>
          <a:p>
            <a:pPr algn="ctr"/>
            <a:r>
              <a:rPr lang="es-CO" sz="1200" b="1" dirty="0">
                <a:solidFill>
                  <a:srgbClr val="000000"/>
                </a:solidFill>
                <a:latin typeface="Arial Black" panose="020B0A04020102020204" pitchFamily="34" charset="0"/>
                <a:ea typeface="Calibri" panose="020F0502020204030204" pitchFamily="34" charset="0"/>
              </a:rPr>
              <a:t>Lavado de techos</a:t>
            </a:r>
            <a:endParaRPr lang="en-US" sz="1200" b="1" dirty="0">
              <a:latin typeface="Arial Black" panose="020B0A04020102020204" pitchFamily="34" charset="0"/>
            </a:endParaRPr>
          </a:p>
        </p:txBody>
      </p:sp>
      <p:pic>
        <p:nvPicPr>
          <p:cNvPr id="20" name="Imagen 19" descr="Edificio de madera&#10;&#10;Descripción generada automáticamente con confianza media"/>
          <p:cNvPicPr/>
          <p:nvPr/>
        </p:nvPicPr>
        <p:blipFill>
          <a:blip r:embed="rId4" cstate="print">
            <a:extLst>
              <a:ext uri="{28A0092B-C50C-407E-A947-70E740481C1C}">
                <a14:useLocalDpi xmlns:a14="http://schemas.microsoft.com/office/drawing/2010/main" val="0"/>
              </a:ext>
            </a:extLst>
          </a:blip>
          <a:stretch>
            <a:fillRect/>
          </a:stretch>
        </p:blipFill>
        <p:spPr>
          <a:xfrm>
            <a:off x="307975" y="3478010"/>
            <a:ext cx="1675992" cy="2375150"/>
          </a:xfrm>
          <a:prstGeom prst="rect">
            <a:avLst/>
          </a:prstGeom>
        </p:spPr>
      </p:pic>
      <p:pic>
        <p:nvPicPr>
          <p:cNvPr id="21" name="Imagen 20" descr="Edificio de madera&#10;&#10;Descripción generada automáticamente con confianza baja"/>
          <p:cNvPicPr/>
          <p:nvPr/>
        </p:nvPicPr>
        <p:blipFill>
          <a:blip r:embed="rId5" cstate="print">
            <a:extLst>
              <a:ext uri="{28A0092B-C50C-407E-A947-70E740481C1C}">
                <a14:useLocalDpi xmlns:a14="http://schemas.microsoft.com/office/drawing/2010/main" val="0"/>
              </a:ext>
            </a:extLst>
          </a:blip>
          <a:stretch>
            <a:fillRect/>
          </a:stretch>
        </p:blipFill>
        <p:spPr>
          <a:xfrm>
            <a:off x="2234596" y="3497727"/>
            <a:ext cx="1894115" cy="2375150"/>
          </a:xfrm>
          <a:prstGeom prst="rect">
            <a:avLst/>
          </a:prstGeom>
        </p:spPr>
      </p:pic>
      <p:sp>
        <p:nvSpPr>
          <p:cNvPr id="6" name="Rectángulo 5"/>
          <p:cNvSpPr/>
          <p:nvPr/>
        </p:nvSpPr>
        <p:spPr>
          <a:xfrm>
            <a:off x="5231340" y="3242254"/>
            <a:ext cx="3760734" cy="292131"/>
          </a:xfrm>
          <a:prstGeom prst="rect">
            <a:avLst/>
          </a:prstGeom>
        </p:spPr>
        <p:txBody>
          <a:bodyPr wrap="square">
            <a:spAutoFit/>
          </a:bodyPr>
          <a:lstStyle/>
          <a:p>
            <a:pPr algn="ctr">
              <a:lnSpc>
                <a:spcPct val="115000"/>
              </a:lnSpc>
              <a:spcAft>
                <a:spcPts val="0"/>
              </a:spcAft>
            </a:pPr>
            <a:r>
              <a:rPr lang="es-CO" sz="1200" b="1" dirty="0">
                <a:solidFill>
                  <a:srgbClr val="000000"/>
                </a:solidFill>
                <a:latin typeface="Arial Black" panose="020B0A04020102020204" pitchFamily="34" charset="0"/>
                <a:ea typeface="Calibri" panose="020F0502020204030204" pitchFamily="34" charset="0"/>
                <a:cs typeface="Times New Roman" panose="02020603050405020304" pitchFamily="18" charset="0"/>
              </a:rPr>
              <a:t>Lavado de tanques</a:t>
            </a:r>
            <a:endParaRPr lang="en-US" sz="1200" b="1" dirty="0">
              <a:latin typeface="Arial Black" panose="020B0A04020102020204" pitchFamily="34" charset="0"/>
              <a:ea typeface="Calibri" panose="020F0502020204030204" pitchFamily="34" charset="0"/>
              <a:cs typeface="Times New Roman" panose="02020603050405020304" pitchFamily="18" charset="0"/>
            </a:endParaRPr>
          </a:p>
        </p:txBody>
      </p:sp>
      <p:pic>
        <p:nvPicPr>
          <p:cNvPr id="22" name="Imagen 21" descr="Imagen que contiene interior, edificio, sucio, viejo&#10;&#10;Descripción generada automáticamente"/>
          <p:cNvPicPr/>
          <p:nvPr/>
        </p:nvPicPr>
        <p:blipFill>
          <a:blip r:embed="rId6" cstate="print">
            <a:extLst>
              <a:ext uri="{28A0092B-C50C-407E-A947-70E740481C1C}">
                <a14:useLocalDpi xmlns:a14="http://schemas.microsoft.com/office/drawing/2010/main" val="0"/>
              </a:ext>
            </a:extLst>
          </a:blip>
          <a:stretch>
            <a:fillRect/>
          </a:stretch>
        </p:blipFill>
        <p:spPr>
          <a:xfrm>
            <a:off x="5231340" y="3559503"/>
            <a:ext cx="1635714" cy="2313374"/>
          </a:xfrm>
          <a:prstGeom prst="rect">
            <a:avLst/>
          </a:prstGeom>
        </p:spPr>
      </p:pic>
      <p:pic>
        <p:nvPicPr>
          <p:cNvPr id="23" name="Imagen 22" descr="Imagen que contiene interior, edificio, piso, hombre&#10;&#10;Descripción generada automáticamente"/>
          <p:cNvPicPr/>
          <p:nvPr/>
        </p:nvPicPr>
        <p:blipFill>
          <a:blip r:embed="rId7" cstate="print">
            <a:extLst>
              <a:ext uri="{28A0092B-C50C-407E-A947-70E740481C1C}">
                <a14:useLocalDpi xmlns:a14="http://schemas.microsoft.com/office/drawing/2010/main" val="0"/>
              </a:ext>
            </a:extLst>
          </a:blip>
          <a:stretch>
            <a:fillRect/>
          </a:stretch>
        </p:blipFill>
        <p:spPr>
          <a:xfrm>
            <a:off x="7117683" y="3539786"/>
            <a:ext cx="1921815" cy="2313374"/>
          </a:xfrm>
          <a:prstGeom prst="rect">
            <a:avLst/>
          </a:prstGeom>
        </p:spPr>
      </p:pic>
      <p:sp>
        <p:nvSpPr>
          <p:cNvPr id="17" name="Rectángulo 16"/>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7" name="Imagen 26">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8" name="Rectángulo 27"/>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9" name="CuadroTexto 28">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MANTENIMIENTO INSTALACIONES FÍSICAS</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50150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28AD8302-A27F-462B-AE16-2DBF83D5A7B9}"/>
              </a:ext>
            </a:extLst>
          </p:cNvPr>
          <p:cNvSpPr txBox="1"/>
          <p:nvPr/>
        </p:nvSpPr>
        <p:spPr>
          <a:xfrm>
            <a:off x="19160" y="1063087"/>
            <a:ext cx="8947419" cy="743793"/>
          </a:xfrm>
          <a:prstGeom prst="rect">
            <a:avLst/>
          </a:prstGeom>
          <a:noFill/>
        </p:spPr>
        <p:txBody>
          <a:bodyPr wrap="square">
            <a:spAutoFit/>
          </a:bodyPr>
          <a:lstStyle/>
          <a:p>
            <a:pPr marL="285750" lvl="0" indent="-285750" algn="just">
              <a:spcAft>
                <a:spcPts val="1000"/>
              </a:spcAft>
              <a:buFont typeface="Wingdings" panose="05000000000000000000" pitchFamily="2" charset="2"/>
              <a:buChar char="ü"/>
            </a:pPr>
            <a:r>
              <a:rPr lang="es-CO" sz="1800" b="1" dirty="0">
                <a:effectLst/>
                <a:latin typeface="Arial Narrow" panose="020B0606020202030204" pitchFamily="34" charset="0"/>
                <a:ea typeface="Calibri" panose="020F0502020204030204" pitchFamily="34" charset="0"/>
                <a:cs typeface="Arial" panose="020B0604020202020204" pitchFamily="34" charset="0"/>
              </a:rPr>
              <a:t>Actividades propuestas en el Plan Estratégico de Gestión de Talento Humano – PEGTH </a:t>
            </a:r>
            <a:endParaRPr lang="es-CO" sz="1800" dirty="0">
              <a:effectLst/>
              <a:latin typeface="Arial Narrow" panose="020B0606020202030204" pitchFamily="34" charset="0"/>
              <a:ea typeface="Calibri" panose="020F0502020204030204" pitchFamily="34" charset="0"/>
              <a:cs typeface="Arial" panose="020B0604020202020204" pitchFamily="34" charset="0"/>
            </a:endParaRPr>
          </a:p>
          <a:p>
            <a:pPr lvl="0" algn="just">
              <a:spcAft>
                <a:spcPts val="1000"/>
              </a:spcAft>
            </a:pPr>
            <a:endParaRPr lang="es-CO"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9" name="CuadroTexto 18">
            <a:extLst>
              <a:ext uri="{FF2B5EF4-FFF2-40B4-BE49-F238E27FC236}">
                <a16:creationId xmlns:a16="http://schemas.microsoft.com/office/drawing/2014/main" id="{2DA1654A-5279-4CAC-9665-B4694EC10DC7}"/>
              </a:ext>
            </a:extLst>
          </p:cNvPr>
          <p:cNvSpPr txBox="1"/>
          <p:nvPr/>
        </p:nvSpPr>
        <p:spPr>
          <a:xfrm>
            <a:off x="387819" y="3836091"/>
            <a:ext cx="5566228" cy="1641475"/>
          </a:xfrm>
          <a:prstGeom prst="rect">
            <a:avLst/>
          </a:prstGeom>
          <a:noFill/>
        </p:spPr>
        <p:txBody>
          <a:bodyPr wrap="square">
            <a:spAutoFit/>
          </a:bodyPr>
          <a:lstStyle/>
          <a:p>
            <a:pPr algn="just">
              <a:spcAft>
                <a:spcPts val="1000"/>
              </a:spcAft>
            </a:pPr>
            <a:endParaRPr lang="es-CO" sz="1200" dirty="0">
              <a:latin typeface="Arial" panose="020B0604020202020204" pitchFamily="34" charset="0"/>
              <a:ea typeface="Calibri" panose="020F0502020204030204" pitchFamily="34" charset="0"/>
              <a:cs typeface="Arial" panose="020B0604020202020204" pitchFamily="34" charset="0"/>
            </a:endParaRPr>
          </a:p>
          <a:p>
            <a:pPr algn="just">
              <a:spcAft>
                <a:spcPts val="1000"/>
              </a:spcAft>
            </a:pPr>
            <a:r>
              <a:rPr lang="es-CO" sz="1200" dirty="0">
                <a:latin typeface="Arial" panose="020B0604020202020204" pitchFamily="34" charset="0"/>
                <a:ea typeface="Calibri" panose="020F0502020204030204" pitchFamily="34" charset="0"/>
                <a:cs typeface="Arial" panose="020B0604020202020204" pitchFamily="34" charset="0"/>
              </a:rPr>
              <a:t>       Algunas acciones a destacar:</a:t>
            </a:r>
          </a:p>
          <a:p>
            <a:pPr lvl="0" indent="-342900" algn="just">
              <a:buFont typeface="Wingdings" panose="05000000000000000000" pitchFamily="2" charset="2"/>
              <a:buChar char="ü"/>
            </a:pPr>
            <a:r>
              <a:rPr lang="es-CO" sz="1200" dirty="0">
                <a:effectLst/>
                <a:latin typeface="Arial" panose="020B0604020202020204" pitchFamily="34" charset="0"/>
                <a:ea typeface="Calibri" panose="020F0502020204030204" pitchFamily="34" charset="0"/>
                <a:cs typeface="Arial" panose="020B0604020202020204" pitchFamily="34" charset="0"/>
              </a:rPr>
              <a:t>Acciones de promoción y prevención frente al COVID-19, 5 jornadas de pruebas COVID-19, 3 jornadas de vacunación contra el COVID-19.</a:t>
            </a:r>
          </a:p>
          <a:p>
            <a:pPr lvl="0" indent="-342900" algn="just">
              <a:buFont typeface="Wingdings" panose="05000000000000000000" pitchFamily="2" charset="2"/>
              <a:buChar char="ü"/>
            </a:pP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lvl="0" indent="-342900" algn="just">
              <a:buFont typeface="Wingdings" panose="05000000000000000000" pitchFamily="2" charset="2"/>
              <a:buChar char="ü"/>
            </a:pPr>
            <a:r>
              <a:rPr lang="es-CO" sz="1200" dirty="0">
                <a:effectLst/>
                <a:latin typeface="Arial" panose="020B0604020202020204" pitchFamily="34" charset="0"/>
                <a:ea typeface="Calibri" panose="020F0502020204030204" pitchFamily="34" charset="0"/>
                <a:cs typeface="Arial" panose="020B0604020202020204" pitchFamily="34" charset="0"/>
              </a:rPr>
              <a:t>Capacitaciones de SG-SST y PESV a funcionarios del área administrativa, personal operativo y personal de servicios generales.</a:t>
            </a:r>
          </a:p>
        </p:txBody>
      </p:sp>
      <p:pic>
        <p:nvPicPr>
          <p:cNvPr id="23" name="Imagen 17">
            <a:extLst>
              <a:ext uri="{FF2B5EF4-FFF2-40B4-BE49-F238E27FC236}">
                <a16:creationId xmlns:a16="http://schemas.microsoft.com/office/drawing/2014/main" id="{07394EA0-5AF6-4CB7-BBE5-449A71D54D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5084" y="4236119"/>
            <a:ext cx="1951097" cy="129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uadroTexto 23">
            <a:extLst>
              <a:ext uri="{FF2B5EF4-FFF2-40B4-BE49-F238E27FC236}">
                <a16:creationId xmlns:a16="http://schemas.microsoft.com/office/drawing/2014/main" id="{6951311A-8AB6-4117-BEBE-60A62D5ADC4C}"/>
              </a:ext>
            </a:extLst>
          </p:cNvPr>
          <p:cNvSpPr txBox="1"/>
          <p:nvPr/>
        </p:nvSpPr>
        <p:spPr>
          <a:xfrm>
            <a:off x="177422" y="1512826"/>
            <a:ext cx="6437388" cy="2113848"/>
          </a:xfrm>
          <a:prstGeom prst="rect">
            <a:avLst/>
          </a:prstGeom>
          <a:noFill/>
        </p:spPr>
        <p:txBody>
          <a:bodyPr wrap="square">
            <a:spAutoFit/>
          </a:bodyPr>
          <a:lstStyle/>
          <a:p>
            <a:pPr marL="628650" lvl="1" indent="-171450" algn="just">
              <a:lnSpc>
                <a:spcPct val="115000"/>
              </a:lnSpc>
              <a:spcAft>
                <a:spcPts val="1000"/>
              </a:spcAft>
              <a:buFont typeface="Wingdings" panose="05000000000000000000" pitchFamily="2" charset="2"/>
              <a:buChar char="ü"/>
            </a:pPr>
            <a:r>
              <a:rPr lang="es-CO" sz="1200" dirty="0">
                <a:latin typeface="Arial" panose="020B0604020202020204" pitchFamily="34" charset="0"/>
                <a:ea typeface="Calibri" panose="020F0502020204030204" pitchFamily="34" charset="0"/>
                <a:cs typeface="Arial" panose="020B0604020202020204" pitchFamily="34" charset="0"/>
              </a:rPr>
              <a:t>Ochenta y cuatro (84) </a:t>
            </a:r>
            <a:r>
              <a:rPr lang="es-CO" sz="1200" dirty="0">
                <a:effectLst/>
                <a:latin typeface="Arial" panose="020B0604020202020204" pitchFamily="34" charset="0"/>
                <a:ea typeface="Calibri" panose="020F0502020204030204" pitchFamily="34" charset="0"/>
                <a:cs typeface="Arial" panose="020B0604020202020204" pitchFamily="34" charset="0"/>
              </a:rPr>
              <a:t>formaciones, entre talleres, cursos, capacitaciones en aspectos administrativos de la entidad, conocimientos de seguridad vial, aspectos jurídicos y normatividad aplicable a los procesos de la entidad, entre otros.</a:t>
            </a:r>
          </a:p>
          <a:p>
            <a:pPr marL="628650" lvl="1" indent="-171450" algn="just">
              <a:lnSpc>
                <a:spcPct val="115000"/>
              </a:lnSpc>
              <a:spcAft>
                <a:spcPts val="1000"/>
              </a:spcAft>
              <a:buFont typeface="Wingdings" panose="05000000000000000000" pitchFamily="2" charset="2"/>
              <a:buChar char="ü"/>
            </a:pPr>
            <a:r>
              <a:rPr lang="es-CO" sz="1200" dirty="0">
                <a:latin typeface="Arial" panose="020B0604020202020204" pitchFamily="34" charset="0"/>
                <a:ea typeface="Calibri" panose="020F0502020204030204" pitchFamily="34" charset="0"/>
                <a:cs typeface="Arial" panose="020B0604020202020204" pitchFamily="34" charset="0"/>
              </a:rPr>
              <a:t>Siete (7) </a:t>
            </a:r>
            <a:r>
              <a:rPr lang="es-CO" sz="1200" dirty="0">
                <a:effectLst/>
                <a:latin typeface="Arial" panose="020B0604020202020204" pitchFamily="34" charset="0"/>
                <a:ea typeface="Calibri" panose="020F0502020204030204" pitchFamily="34" charset="0"/>
                <a:cs typeface="Arial" panose="020B0604020202020204" pitchFamily="34" charset="0"/>
              </a:rPr>
              <a:t>actividades del Plan de Bienestar de las 10 programadas,</a:t>
            </a:r>
            <a:r>
              <a:rPr lang="es-CO" sz="1200" dirty="0">
                <a:latin typeface="Arial" panose="020B0604020202020204" pitchFamily="34" charset="0"/>
                <a:ea typeface="Calibri" panose="020F0502020204030204" pitchFamily="34" charset="0"/>
                <a:cs typeface="Arial" panose="020B0604020202020204" pitchFamily="34" charset="0"/>
              </a:rPr>
              <a:t> además </a:t>
            </a:r>
            <a:r>
              <a:rPr lang="es-CO" sz="1200" dirty="0">
                <a:effectLst/>
                <a:latin typeface="Arial" panose="020B0604020202020204" pitchFamily="34" charset="0"/>
                <a:ea typeface="Calibri" panose="020F0502020204030204" pitchFamily="34" charset="0"/>
                <a:cs typeface="Arial" panose="020B0604020202020204" pitchFamily="34" charset="0"/>
              </a:rPr>
              <a:t>de ejecutar varias actividades </a:t>
            </a:r>
            <a:r>
              <a:rPr lang="es-CO" sz="1200" dirty="0">
                <a:latin typeface="Arial" panose="020B0604020202020204" pitchFamily="34" charset="0"/>
                <a:ea typeface="Calibri" panose="020F0502020204030204" pitchFamily="34" charset="0"/>
                <a:cs typeface="Arial" panose="020B0604020202020204" pitchFamily="34" charset="0"/>
              </a:rPr>
              <a:t>de</a:t>
            </a:r>
            <a:r>
              <a:rPr lang="es-CO" sz="1200" dirty="0">
                <a:effectLst/>
                <a:latin typeface="Arial" panose="020B0604020202020204" pitchFamily="34" charset="0"/>
                <a:ea typeface="Calibri" panose="020F0502020204030204" pitchFamily="34" charset="0"/>
                <a:cs typeface="Arial" panose="020B0604020202020204" pitchFamily="34" charset="0"/>
              </a:rPr>
              <a:t> promoción y bienestar para los trabajadores buscando un equilibrio entre su vida laboral y personal, como lo han sido pausas activas, stand de beneficios (EPS, bancos, cooperativas, comercio), celebración de cumpleaños, concursos, talleres de cocina y maquillaje, misas, SPA, información de créditos de vivienda, actividades de salud mental, entre otros.</a:t>
            </a:r>
          </a:p>
        </p:txBody>
      </p:sp>
      <p:sp>
        <p:nvSpPr>
          <p:cNvPr id="25" name="CuadroTexto 24">
            <a:extLst>
              <a:ext uri="{FF2B5EF4-FFF2-40B4-BE49-F238E27FC236}">
                <a16:creationId xmlns:a16="http://schemas.microsoft.com/office/drawing/2014/main" id="{E99C839C-446C-4195-A141-9429C84F3DF5}"/>
              </a:ext>
            </a:extLst>
          </p:cNvPr>
          <p:cNvSpPr txBox="1"/>
          <p:nvPr/>
        </p:nvSpPr>
        <p:spPr>
          <a:xfrm>
            <a:off x="76540" y="3669112"/>
            <a:ext cx="8267469" cy="369332"/>
          </a:xfrm>
          <a:prstGeom prst="rect">
            <a:avLst/>
          </a:prstGeom>
          <a:noFill/>
        </p:spPr>
        <p:txBody>
          <a:bodyPr wrap="square">
            <a:spAutoFit/>
          </a:bodyPr>
          <a:lstStyle/>
          <a:p>
            <a:pPr indent="-285750" algn="just">
              <a:spcAft>
                <a:spcPts val="1000"/>
              </a:spcAft>
              <a:buFont typeface="Wingdings" panose="05000000000000000000" pitchFamily="2" charset="2"/>
              <a:buChar char="ü"/>
            </a:pPr>
            <a:r>
              <a:rPr lang="es-CO" sz="1800" b="1" dirty="0">
                <a:effectLst/>
                <a:latin typeface="Arial Narrow" panose="020B0606020202030204" pitchFamily="34" charset="0"/>
                <a:ea typeface="Calibri" panose="020F0502020204030204" pitchFamily="34" charset="0"/>
                <a:cs typeface="Arial" panose="020B0604020202020204" pitchFamily="34" charset="0"/>
              </a:rPr>
              <a:t>Sistema de Gestión de Seguridad y Salud en el Trabajo – SGSST</a:t>
            </a:r>
          </a:p>
        </p:txBody>
      </p:sp>
      <p:pic>
        <p:nvPicPr>
          <p:cNvPr id="14" name="Picture 2" descr="Imagen">
            <a:extLst>
              <a:ext uri="{FF2B5EF4-FFF2-40B4-BE49-F238E27FC236}">
                <a16:creationId xmlns:a16="http://schemas.microsoft.com/office/drawing/2014/main" id="{197441DD-3AE1-44A1-85B4-09E3193A5B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3072" y="1512827"/>
            <a:ext cx="1951097" cy="195861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0" name="Imagen 19">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1" name="Rectángulo 2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2" name="CuadroTexto 21">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DEL TALENTO HUMANO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97295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2DA1654A-5279-4CAC-9665-B4694EC10DC7}"/>
              </a:ext>
            </a:extLst>
          </p:cNvPr>
          <p:cNvSpPr txBox="1"/>
          <p:nvPr/>
        </p:nvSpPr>
        <p:spPr>
          <a:xfrm>
            <a:off x="-22859" y="617171"/>
            <a:ext cx="5935906" cy="3451907"/>
          </a:xfrm>
          <a:prstGeom prst="rect">
            <a:avLst/>
          </a:prstGeom>
          <a:noFill/>
        </p:spPr>
        <p:txBody>
          <a:bodyPr wrap="square">
            <a:spAutoFit/>
          </a:bodyPr>
          <a:lstStyle/>
          <a:p>
            <a:pPr algn="just">
              <a:spcAft>
                <a:spcPts val="1000"/>
              </a:spcAft>
            </a:pPr>
            <a:endParaRPr lang="es-CO" sz="1200" dirty="0">
              <a:effectLst/>
              <a:latin typeface="Arial" panose="020B0604020202020204" pitchFamily="34" charset="0"/>
              <a:ea typeface="Calibri" panose="020F0502020204030204" pitchFamily="34" charset="0"/>
              <a:cs typeface="Arial" panose="020B0604020202020204" pitchFamily="34" charset="0"/>
            </a:endParaRPr>
          </a:p>
          <a:p>
            <a:pPr marL="360000" indent="-324000" algn="just">
              <a:buFont typeface="Wingdings" panose="05000000000000000000" pitchFamily="2" charset="2"/>
              <a:buChar char="ü"/>
            </a:pPr>
            <a:r>
              <a:rPr lang="es-CO" sz="1600" dirty="0">
                <a:effectLst/>
                <a:latin typeface="Arial" panose="020B0604020202020204" pitchFamily="34" charset="0"/>
                <a:ea typeface="Calibri" panose="020F0502020204030204" pitchFamily="34" charset="0"/>
                <a:cs typeface="Arial" panose="020B0604020202020204" pitchFamily="34" charset="0"/>
              </a:rPr>
              <a:t>Aplicación de batería de riesgo psicosocial </a:t>
            </a:r>
          </a:p>
          <a:p>
            <a:pPr marL="360000" indent="-324000" algn="just">
              <a:buFont typeface="Wingdings" panose="05000000000000000000" pitchFamily="2" charset="2"/>
              <a:buChar char="ü"/>
            </a:pPr>
            <a:endParaRPr lang="es-CO" sz="1600" dirty="0">
              <a:latin typeface="Arial" panose="020B0604020202020204" pitchFamily="34" charset="0"/>
              <a:cs typeface="Arial" panose="020B0604020202020204" pitchFamily="34" charset="0"/>
            </a:endParaRPr>
          </a:p>
          <a:p>
            <a:pPr marL="360000" indent="-32400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Atención permanente de primeros auxilios. </a:t>
            </a:r>
          </a:p>
          <a:p>
            <a:pPr marL="360000" indent="-324000" algn="just">
              <a:buFont typeface="Wingdings" panose="05000000000000000000" pitchFamily="2" charset="2"/>
              <a:buChar char="ü"/>
            </a:pPr>
            <a:endParaRPr lang="es-CO" sz="1600" dirty="0">
              <a:latin typeface="Arial" panose="020B0604020202020204" pitchFamily="34" charset="0"/>
              <a:cs typeface="Arial" panose="020B0604020202020204" pitchFamily="34" charset="0"/>
            </a:endParaRPr>
          </a:p>
          <a:p>
            <a:pPr marL="360000" indent="-32400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Capacitaciones a los brigadistas de la entidad</a:t>
            </a:r>
          </a:p>
          <a:p>
            <a:pPr marL="360000" indent="-324000" algn="just">
              <a:buFont typeface="Wingdings" panose="05000000000000000000" pitchFamily="2" charset="2"/>
              <a:buChar char="ü"/>
            </a:pPr>
            <a:endParaRPr lang="es-CO" sz="1600" dirty="0">
              <a:latin typeface="Arial" panose="020B0604020202020204" pitchFamily="34" charset="0"/>
              <a:cs typeface="Arial" panose="020B0604020202020204" pitchFamily="34" charset="0"/>
            </a:endParaRPr>
          </a:p>
          <a:p>
            <a:pPr marL="360000" indent="-324000" algn="just">
              <a:buFont typeface="Wingdings" panose="05000000000000000000" pitchFamily="2" charset="2"/>
              <a:buChar char="ü"/>
            </a:pPr>
            <a:r>
              <a:rPr lang="es-CO" sz="1600" dirty="0">
                <a:latin typeface="Arial" panose="020B0604020202020204" pitchFamily="34" charset="0"/>
                <a:cs typeface="Arial" panose="020B0604020202020204" pitchFamily="34" charset="0"/>
              </a:rPr>
              <a:t>Accidentalidad: se han presentado en total 27 accidentes laborales en el año, de los cuales uno fue mortal, uno de gravedad y 25 leves. El 92.5% de los accidentes que se presentaron son del grupo de control vial</a:t>
            </a:r>
          </a:p>
          <a:p>
            <a:pPr marL="36000" algn="just"/>
            <a:endParaRPr lang="es-CO" sz="1200" dirty="0">
              <a:latin typeface="Arial" panose="020B0604020202020204" pitchFamily="34" charset="0"/>
              <a:cs typeface="Arial" panose="020B0604020202020204" pitchFamily="34" charset="0"/>
            </a:endParaRPr>
          </a:p>
          <a:p>
            <a:pPr algn="just">
              <a:lnSpc>
                <a:spcPct val="115000"/>
              </a:lnSpc>
              <a:spcAft>
                <a:spcPts val="1000"/>
              </a:spcAft>
            </a:pPr>
            <a:endParaRPr lang="es-CO"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Imagen 19" descr="Imagen que contiene tren, pasto, montar a caballo, humo&#10;&#10;Descripción generada automáticamente">
            <a:extLst>
              <a:ext uri="{FF2B5EF4-FFF2-40B4-BE49-F238E27FC236}">
                <a16:creationId xmlns:a16="http://schemas.microsoft.com/office/drawing/2014/main" id="{AD82B7FA-DED9-46C6-B4FF-206C7ABB3C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805319" y="930492"/>
            <a:ext cx="2148473" cy="2498508"/>
          </a:xfrm>
          <a:prstGeom prst="rect">
            <a:avLst/>
          </a:prstGeom>
        </p:spPr>
      </p:pic>
      <p:pic>
        <p:nvPicPr>
          <p:cNvPr id="21" name="Imagen 3" descr="C:\Users\USUARIO\Desktop\Informes de Gestión 2021\Evidencias actividades Febrero\IMG_20210223_110134389.jpg">
            <a:extLst>
              <a:ext uri="{FF2B5EF4-FFF2-40B4-BE49-F238E27FC236}">
                <a16:creationId xmlns:a16="http://schemas.microsoft.com/office/drawing/2014/main" id="{65DFD4B6-2964-45BD-967E-BF332B0F84E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114"/>
          <a:stretch/>
        </p:blipFill>
        <p:spPr bwMode="auto">
          <a:xfrm>
            <a:off x="4565361" y="3656722"/>
            <a:ext cx="2582175" cy="189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41" descr="C:\Users\USUARIO\Desktop\Informes de Gestión 2021\Evidencias actividades Mayo\CollageMaker_20210531_121733830.jpg">
            <a:extLst>
              <a:ext uri="{FF2B5EF4-FFF2-40B4-BE49-F238E27FC236}">
                <a16:creationId xmlns:a16="http://schemas.microsoft.com/office/drawing/2014/main" id="{8505C37E-9560-4031-ADA4-3108E71583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903" r="18170" b="51691"/>
          <a:stretch/>
        </p:blipFill>
        <p:spPr bwMode="auto">
          <a:xfrm>
            <a:off x="1306815" y="3597197"/>
            <a:ext cx="3001244" cy="195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p:cNvSpPr/>
          <p:nvPr/>
        </p:nvSpPr>
        <p:spPr>
          <a:xfrm>
            <a:off x="19161" y="5933403"/>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6008913"/>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DEL TALENTO HUMANO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461548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AE2987CA-CC11-4A6E-8286-BAA332781930}"/>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sp>
        <p:nvSpPr>
          <p:cNvPr id="26" name="CuadroTexto 25">
            <a:extLst>
              <a:ext uri="{FF2B5EF4-FFF2-40B4-BE49-F238E27FC236}">
                <a16:creationId xmlns:a16="http://schemas.microsoft.com/office/drawing/2014/main" id="{E2C4A0C4-D39D-45FE-9B49-2A09E399F4A6}"/>
              </a:ext>
            </a:extLst>
          </p:cNvPr>
          <p:cNvSpPr txBox="1"/>
          <p:nvPr/>
        </p:nvSpPr>
        <p:spPr>
          <a:xfrm>
            <a:off x="121879" y="725392"/>
            <a:ext cx="8869480" cy="311239"/>
          </a:xfrm>
          <a:prstGeom prst="rect">
            <a:avLst/>
          </a:prstGeom>
          <a:solidFill>
            <a:schemeClr val="accent6">
              <a:lumMod val="20000"/>
              <a:lumOff val="80000"/>
            </a:schemeClr>
          </a:solidFill>
        </p:spPr>
        <p:txBody>
          <a:bodyPr wrap="square">
            <a:spAutoFit/>
          </a:bodyPr>
          <a:lstStyle/>
          <a:p>
            <a:pPr algn="ctr">
              <a:lnSpc>
                <a:spcPct val="107000"/>
              </a:lnSpc>
              <a:spcAft>
                <a:spcPts val="800"/>
              </a:spcAft>
            </a:pPr>
            <a:r>
              <a:rPr lang="es-CO" sz="1400" b="1" dirty="0">
                <a:effectLst/>
                <a:latin typeface="Arial" panose="020B0604020202020204" pitchFamily="34" charset="0"/>
                <a:ea typeface="Calibri" panose="020F0502020204030204" pitchFamily="34" charset="0"/>
                <a:cs typeface="Times New Roman" panose="02020603050405020304" pitchFamily="18" charset="0"/>
              </a:rPr>
              <a:t>PROCESOS DISCIPLINARIOS FINALIZADOS</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 name="Tabla 2">
            <a:extLst>
              <a:ext uri="{FF2B5EF4-FFF2-40B4-BE49-F238E27FC236}">
                <a16:creationId xmlns:a16="http://schemas.microsoft.com/office/drawing/2014/main" id="{6ACEB713-C0DC-4B23-8584-29CE1C59E531}"/>
              </a:ext>
            </a:extLst>
          </p:cNvPr>
          <p:cNvGraphicFramePr>
            <a:graphicFrameLocks noGrp="1"/>
          </p:cNvGraphicFramePr>
          <p:nvPr>
            <p:extLst>
              <p:ext uri="{D42A27DB-BD31-4B8C-83A1-F6EECF244321}">
                <p14:modId xmlns:p14="http://schemas.microsoft.com/office/powerpoint/2010/main" val="1465109382"/>
              </p:ext>
            </p:extLst>
          </p:nvPr>
        </p:nvGraphicFramePr>
        <p:xfrm>
          <a:off x="111805" y="1094083"/>
          <a:ext cx="8879551" cy="382020"/>
        </p:xfrm>
        <a:graphic>
          <a:graphicData uri="http://schemas.openxmlformats.org/drawingml/2006/table">
            <a:tbl>
              <a:tblPr firstRow="1" firstCol="1" bandRow="1">
                <a:tableStyleId>{5940675A-B579-460E-94D1-54222C63F5DA}</a:tableStyleId>
              </a:tblPr>
              <a:tblGrid>
                <a:gridCol w="8879551">
                  <a:extLst>
                    <a:ext uri="{9D8B030D-6E8A-4147-A177-3AD203B41FA5}">
                      <a16:colId xmlns:a16="http://schemas.microsoft.com/office/drawing/2014/main" val="1492324585"/>
                    </a:ext>
                  </a:extLst>
                </a:gridCol>
              </a:tblGrid>
              <a:tr h="199140">
                <a:tc>
                  <a:txBody>
                    <a:bodyPr/>
                    <a:lstStyle/>
                    <a:p>
                      <a:pPr>
                        <a:spcAft>
                          <a:spcPts val="0"/>
                        </a:spcAft>
                      </a:pPr>
                      <a:r>
                        <a:rPr lang="es-MX" sz="1200" dirty="0">
                          <a:effectLst/>
                          <a:latin typeface="Arial" panose="020B0604020202020204" pitchFamily="34" charset="0"/>
                        </a:rPr>
                        <a:t>AUTOS DE ARCHIVO DE INVESTIGACIÓN (229)</a:t>
                      </a:r>
                      <a:endParaRPr lang="es-MX" sz="1100" dirty="0">
                        <a:effectLst/>
                        <a:latin typeface="Calibri" panose="020F0502020204030204" pitchFamily="34" charset="0"/>
                      </a:endParaRPr>
                    </a:p>
                  </a:txBody>
                  <a:tcPr marL="68580" marR="68580" marT="0" marB="0"/>
                </a:tc>
                <a:extLst>
                  <a:ext uri="{0D108BD9-81ED-4DB2-BD59-A6C34878D82A}">
                    <a16:rowId xmlns:a16="http://schemas.microsoft.com/office/drawing/2014/main" val="2847329737"/>
                  </a:ext>
                </a:extLst>
              </a:tr>
              <a:tr h="0">
                <a:tc>
                  <a:txBody>
                    <a:bodyPr/>
                    <a:lstStyle/>
                    <a:p>
                      <a:pPr>
                        <a:spcAft>
                          <a:spcPts val="0"/>
                        </a:spcAft>
                      </a:pPr>
                      <a:r>
                        <a:rPr lang="es-CO" sz="1200" dirty="0">
                          <a:effectLst/>
                          <a:latin typeface="Arial" panose="020B0604020202020204" pitchFamily="34" charset="0"/>
                        </a:rPr>
                        <a:t>Se dieron por terminados 229 procesos disciplinarios de vigencias anteriores</a:t>
                      </a:r>
                      <a:endParaRPr lang="es-CO" sz="1100" dirty="0">
                        <a:effectLst/>
                        <a:latin typeface="Calibri" panose="020F0502020204030204" pitchFamily="34" charset="0"/>
                      </a:endParaRPr>
                    </a:p>
                  </a:txBody>
                  <a:tcPr marL="68580" marR="68580" marT="0" marB="0"/>
                </a:tc>
                <a:extLst>
                  <a:ext uri="{0D108BD9-81ED-4DB2-BD59-A6C34878D82A}">
                    <a16:rowId xmlns:a16="http://schemas.microsoft.com/office/drawing/2014/main" val="256507031"/>
                  </a:ext>
                </a:extLst>
              </a:tr>
            </a:tbl>
          </a:graphicData>
        </a:graphic>
      </p:graphicFrame>
      <p:sp>
        <p:nvSpPr>
          <p:cNvPr id="27" name="CuadroTexto 26">
            <a:extLst>
              <a:ext uri="{FF2B5EF4-FFF2-40B4-BE49-F238E27FC236}">
                <a16:creationId xmlns:a16="http://schemas.microsoft.com/office/drawing/2014/main" id="{D32FF023-1445-4773-823A-1C1F6A65811C}"/>
              </a:ext>
            </a:extLst>
          </p:cNvPr>
          <p:cNvSpPr txBox="1"/>
          <p:nvPr/>
        </p:nvSpPr>
        <p:spPr>
          <a:xfrm>
            <a:off x="141806" y="1508570"/>
            <a:ext cx="8879550" cy="311239"/>
          </a:xfrm>
          <a:prstGeom prst="rect">
            <a:avLst/>
          </a:prstGeom>
          <a:solidFill>
            <a:schemeClr val="accent6">
              <a:lumMod val="20000"/>
              <a:lumOff val="80000"/>
            </a:schemeClr>
          </a:solidFill>
        </p:spPr>
        <p:txBody>
          <a:bodyPr wrap="square">
            <a:spAutoFit/>
          </a:bodyPr>
          <a:lstStyle/>
          <a:p>
            <a:pPr algn="ctr">
              <a:lnSpc>
                <a:spcPct val="107000"/>
              </a:lnSpc>
              <a:spcAft>
                <a:spcPts val="800"/>
              </a:spcAft>
              <a:tabLst>
                <a:tab pos="2200275" algn="l"/>
              </a:tabLst>
            </a:pPr>
            <a:r>
              <a:rPr lang="es-CO" sz="1400" b="1" dirty="0">
                <a:effectLst/>
                <a:latin typeface="Arial" panose="020B0604020202020204" pitchFamily="34" charset="0"/>
                <a:ea typeface="Calibri" panose="020F0502020204030204" pitchFamily="34" charset="0"/>
                <a:cs typeface="Times New Roman" panose="02020603050405020304" pitchFamily="18" charset="0"/>
              </a:rPr>
              <a:t>QUEJAS EVACUADAS </a:t>
            </a:r>
            <a:endParaRPr lang="es-CO"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EFDB5186-6A67-4FF1-A9DA-D20BD404B59D}"/>
              </a:ext>
            </a:extLst>
          </p:cNvPr>
          <p:cNvGraphicFramePr>
            <a:graphicFrameLocks noGrp="1"/>
          </p:cNvGraphicFramePr>
          <p:nvPr>
            <p:extLst>
              <p:ext uri="{D42A27DB-BD31-4B8C-83A1-F6EECF244321}">
                <p14:modId xmlns:p14="http://schemas.microsoft.com/office/powerpoint/2010/main" val="1045886772"/>
              </p:ext>
            </p:extLst>
          </p:nvPr>
        </p:nvGraphicFramePr>
        <p:xfrm>
          <a:off x="111806" y="1792700"/>
          <a:ext cx="8879551" cy="879983"/>
        </p:xfrm>
        <a:graphic>
          <a:graphicData uri="http://schemas.openxmlformats.org/drawingml/2006/table">
            <a:tbl>
              <a:tblPr firstRow="1" firstCol="1" bandRow="1">
                <a:tableStyleId>{5940675A-B579-460E-94D1-54222C63F5DA}</a:tableStyleId>
              </a:tblPr>
              <a:tblGrid>
                <a:gridCol w="8879551">
                  <a:extLst>
                    <a:ext uri="{9D8B030D-6E8A-4147-A177-3AD203B41FA5}">
                      <a16:colId xmlns:a16="http://schemas.microsoft.com/office/drawing/2014/main" val="1892254386"/>
                    </a:ext>
                  </a:extLst>
                </a:gridCol>
              </a:tblGrid>
              <a:tr h="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QUEJAS EVACUADAS ENERO A NOVIEMBRE (110)</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72074383"/>
                  </a:ext>
                </a:extLst>
              </a:tr>
              <a:tr h="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En el periodo comprendido entre el 01 de enero al 15 de noviembre de 2021 se evaluaron y evacuaron ciento diez quejas (110) de las vigencias 2019, 2020 y 2021 con aperturas de indagación preliminar, autos inhibitorios, llamados de atención y remisiones por competencia y acumulaciones a otras. </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57675246"/>
                  </a:ext>
                </a:extLst>
              </a:tr>
            </a:tbl>
          </a:graphicData>
        </a:graphic>
      </p:graphicFrame>
      <p:graphicFrame>
        <p:nvGraphicFramePr>
          <p:cNvPr id="6" name="Tabla 5">
            <a:extLst>
              <a:ext uri="{FF2B5EF4-FFF2-40B4-BE49-F238E27FC236}">
                <a16:creationId xmlns:a16="http://schemas.microsoft.com/office/drawing/2014/main" id="{67F99CA8-22D6-4499-8CC4-AD17BBDCEB66}"/>
              </a:ext>
            </a:extLst>
          </p:cNvPr>
          <p:cNvGraphicFramePr>
            <a:graphicFrameLocks noGrp="1"/>
          </p:cNvGraphicFramePr>
          <p:nvPr>
            <p:extLst>
              <p:ext uri="{D42A27DB-BD31-4B8C-83A1-F6EECF244321}">
                <p14:modId xmlns:p14="http://schemas.microsoft.com/office/powerpoint/2010/main" val="1065326309"/>
              </p:ext>
            </p:extLst>
          </p:nvPr>
        </p:nvGraphicFramePr>
        <p:xfrm>
          <a:off x="111806" y="2751931"/>
          <a:ext cx="8879552" cy="896557"/>
        </p:xfrm>
        <a:graphic>
          <a:graphicData uri="http://schemas.openxmlformats.org/drawingml/2006/table">
            <a:tbl>
              <a:tblPr firstRow="1" firstCol="1" bandRow="1">
                <a:tableStyleId>{5940675A-B579-460E-94D1-54222C63F5DA}</a:tableStyleId>
              </a:tblPr>
              <a:tblGrid>
                <a:gridCol w="2219888">
                  <a:extLst>
                    <a:ext uri="{9D8B030D-6E8A-4147-A177-3AD203B41FA5}">
                      <a16:colId xmlns:a16="http://schemas.microsoft.com/office/drawing/2014/main" val="1768040429"/>
                    </a:ext>
                  </a:extLst>
                </a:gridCol>
                <a:gridCol w="2219888">
                  <a:extLst>
                    <a:ext uri="{9D8B030D-6E8A-4147-A177-3AD203B41FA5}">
                      <a16:colId xmlns:a16="http://schemas.microsoft.com/office/drawing/2014/main" val="1774736205"/>
                    </a:ext>
                  </a:extLst>
                </a:gridCol>
                <a:gridCol w="2219888">
                  <a:extLst>
                    <a:ext uri="{9D8B030D-6E8A-4147-A177-3AD203B41FA5}">
                      <a16:colId xmlns:a16="http://schemas.microsoft.com/office/drawing/2014/main" val="520526305"/>
                    </a:ext>
                  </a:extLst>
                </a:gridCol>
                <a:gridCol w="2219888">
                  <a:extLst>
                    <a:ext uri="{9D8B030D-6E8A-4147-A177-3AD203B41FA5}">
                      <a16:colId xmlns:a16="http://schemas.microsoft.com/office/drawing/2014/main" val="2928525677"/>
                    </a:ext>
                  </a:extLst>
                </a:gridCol>
              </a:tblGrid>
              <a:tr h="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Indagaciones preliminares (65) en total de enero a noviembre 2021</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Autos inhibitorios</a:t>
                      </a:r>
                    </a:p>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(29) en total de enero a noviembre 2021.</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Llamados de atención (10) en total de enero a noviembre 2021.</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Remisión por competencia (6) en total de enero a noviembre 2021.</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70775005"/>
                  </a:ext>
                </a:extLst>
              </a:tr>
            </a:tbl>
          </a:graphicData>
        </a:graphic>
      </p:graphicFrame>
      <p:graphicFrame>
        <p:nvGraphicFramePr>
          <p:cNvPr id="7" name="Tabla 6">
            <a:extLst>
              <a:ext uri="{FF2B5EF4-FFF2-40B4-BE49-F238E27FC236}">
                <a16:creationId xmlns:a16="http://schemas.microsoft.com/office/drawing/2014/main" id="{0B5FBBE8-E392-48CA-822F-F181B1B1D3FF}"/>
              </a:ext>
            </a:extLst>
          </p:cNvPr>
          <p:cNvGraphicFramePr>
            <a:graphicFrameLocks noGrp="1"/>
          </p:cNvGraphicFramePr>
          <p:nvPr>
            <p:extLst>
              <p:ext uri="{D42A27DB-BD31-4B8C-83A1-F6EECF244321}">
                <p14:modId xmlns:p14="http://schemas.microsoft.com/office/powerpoint/2010/main" val="1368110324"/>
              </p:ext>
            </p:extLst>
          </p:nvPr>
        </p:nvGraphicFramePr>
        <p:xfrm>
          <a:off x="121879" y="3686824"/>
          <a:ext cx="8879550" cy="423418"/>
        </p:xfrm>
        <a:graphic>
          <a:graphicData uri="http://schemas.openxmlformats.org/drawingml/2006/table">
            <a:tbl>
              <a:tblPr firstRow="1" firstCol="1" bandRow="1">
                <a:tableStyleId>{5940675A-B579-460E-94D1-54222C63F5DA}</a:tableStyleId>
              </a:tblPr>
              <a:tblGrid>
                <a:gridCol w="8879550">
                  <a:extLst>
                    <a:ext uri="{9D8B030D-6E8A-4147-A177-3AD203B41FA5}">
                      <a16:colId xmlns:a16="http://schemas.microsoft.com/office/drawing/2014/main" val="1147193223"/>
                    </a:ext>
                  </a:extLst>
                </a:gridCol>
              </a:tblGrid>
              <a:tr h="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ACUMULACIONES (6)</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37421808"/>
                  </a:ext>
                </a:extLst>
              </a:tr>
              <a:tr h="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Se acumularon 6 quejas a otras ya radicadas</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89540572"/>
                  </a:ext>
                </a:extLst>
              </a:tr>
            </a:tbl>
          </a:graphicData>
        </a:graphic>
      </p:graphicFrame>
      <p:graphicFrame>
        <p:nvGraphicFramePr>
          <p:cNvPr id="8" name="Tabla 7">
            <a:extLst>
              <a:ext uri="{FF2B5EF4-FFF2-40B4-BE49-F238E27FC236}">
                <a16:creationId xmlns:a16="http://schemas.microsoft.com/office/drawing/2014/main" id="{204A7375-37B1-4751-98A0-91D637633F08}"/>
              </a:ext>
            </a:extLst>
          </p:cNvPr>
          <p:cNvGraphicFramePr>
            <a:graphicFrameLocks noGrp="1"/>
          </p:cNvGraphicFramePr>
          <p:nvPr>
            <p:extLst>
              <p:ext uri="{D42A27DB-BD31-4B8C-83A1-F6EECF244321}">
                <p14:modId xmlns:p14="http://schemas.microsoft.com/office/powerpoint/2010/main" val="722807039"/>
              </p:ext>
            </p:extLst>
          </p:nvPr>
        </p:nvGraphicFramePr>
        <p:xfrm>
          <a:off x="132225" y="4505159"/>
          <a:ext cx="8879549" cy="651701"/>
        </p:xfrm>
        <a:graphic>
          <a:graphicData uri="http://schemas.openxmlformats.org/drawingml/2006/table">
            <a:tbl>
              <a:tblPr firstRow="1" firstCol="1" bandRow="1">
                <a:tableStyleId>{5940675A-B579-460E-94D1-54222C63F5DA}</a:tableStyleId>
              </a:tblPr>
              <a:tblGrid>
                <a:gridCol w="8879549">
                  <a:extLst>
                    <a:ext uri="{9D8B030D-6E8A-4147-A177-3AD203B41FA5}">
                      <a16:colId xmlns:a16="http://schemas.microsoft.com/office/drawing/2014/main" val="2989094332"/>
                    </a:ext>
                  </a:extLst>
                </a:gridCol>
              </a:tblGrid>
              <a:tr h="7082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TOTAL, QUEJAS RECIBIDAS DE ENERO A OCTUBRE (80)</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65947471"/>
                  </a:ext>
                </a:extLst>
              </a:tr>
              <a:tr h="0">
                <a:tc>
                  <a:txBody>
                    <a:bodyPr/>
                    <a:lstStyle/>
                    <a:p>
                      <a:pP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En este periodo se recibieron setenta (70) quejas provenientes de informe servidor público, remisión por competencia y ciudadanos en general,  las cuales fueron radicadas. </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907635556"/>
                  </a:ext>
                </a:extLst>
              </a:tr>
            </a:tbl>
          </a:graphicData>
        </a:graphic>
      </p:graphicFrame>
      <p:sp>
        <p:nvSpPr>
          <p:cNvPr id="28" name="CuadroTexto 27">
            <a:extLst>
              <a:ext uri="{FF2B5EF4-FFF2-40B4-BE49-F238E27FC236}">
                <a16:creationId xmlns:a16="http://schemas.microsoft.com/office/drawing/2014/main" id="{CC198D62-613B-45AC-BE36-234996D5D78A}"/>
              </a:ext>
            </a:extLst>
          </p:cNvPr>
          <p:cNvSpPr txBox="1"/>
          <p:nvPr/>
        </p:nvSpPr>
        <p:spPr>
          <a:xfrm>
            <a:off x="111806" y="4139184"/>
            <a:ext cx="8879550" cy="369332"/>
          </a:xfrm>
          <a:prstGeom prst="rect">
            <a:avLst/>
          </a:prstGeom>
          <a:solidFill>
            <a:schemeClr val="accent6">
              <a:lumMod val="20000"/>
              <a:lumOff val="80000"/>
            </a:schemeClr>
          </a:solidFill>
        </p:spPr>
        <p:txBody>
          <a:bodyPr wrap="square">
            <a:spAutoFit/>
          </a:bodyPr>
          <a:lstStyle/>
          <a:p>
            <a:pPr algn="ctr"/>
            <a:r>
              <a:rPr lang="es-CO" sz="1800" b="1" dirty="0">
                <a:effectLst/>
              </a:rPr>
              <a:t>QUEJAS RECIBIDAS </a:t>
            </a:r>
            <a:endParaRPr lang="es-CO" b="1" dirty="0"/>
          </a:p>
        </p:txBody>
      </p:sp>
      <p:sp>
        <p:nvSpPr>
          <p:cNvPr id="29" name="CuadroTexto 28">
            <a:extLst>
              <a:ext uri="{FF2B5EF4-FFF2-40B4-BE49-F238E27FC236}">
                <a16:creationId xmlns:a16="http://schemas.microsoft.com/office/drawing/2014/main" id="{0D3F3062-61EA-4894-8584-DD3EFC9E926C}"/>
              </a:ext>
            </a:extLst>
          </p:cNvPr>
          <p:cNvSpPr txBox="1"/>
          <p:nvPr/>
        </p:nvSpPr>
        <p:spPr>
          <a:xfrm>
            <a:off x="111807" y="5194511"/>
            <a:ext cx="8879549" cy="338554"/>
          </a:xfrm>
          <a:prstGeom prst="rect">
            <a:avLst/>
          </a:prstGeom>
          <a:solidFill>
            <a:schemeClr val="accent6">
              <a:lumMod val="20000"/>
              <a:lumOff val="80000"/>
            </a:schemeClr>
          </a:solidFill>
        </p:spPr>
        <p:txBody>
          <a:bodyPr wrap="square">
            <a:spAutoFit/>
          </a:bodyPr>
          <a:lstStyle/>
          <a:p>
            <a:pPr algn="ctr"/>
            <a:r>
              <a:rPr lang="es-CO" sz="1600" b="1" dirty="0">
                <a:effectLst/>
                <a:latin typeface="Arial" panose="020B0604020202020204" pitchFamily="34" charset="0"/>
                <a:ea typeface="Calibri" panose="020F0502020204030204" pitchFamily="34" charset="0"/>
              </a:rPr>
              <a:t>NOTIFICACIONES REALIZADAS </a:t>
            </a:r>
            <a:endParaRPr lang="es-CO" sz="1600" dirty="0"/>
          </a:p>
        </p:txBody>
      </p:sp>
      <p:graphicFrame>
        <p:nvGraphicFramePr>
          <p:cNvPr id="11" name="Tabla 10">
            <a:extLst>
              <a:ext uri="{FF2B5EF4-FFF2-40B4-BE49-F238E27FC236}">
                <a16:creationId xmlns:a16="http://schemas.microsoft.com/office/drawing/2014/main" id="{C885B70C-C0F1-4137-AE9F-46E08E81303A}"/>
              </a:ext>
            </a:extLst>
          </p:cNvPr>
          <p:cNvGraphicFramePr>
            <a:graphicFrameLocks noGrp="1"/>
          </p:cNvGraphicFramePr>
          <p:nvPr>
            <p:extLst>
              <p:ext uri="{D42A27DB-BD31-4B8C-83A1-F6EECF244321}">
                <p14:modId xmlns:p14="http://schemas.microsoft.com/office/powerpoint/2010/main" val="2050397041"/>
              </p:ext>
            </p:extLst>
          </p:nvPr>
        </p:nvGraphicFramePr>
        <p:xfrm>
          <a:off x="111807" y="5541842"/>
          <a:ext cx="8879549" cy="362077"/>
        </p:xfrm>
        <a:graphic>
          <a:graphicData uri="http://schemas.openxmlformats.org/drawingml/2006/table">
            <a:tbl>
              <a:tblPr firstRow="1" firstCol="1" bandRow="1">
                <a:tableStyleId>{5940675A-B579-460E-94D1-54222C63F5DA}</a:tableStyleId>
              </a:tblPr>
              <a:tblGrid>
                <a:gridCol w="2959179">
                  <a:extLst>
                    <a:ext uri="{9D8B030D-6E8A-4147-A177-3AD203B41FA5}">
                      <a16:colId xmlns:a16="http://schemas.microsoft.com/office/drawing/2014/main" val="4237450864"/>
                    </a:ext>
                  </a:extLst>
                </a:gridCol>
                <a:gridCol w="2960185">
                  <a:extLst>
                    <a:ext uri="{9D8B030D-6E8A-4147-A177-3AD203B41FA5}">
                      <a16:colId xmlns:a16="http://schemas.microsoft.com/office/drawing/2014/main" val="3119737217"/>
                    </a:ext>
                  </a:extLst>
                </a:gridCol>
                <a:gridCol w="2960185">
                  <a:extLst>
                    <a:ext uri="{9D8B030D-6E8A-4147-A177-3AD203B41FA5}">
                      <a16:colId xmlns:a16="http://schemas.microsoft.com/office/drawing/2014/main" val="2703043901"/>
                    </a:ext>
                  </a:extLst>
                </a:gridCol>
              </a:tblGrid>
              <a:tr h="0">
                <a:tc>
                  <a:txBody>
                    <a:bodyPr/>
                    <a:lstStyle/>
                    <a:p>
                      <a:pPr algn="just">
                        <a:lnSpc>
                          <a:spcPct val="107000"/>
                        </a:lnSpc>
                        <a:spcAft>
                          <a:spcPts val="800"/>
                        </a:spcAft>
                        <a:tabLst>
                          <a:tab pos="2200275" algn="l"/>
                        </a:tabLst>
                      </a:pPr>
                      <a:r>
                        <a:rPr lang="es-CO" sz="1200" dirty="0">
                          <a:effectLst/>
                          <a:latin typeface="Arial" panose="020B0604020202020204" pitchFamily="34" charset="0"/>
                          <a:cs typeface="Arial" panose="020B0604020202020204" pitchFamily="34" charset="0"/>
                        </a:rPr>
                        <a:t>PERSONALES </a:t>
                      </a:r>
                      <a:r>
                        <a:rPr lang="es-CO" sz="1100" dirty="0">
                          <a:effectLst/>
                          <a:latin typeface="Arial" panose="020B0604020202020204" pitchFamily="34" charset="0"/>
                          <a:cs typeface="Arial" panose="020B0604020202020204" pitchFamily="34" charset="0"/>
                        </a:rPr>
                        <a:t>(981) en total de enero a noviembre 2021.</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tabLst>
                          <a:tab pos="2200275" algn="l"/>
                        </a:tabLst>
                      </a:pPr>
                      <a:r>
                        <a:rPr lang="es-CO" sz="1200" dirty="0">
                          <a:effectLst/>
                          <a:latin typeface="Arial" panose="020B0604020202020204" pitchFamily="34" charset="0"/>
                          <a:cs typeface="Arial" panose="020B0604020202020204" pitchFamily="34" charset="0"/>
                        </a:rPr>
                        <a:t>EDICTO (5)</a:t>
                      </a:r>
                      <a:r>
                        <a:rPr lang="es-CO" sz="1100" dirty="0">
                          <a:effectLst/>
                          <a:latin typeface="Arial" panose="020B0604020202020204" pitchFamily="34" charset="0"/>
                          <a:cs typeface="Arial" panose="020B0604020202020204" pitchFamily="34" charset="0"/>
                        </a:rPr>
                        <a:t> en total de enero a noviembre 2021.</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tabLst>
                          <a:tab pos="2200275" algn="l"/>
                        </a:tabLst>
                      </a:pPr>
                      <a:r>
                        <a:rPr lang="es-CO" sz="1200" dirty="0">
                          <a:effectLst/>
                          <a:latin typeface="Arial" panose="020B0604020202020204" pitchFamily="34" charset="0"/>
                          <a:cs typeface="Arial" panose="020B0604020202020204" pitchFamily="34" charset="0"/>
                        </a:rPr>
                        <a:t>ESTADO (140)</a:t>
                      </a:r>
                      <a:r>
                        <a:rPr lang="es-CO" sz="1100" dirty="0">
                          <a:effectLst/>
                          <a:latin typeface="Arial" panose="020B0604020202020204" pitchFamily="34" charset="0"/>
                          <a:cs typeface="Arial" panose="020B0604020202020204" pitchFamily="34" charset="0"/>
                        </a:rPr>
                        <a:t> en total de enero a noviembre 2021.</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3958666"/>
                  </a:ext>
                </a:extLst>
              </a:tr>
            </a:tbl>
          </a:graphicData>
        </a:graphic>
      </p:graphicFrame>
      <p:sp>
        <p:nvSpPr>
          <p:cNvPr id="21" name="Rectángulo 20"/>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2" name="Imagen 2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5" name="Rectángulo 2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0" name="CuadroTexto 29">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CONTROL INTERNO DISCIPLINARIO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10593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C84AE4F1-768F-4AA1-9758-6DA3BC2C83EE}"/>
              </a:ext>
            </a:extLst>
          </p:cNvPr>
          <p:cNvSpPr txBox="1"/>
          <p:nvPr/>
        </p:nvSpPr>
        <p:spPr>
          <a:xfrm>
            <a:off x="32438" y="905297"/>
            <a:ext cx="9079124" cy="373757"/>
          </a:xfrm>
          <a:prstGeom prst="rect">
            <a:avLst/>
          </a:prstGeom>
          <a:solidFill>
            <a:schemeClr val="accent6">
              <a:lumMod val="20000"/>
              <a:lumOff val="80000"/>
            </a:schemeClr>
          </a:solidFill>
        </p:spPr>
        <p:txBody>
          <a:bodyPr wrap="square">
            <a:spAutoFit/>
          </a:bodyPr>
          <a:lstStyle/>
          <a:p>
            <a:pPr algn="ctr">
              <a:lnSpc>
                <a:spcPct val="107000"/>
              </a:lnSpc>
              <a:spcAft>
                <a:spcPts val="800"/>
              </a:spcAft>
              <a:tabLst>
                <a:tab pos="2200275" algn="l"/>
              </a:tabLst>
            </a:pPr>
            <a:r>
              <a:rPr lang="es-CO" sz="1800" b="1" dirty="0">
                <a:effectLst/>
                <a:latin typeface="Arial" panose="020B0604020202020204" pitchFamily="34" charset="0"/>
                <a:ea typeface="Calibri" panose="020F0502020204030204" pitchFamily="34" charset="0"/>
                <a:cs typeface="Times New Roman" panose="02020603050405020304" pitchFamily="18" charset="0"/>
              </a:rPr>
              <a:t>OTRAS ACTUACIONES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6D682444-B099-4759-9CBB-607F8A909AEF}"/>
              </a:ext>
            </a:extLst>
          </p:cNvPr>
          <p:cNvGraphicFramePr>
            <a:graphicFrameLocks noGrp="1"/>
          </p:cNvGraphicFramePr>
          <p:nvPr>
            <p:extLst>
              <p:ext uri="{D42A27DB-BD31-4B8C-83A1-F6EECF244321}">
                <p14:modId xmlns:p14="http://schemas.microsoft.com/office/powerpoint/2010/main" val="189383287"/>
              </p:ext>
            </p:extLst>
          </p:nvPr>
        </p:nvGraphicFramePr>
        <p:xfrm>
          <a:off x="126460" y="1289859"/>
          <a:ext cx="8861898" cy="1124839"/>
        </p:xfrm>
        <a:graphic>
          <a:graphicData uri="http://schemas.openxmlformats.org/drawingml/2006/table">
            <a:tbl>
              <a:tblPr firstRow="1" firstCol="1" bandRow="1">
                <a:tableStyleId>{5940675A-B579-460E-94D1-54222C63F5DA}</a:tableStyleId>
              </a:tblPr>
              <a:tblGrid>
                <a:gridCol w="1633139">
                  <a:extLst>
                    <a:ext uri="{9D8B030D-6E8A-4147-A177-3AD203B41FA5}">
                      <a16:colId xmlns:a16="http://schemas.microsoft.com/office/drawing/2014/main" val="2651641672"/>
                    </a:ext>
                  </a:extLst>
                </a:gridCol>
                <a:gridCol w="1774691">
                  <a:extLst>
                    <a:ext uri="{9D8B030D-6E8A-4147-A177-3AD203B41FA5}">
                      <a16:colId xmlns:a16="http://schemas.microsoft.com/office/drawing/2014/main" val="393567865"/>
                    </a:ext>
                  </a:extLst>
                </a:gridCol>
                <a:gridCol w="1774691">
                  <a:extLst>
                    <a:ext uri="{9D8B030D-6E8A-4147-A177-3AD203B41FA5}">
                      <a16:colId xmlns:a16="http://schemas.microsoft.com/office/drawing/2014/main" val="3071267778"/>
                    </a:ext>
                  </a:extLst>
                </a:gridCol>
                <a:gridCol w="2047201">
                  <a:extLst>
                    <a:ext uri="{9D8B030D-6E8A-4147-A177-3AD203B41FA5}">
                      <a16:colId xmlns:a16="http://schemas.microsoft.com/office/drawing/2014/main" val="1954817237"/>
                    </a:ext>
                  </a:extLst>
                </a:gridCol>
                <a:gridCol w="1632176">
                  <a:extLst>
                    <a:ext uri="{9D8B030D-6E8A-4147-A177-3AD203B41FA5}">
                      <a16:colId xmlns:a16="http://schemas.microsoft.com/office/drawing/2014/main" val="4249317299"/>
                    </a:ext>
                  </a:extLst>
                </a:gridCol>
              </a:tblGrid>
              <a:tr h="1111556">
                <a:tc>
                  <a:txBody>
                    <a:bodyPr/>
                    <a:lstStyle/>
                    <a:p>
                      <a:pPr algn="ctr">
                        <a:lnSpc>
                          <a:spcPct val="107000"/>
                        </a:lnSpc>
                        <a:spcAft>
                          <a:spcPts val="800"/>
                        </a:spcAft>
                        <a:tabLst>
                          <a:tab pos="2200275" algn="l"/>
                        </a:tabLst>
                      </a:pPr>
                      <a:r>
                        <a:rPr lang="es-CO" sz="1400" b="1" dirty="0">
                          <a:effectLst/>
                          <a:latin typeface="Arial" panose="020B0604020202020204" pitchFamily="34" charset="0"/>
                          <a:cs typeface="Arial" panose="020B0604020202020204" pitchFamily="34" charset="0"/>
                        </a:rPr>
                        <a:t>OFICIOS</a:t>
                      </a:r>
                    </a:p>
                    <a:p>
                      <a:pPr algn="ctr">
                        <a:lnSpc>
                          <a:spcPct val="107000"/>
                        </a:lnSpc>
                        <a:spcAft>
                          <a:spcPts val="800"/>
                        </a:spcAft>
                        <a:tabLst>
                          <a:tab pos="2200275" algn="l"/>
                        </a:tabLst>
                      </a:pPr>
                      <a:r>
                        <a:rPr lang="es-CO" sz="1400" dirty="0">
                          <a:effectLst/>
                          <a:latin typeface="Arial" panose="020B0604020202020204" pitchFamily="34" charset="0"/>
                          <a:cs typeface="Arial" panose="020B0604020202020204" pitchFamily="34" charset="0"/>
                        </a:rPr>
                        <a:t>(426 en total de enero a noviembre)</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tabLst>
                          <a:tab pos="2200275" algn="l"/>
                        </a:tabLst>
                      </a:pPr>
                      <a:r>
                        <a:rPr lang="es-CO" sz="1400" b="1" dirty="0">
                          <a:effectLst/>
                          <a:latin typeface="Arial" panose="020B0604020202020204" pitchFamily="34" charset="0"/>
                          <a:cs typeface="Arial" panose="020B0604020202020204" pitchFamily="34" charset="0"/>
                        </a:rPr>
                        <a:t>MEMORANDOS</a:t>
                      </a:r>
                      <a:r>
                        <a:rPr lang="es-CO" sz="1400" dirty="0">
                          <a:effectLst/>
                          <a:latin typeface="Arial" panose="020B0604020202020204" pitchFamily="34" charset="0"/>
                          <a:cs typeface="Arial" panose="020B0604020202020204" pitchFamily="34" charset="0"/>
                        </a:rPr>
                        <a:t> (555 en total de enero a noviembre)</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tabLst>
                          <a:tab pos="2200275" algn="l"/>
                        </a:tabLst>
                      </a:pPr>
                      <a:r>
                        <a:rPr lang="es-CO" sz="1400" b="1" dirty="0">
                          <a:effectLst/>
                          <a:latin typeface="Arial" panose="020B0604020202020204" pitchFamily="34" charset="0"/>
                          <a:cs typeface="Arial" panose="020B0604020202020204" pitchFamily="34" charset="0"/>
                        </a:rPr>
                        <a:t>CONSTANCIAS DE EJECUTORIA </a:t>
                      </a:r>
                      <a:r>
                        <a:rPr lang="es-CO" sz="1400" dirty="0">
                          <a:effectLst/>
                          <a:latin typeface="Arial" panose="020B0604020202020204" pitchFamily="34" charset="0"/>
                          <a:cs typeface="Arial" panose="020B0604020202020204" pitchFamily="34" charset="0"/>
                        </a:rPr>
                        <a:t>(229 en total de enero a noviembre)</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r>
                        <a:rPr lang="es-CO" sz="1400" b="1" dirty="0">
                          <a:effectLst/>
                          <a:latin typeface="Arial" panose="020B0604020202020204" pitchFamily="34" charset="0"/>
                          <a:cs typeface="Arial" panose="020B0604020202020204" pitchFamily="34" charset="0"/>
                        </a:rPr>
                        <a:t>CONSTANCIAS ANTECEDENTES </a:t>
                      </a:r>
                      <a:r>
                        <a:rPr lang="es-CO" sz="1400" dirty="0">
                          <a:effectLst/>
                          <a:latin typeface="Arial" panose="020B0604020202020204" pitchFamily="34" charset="0"/>
                          <a:cs typeface="Arial" panose="020B0604020202020204" pitchFamily="34" charset="0"/>
                        </a:rPr>
                        <a:t>DISCIPLINARIOS (47 en total de enero a noviembre)</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r>
                        <a:rPr lang="es-CO" sz="1400" b="1" dirty="0">
                          <a:effectLst/>
                          <a:latin typeface="Arial" panose="020B0604020202020204" pitchFamily="34" charset="0"/>
                          <a:cs typeface="Arial" panose="020B0604020202020204" pitchFamily="34" charset="0"/>
                        </a:rPr>
                        <a:t>RESPUESTA PQRS </a:t>
                      </a:r>
                      <a:r>
                        <a:rPr lang="es-CO" sz="1400" dirty="0">
                          <a:effectLst/>
                          <a:latin typeface="Arial" panose="020B0604020202020204" pitchFamily="34" charset="0"/>
                          <a:cs typeface="Arial" panose="020B0604020202020204" pitchFamily="34" charset="0"/>
                        </a:rPr>
                        <a:t>(20) durante el periodo de enero a noviembre)  </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35050886"/>
                  </a:ext>
                </a:extLst>
              </a:tr>
            </a:tbl>
          </a:graphicData>
        </a:graphic>
      </p:graphicFrame>
      <p:sp>
        <p:nvSpPr>
          <p:cNvPr id="20" name="CuadroTexto 19">
            <a:extLst>
              <a:ext uri="{FF2B5EF4-FFF2-40B4-BE49-F238E27FC236}">
                <a16:creationId xmlns:a16="http://schemas.microsoft.com/office/drawing/2014/main" id="{A4307608-CAE4-49D4-8401-AADB6CBD83E3}"/>
              </a:ext>
            </a:extLst>
          </p:cNvPr>
          <p:cNvSpPr txBox="1"/>
          <p:nvPr/>
        </p:nvSpPr>
        <p:spPr>
          <a:xfrm>
            <a:off x="0" y="2406079"/>
            <a:ext cx="9092401" cy="373757"/>
          </a:xfrm>
          <a:prstGeom prst="rect">
            <a:avLst/>
          </a:prstGeom>
          <a:solidFill>
            <a:schemeClr val="accent6">
              <a:lumMod val="20000"/>
              <a:lumOff val="80000"/>
            </a:schemeClr>
          </a:solidFill>
        </p:spPr>
        <p:txBody>
          <a:bodyPr wrap="square">
            <a:spAutoFit/>
          </a:bodyPr>
          <a:lstStyle/>
          <a:p>
            <a:pPr algn="ctr">
              <a:lnSpc>
                <a:spcPct val="107000"/>
              </a:lnSpc>
              <a:spcAft>
                <a:spcPts val="800"/>
              </a:spcAft>
              <a:tabLst>
                <a:tab pos="2200275" algn="l"/>
              </a:tabLst>
            </a:pPr>
            <a:r>
              <a:rPr lang="es-CO" sz="1800" b="1" dirty="0">
                <a:effectLst/>
                <a:latin typeface="Arial" panose="020B0604020202020204" pitchFamily="34" charset="0"/>
                <a:ea typeface="Calibri" panose="020F0502020204030204" pitchFamily="34" charset="0"/>
                <a:cs typeface="Times New Roman" panose="02020603050405020304" pitchFamily="18" charset="0"/>
              </a:rPr>
              <a:t>ACTUACIONES PARA DAR IMPULSO A PROCESOS ACTUACIONES</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0" name="Tabla 9">
            <a:extLst>
              <a:ext uri="{FF2B5EF4-FFF2-40B4-BE49-F238E27FC236}">
                <a16:creationId xmlns:a16="http://schemas.microsoft.com/office/drawing/2014/main" id="{A45A8158-ECA5-49C6-BFA4-086ED0A19A48}"/>
              </a:ext>
            </a:extLst>
          </p:cNvPr>
          <p:cNvGraphicFramePr>
            <a:graphicFrameLocks noGrp="1"/>
          </p:cNvGraphicFramePr>
          <p:nvPr>
            <p:extLst>
              <p:ext uri="{D42A27DB-BD31-4B8C-83A1-F6EECF244321}">
                <p14:modId xmlns:p14="http://schemas.microsoft.com/office/powerpoint/2010/main" val="394139755"/>
              </p:ext>
            </p:extLst>
          </p:nvPr>
        </p:nvGraphicFramePr>
        <p:xfrm>
          <a:off x="126460" y="2790640"/>
          <a:ext cx="8891078" cy="712273"/>
        </p:xfrm>
        <a:graphic>
          <a:graphicData uri="http://schemas.openxmlformats.org/drawingml/2006/table">
            <a:tbl>
              <a:tblPr firstRow="1" firstCol="1" bandRow="1">
                <a:tableStyleId>{5940675A-B579-460E-94D1-54222C63F5DA}</a:tableStyleId>
              </a:tblPr>
              <a:tblGrid>
                <a:gridCol w="1915431">
                  <a:extLst>
                    <a:ext uri="{9D8B030D-6E8A-4147-A177-3AD203B41FA5}">
                      <a16:colId xmlns:a16="http://schemas.microsoft.com/office/drawing/2014/main" val="1757870346"/>
                    </a:ext>
                  </a:extLst>
                </a:gridCol>
                <a:gridCol w="2245972">
                  <a:extLst>
                    <a:ext uri="{9D8B030D-6E8A-4147-A177-3AD203B41FA5}">
                      <a16:colId xmlns:a16="http://schemas.microsoft.com/office/drawing/2014/main" val="1321077031"/>
                    </a:ext>
                  </a:extLst>
                </a:gridCol>
                <a:gridCol w="2583573">
                  <a:extLst>
                    <a:ext uri="{9D8B030D-6E8A-4147-A177-3AD203B41FA5}">
                      <a16:colId xmlns:a16="http://schemas.microsoft.com/office/drawing/2014/main" val="1615996793"/>
                    </a:ext>
                  </a:extLst>
                </a:gridCol>
                <a:gridCol w="2146102">
                  <a:extLst>
                    <a:ext uri="{9D8B030D-6E8A-4147-A177-3AD203B41FA5}">
                      <a16:colId xmlns:a16="http://schemas.microsoft.com/office/drawing/2014/main" val="45389692"/>
                    </a:ext>
                  </a:extLst>
                </a:gridCol>
              </a:tblGrid>
              <a:tr h="712273">
                <a:tc>
                  <a:txBody>
                    <a:bodyPr/>
                    <a:lstStyle/>
                    <a:p>
                      <a:pPr>
                        <a:lnSpc>
                          <a:spcPct val="100000"/>
                        </a:lnSpc>
                        <a:spcAft>
                          <a:spcPts val="0"/>
                        </a:spcAft>
                        <a:tabLst>
                          <a:tab pos="2200275" algn="l"/>
                        </a:tabLst>
                      </a:pPr>
                      <a:r>
                        <a:rPr lang="es-CO" sz="1400" dirty="0">
                          <a:effectLst/>
                          <a:latin typeface="Arial" panose="020B0604020202020204" pitchFamily="34" charset="0"/>
                          <a:cs typeface="Arial" panose="020B0604020202020204" pitchFamily="34" charset="0"/>
                        </a:rPr>
                        <a:t>    </a:t>
                      </a:r>
                      <a:br>
                        <a:rPr lang="es-CO" sz="1400" dirty="0">
                          <a:effectLst/>
                          <a:latin typeface="Arial" panose="020B0604020202020204" pitchFamily="34" charset="0"/>
                          <a:cs typeface="Arial" panose="020B0604020202020204" pitchFamily="34" charset="0"/>
                        </a:rPr>
                      </a:br>
                      <a:r>
                        <a:rPr lang="es-CO" sz="1400" b="1" dirty="0">
                          <a:effectLst/>
                          <a:latin typeface="Arial" panose="020B0604020202020204" pitchFamily="34" charset="0"/>
                          <a:cs typeface="Arial" panose="020B0604020202020204" pitchFamily="34" charset="0"/>
                        </a:rPr>
                        <a:t>AUTO APERTURA INVESTIGACION </a:t>
                      </a:r>
                      <a:r>
                        <a:rPr lang="es-CO" sz="1400" dirty="0">
                          <a:effectLst/>
                          <a:latin typeface="Arial" panose="020B0604020202020204" pitchFamily="34" charset="0"/>
                          <a:cs typeface="Arial" panose="020B0604020202020204" pitchFamily="34" charset="0"/>
                        </a:rPr>
                        <a:t>(6)</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l">
                        <a:lnSpc>
                          <a:spcPct val="107000"/>
                        </a:lnSpc>
                        <a:spcAft>
                          <a:spcPts val="800"/>
                        </a:spcAft>
                        <a:tabLst>
                          <a:tab pos="2200275" algn="l"/>
                        </a:tabLst>
                      </a:pPr>
                      <a:r>
                        <a:rPr lang="es-CO" sz="1400" b="1" dirty="0">
                          <a:effectLst/>
                          <a:latin typeface="Arial" panose="020B0604020202020204" pitchFamily="34" charset="0"/>
                          <a:cs typeface="Arial" panose="020B0604020202020204" pitchFamily="34" charset="0"/>
                        </a:rPr>
                        <a:t>AUTO DECRETANDO PRUEBAS EN DESCARGOS </a:t>
                      </a:r>
                      <a:r>
                        <a:rPr lang="es-CO" sz="1400" dirty="0">
                          <a:effectLst/>
                          <a:latin typeface="Arial" panose="020B0604020202020204" pitchFamily="34" charset="0"/>
                          <a:cs typeface="Arial" panose="020B0604020202020204" pitchFamily="34" charset="0"/>
                        </a:rPr>
                        <a:t>(1)</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br>
                        <a:rPr lang="es-CO" sz="1400" dirty="0">
                          <a:effectLst/>
                          <a:latin typeface="Arial" panose="020B0604020202020204" pitchFamily="34" charset="0"/>
                          <a:cs typeface="Arial" panose="020B0604020202020204" pitchFamily="34" charset="0"/>
                        </a:rPr>
                      </a:br>
                      <a:r>
                        <a:rPr lang="es-CO" sz="1400" b="1" dirty="0">
                          <a:effectLst/>
                          <a:latin typeface="Arial" panose="020B0604020202020204" pitchFamily="34" charset="0"/>
                          <a:cs typeface="Arial" panose="020B0604020202020204" pitchFamily="34" charset="0"/>
                        </a:rPr>
                        <a:t>AUTO DE REITERACION DE PRUEBAS </a:t>
                      </a:r>
                      <a:r>
                        <a:rPr lang="es-CO" sz="1400" dirty="0">
                          <a:effectLst/>
                          <a:latin typeface="Arial" panose="020B0604020202020204" pitchFamily="34" charset="0"/>
                          <a:cs typeface="Arial" panose="020B0604020202020204" pitchFamily="34" charset="0"/>
                        </a:rPr>
                        <a:t>(2)</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tabLst>
                          <a:tab pos="2200275" algn="l"/>
                        </a:tabLst>
                      </a:pPr>
                      <a:br>
                        <a:rPr lang="es-CO" sz="1400" b="1" dirty="0">
                          <a:effectLst/>
                          <a:latin typeface="Arial" panose="020B0604020202020204" pitchFamily="34" charset="0"/>
                          <a:cs typeface="Arial" panose="020B0604020202020204" pitchFamily="34" charset="0"/>
                        </a:rPr>
                      </a:br>
                      <a:r>
                        <a:rPr lang="es-CO" sz="1400" b="1" dirty="0">
                          <a:effectLst/>
                          <a:latin typeface="Arial" panose="020B0604020202020204" pitchFamily="34" charset="0"/>
                          <a:cs typeface="Arial" panose="020B0604020202020204" pitchFamily="34" charset="0"/>
                        </a:rPr>
                        <a:t>AUTO PLIEGO DE CARGOS </a:t>
                      </a:r>
                      <a:r>
                        <a:rPr lang="es-CO" sz="1400" dirty="0">
                          <a:effectLst/>
                          <a:latin typeface="Arial" panose="020B0604020202020204" pitchFamily="34" charset="0"/>
                          <a:cs typeface="Arial" panose="020B0604020202020204" pitchFamily="34" charset="0"/>
                        </a:rPr>
                        <a:t>(2)</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078436230"/>
                  </a:ext>
                </a:extLst>
              </a:tr>
            </a:tbl>
          </a:graphicData>
        </a:graphic>
      </p:graphicFrame>
      <p:graphicFrame>
        <p:nvGraphicFramePr>
          <p:cNvPr id="12" name="Tabla 11">
            <a:extLst>
              <a:ext uri="{FF2B5EF4-FFF2-40B4-BE49-F238E27FC236}">
                <a16:creationId xmlns:a16="http://schemas.microsoft.com/office/drawing/2014/main" id="{2AE80ED1-8CE9-44A6-BD44-3F47BF5D4381}"/>
              </a:ext>
            </a:extLst>
          </p:cNvPr>
          <p:cNvGraphicFramePr>
            <a:graphicFrameLocks noGrp="1"/>
          </p:cNvGraphicFramePr>
          <p:nvPr>
            <p:extLst>
              <p:ext uri="{D42A27DB-BD31-4B8C-83A1-F6EECF244321}">
                <p14:modId xmlns:p14="http://schemas.microsoft.com/office/powerpoint/2010/main" val="1467294937"/>
              </p:ext>
            </p:extLst>
          </p:nvPr>
        </p:nvGraphicFramePr>
        <p:xfrm>
          <a:off x="126460" y="3514417"/>
          <a:ext cx="8861897" cy="879983"/>
        </p:xfrm>
        <a:graphic>
          <a:graphicData uri="http://schemas.openxmlformats.org/drawingml/2006/table">
            <a:tbl>
              <a:tblPr firstRow="1" firstCol="1" bandRow="1">
                <a:tableStyleId>{5940675A-B579-460E-94D1-54222C63F5DA}</a:tableStyleId>
              </a:tblPr>
              <a:tblGrid>
                <a:gridCol w="4487225">
                  <a:extLst>
                    <a:ext uri="{9D8B030D-6E8A-4147-A177-3AD203B41FA5}">
                      <a16:colId xmlns:a16="http://schemas.microsoft.com/office/drawing/2014/main" val="93479523"/>
                    </a:ext>
                  </a:extLst>
                </a:gridCol>
                <a:gridCol w="4374672">
                  <a:extLst>
                    <a:ext uri="{9D8B030D-6E8A-4147-A177-3AD203B41FA5}">
                      <a16:colId xmlns:a16="http://schemas.microsoft.com/office/drawing/2014/main" val="1780959106"/>
                    </a:ext>
                  </a:extLst>
                </a:gridCol>
              </a:tblGrid>
              <a:tr h="117468">
                <a:tc>
                  <a:txBody>
                    <a:bodyPr/>
                    <a:lstStyle/>
                    <a:p>
                      <a:pPr>
                        <a:lnSpc>
                          <a:spcPct val="107000"/>
                        </a:lnSpc>
                        <a:spcAft>
                          <a:spcPts val="800"/>
                        </a:spcAft>
                      </a:pPr>
                      <a:r>
                        <a:rPr lang="es-CO" sz="1400" b="1" dirty="0">
                          <a:effectLst/>
                          <a:latin typeface="Arial" panose="020B0604020202020204" pitchFamily="34" charset="0"/>
                          <a:cs typeface="Arial" panose="020B0604020202020204" pitchFamily="34" charset="0"/>
                        </a:rPr>
                        <a:t>AUTOS CIERRE DE INVESTIGACION </a:t>
                      </a:r>
                      <a:r>
                        <a:rPr lang="es-CO" sz="1400" dirty="0">
                          <a:effectLst/>
                          <a:latin typeface="Arial" panose="020B0604020202020204" pitchFamily="34" charset="0"/>
                          <a:cs typeface="Arial" panose="020B0604020202020204" pitchFamily="34" charset="0"/>
                        </a:rPr>
                        <a:t>(6) </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s-CO" sz="1400" b="1" dirty="0">
                          <a:effectLst/>
                          <a:latin typeface="Arial" panose="020B0604020202020204" pitchFamily="34" charset="0"/>
                          <a:cs typeface="Arial" panose="020B0604020202020204" pitchFamily="34" charset="0"/>
                        </a:rPr>
                        <a:t>AUTO RESUELVE NULIDAD </a:t>
                      </a:r>
                      <a:r>
                        <a:rPr lang="es-CO" sz="1400" dirty="0">
                          <a:effectLst/>
                          <a:latin typeface="Arial" panose="020B0604020202020204" pitchFamily="34" charset="0"/>
                          <a:cs typeface="Arial" panose="020B0604020202020204" pitchFamily="34" charset="0"/>
                        </a:rPr>
                        <a:t>(1)</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06806076"/>
                  </a:ext>
                </a:extLst>
              </a:tr>
              <a:tr h="0">
                <a:tc>
                  <a:txBody>
                    <a:bodyPr/>
                    <a:lstStyle/>
                    <a:p>
                      <a:pPr>
                        <a:lnSpc>
                          <a:spcPct val="107000"/>
                        </a:lnSpc>
                        <a:spcAft>
                          <a:spcPts val="800"/>
                        </a:spcAft>
                      </a:pPr>
                      <a:r>
                        <a:rPr lang="es-CO" sz="1400" dirty="0">
                          <a:effectLst/>
                          <a:latin typeface="Arial" panose="020B0604020202020204" pitchFamily="34" charset="0"/>
                          <a:cs typeface="Arial" panose="020B0604020202020204" pitchFamily="34" charset="0"/>
                        </a:rPr>
                        <a:t>Se profirieron en este trimestre seis autos de cierre de investigación a fin de evaluar si se profiere auto de cargos o archivo del proceso</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br>
                        <a:rPr lang="es-CO" sz="1400" dirty="0">
                          <a:effectLst/>
                          <a:latin typeface="Arial" panose="020B0604020202020204" pitchFamily="34" charset="0"/>
                          <a:cs typeface="Arial" panose="020B0604020202020204" pitchFamily="34" charset="0"/>
                        </a:rPr>
                      </a:br>
                      <a:r>
                        <a:rPr lang="es-CO" sz="1400" dirty="0">
                          <a:effectLst/>
                          <a:latin typeface="Arial" panose="020B0604020202020204" pitchFamily="34" charset="0"/>
                          <a:cs typeface="Arial" panose="020B0604020202020204" pitchFamily="34" charset="0"/>
                        </a:rPr>
                        <a:t>Se profirió un auto de nulidad del pliego de cargos</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19549921"/>
                  </a:ext>
                </a:extLst>
              </a:tr>
            </a:tbl>
          </a:graphicData>
        </a:graphic>
      </p:graphicFrame>
      <p:sp>
        <p:nvSpPr>
          <p:cNvPr id="24" name="CuadroTexto 23">
            <a:extLst>
              <a:ext uri="{FF2B5EF4-FFF2-40B4-BE49-F238E27FC236}">
                <a16:creationId xmlns:a16="http://schemas.microsoft.com/office/drawing/2014/main" id="{ED380D2C-CE1E-48B9-ABCE-F2DE38B064EA}"/>
              </a:ext>
            </a:extLst>
          </p:cNvPr>
          <p:cNvSpPr txBox="1"/>
          <p:nvPr/>
        </p:nvSpPr>
        <p:spPr>
          <a:xfrm>
            <a:off x="32437" y="4426895"/>
            <a:ext cx="9059964" cy="373757"/>
          </a:xfrm>
          <a:prstGeom prst="rect">
            <a:avLst/>
          </a:prstGeom>
          <a:solidFill>
            <a:schemeClr val="accent6">
              <a:lumMod val="20000"/>
              <a:lumOff val="80000"/>
            </a:schemeClr>
          </a:solidFill>
        </p:spPr>
        <p:txBody>
          <a:bodyPr wrap="square">
            <a:spAutoFit/>
          </a:bodyPr>
          <a:lstStyle/>
          <a:p>
            <a:pPr algn="ctr">
              <a:lnSpc>
                <a:spcPct val="107000"/>
              </a:lnSpc>
              <a:spcAft>
                <a:spcPts val="800"/>
              </a:spcAft>
            </a:pPr>
            <a:r>
              <a:rPr lang="es-CO" sz="1800" b="1" dirty="0">
                <a:effectLst/>
                <a:latin typeface="Arial" panose="020B0604020202020204" pitchFamily="34" charset="0"/>
                <a:ea typeface="Calibri" panose="020F0502020204030204" pitchFamily="34" charset="0"/>
                <a:cs typeface="Times New Roman" panose="02020603050405020304" pitchFamily="18" charset="0"/>
              </a:rPr>
              <a:t>DILIGENCIAS PRACTICADAS </a:t>
            </a: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Tabla 13">
            <a:extLst>
              <a:ext uri="{FF2B5EF4-FFF2-40B4-BE49-F238E27FC236}">
                <a16:creationId xmlns:a16="http://schemas.microsoft.com/office/drawing/2014/main" id="{953780CA-DC58-4314-90BD-61B625DB58F6}"/>
              </a:ext>
            </a:extLst>
          </p:cNvPr>
          <p:cNvGraphicFramePr>
            <a:graphicFrameLocks noGrp="1"/>
          </p:cNvGraphicFramePr>
          <p:nvPr>
            <p:extLst>
              <p:ext uri="{D42A27DB-BD31-4B8C-83A1-F6EECF244321}">
                <p14:modId xmlns:p14="http://schemas.microsoft.com/office/powerpoint/2010/main" val="1271287658"/>
              </p:ext>
            </p:extLst>
          </p:nvPr>
        </p:nvGraphicFramePr>
        <p:xfrm>
          <a:off x="107004" y="4783071"/>
          <a:ext cx="8985397" cy="1108266"/>
        </p:xfrm>
        <a:graphic>
          <a:graphicData uri="http://schemas.openxmlformats.org/drawingml/2006/table">
            <a:tbl>
              <a:tblPr firstRow="1" firstCol="1" bandRow="1">
                <a:tableStyleId>{5940675A-B579-460E-94D1-54222C63F5DA}</a:tableStyleId>
              </a:tblPr>
              <a:tblGrid>
                <a:gridCol w="2917279">
                  <a:extLst>
                    <a:ext uri="{9D8B030D-6E8A-4147-A177-3AD203B41FA5}">
                      <a16:colId xmlns:a16="http://schemas.microsoft.com/office/drawing/2014/main" val="3935602533"/>
                    </a:ext>
                  </a:extLst>
                </a:gridCol>
                <a:gridCol w="3430655">
                  <a:extLst>
                    <a:ext uri="{9D8B030D-6E8A-4147-A177-3AD203B41FA5}">
                      <a16:colId xmlns:a16="http://schemas.microsoft.com/office/drawing/2014/main" val="390216107"/>
                    </a:ext>
                  </a:extLst>
                </a:gridCol>
                <a:gridCol w="2637463">
                  <a:extLst>
                    <a:ext uri="{9D8B030D-6E8A-4147-A177-3AD203B41FA5}">
                      <a16:colId xmlns:a16="http://schemas.microsoft.com/office/drawing/2014/main" val="821664413"/>
                    </a:ext>
                  </a:extLst>
                </a:gridCol>
              </a:tblGrid>
              <a:tr h="60496">
                <a:tc>
                  <a:txBody>
                    <a:bodyPr/>
                    <a:lstStyle/>
                    <a:p>
                      <a:pPr>
                        <a:lnSpc>
                          <a:spcPct val="107000"/>
                        </a:lnSpc>
                        <a:spcAft>
                          <a:spcPts val="800"/>
                        </a:spcAft>
                      </a:pPr>
                      <a:r>
                        <a:rPr lang="es-CO" sz="1400" b="1" dirty="0">
                          <a:effectLst/>
                          <a:latin typeface="Arial" panose="020B0604020202020204" pitchFamily="34" charset="0"/>
                          <a:cs typeface="Arial" panose="020B0604020202020204" pitchFamily="34" charset="0"/>
                        </a:rPr>
                        <a:t>RATIFICACION DE QUEJA </a:t>
                      </a:r>
                      <a:r>
                        <a:rPr lang="es-CO" sz="1400" dirty="0">
                          <a:effectLst/>
                          <a:latin typeface="Arial" panose="020B0604020202020204" pitchFamily="34" charset="0"/>
                          <a:cs typeface="Arial" panose="020B0604020202020204" pitchFamily="34" charset="0"/>
                        </a:rPr>
                        <a:t>(10)</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s-CO" sz="1400" dirty="0">
                          <a:effectLst/>
                          <a:latin typeface="Arial" panose="020B0604020202020204" pitchFamily="34" charset="0"/>
                          <a:cs typeface="Arial" panose="020B0604020202020204" pitchFamily="34" charset="0"/>
                        </a:rPr>
                        <a:t>            </a:t>
                      </a:r>
                      <a:r>
                        <a:rPr lang="es-CO" sz="1400" b="1" dirty="0">
                          <a:effectLst/>
                          <a:latin typeface="Arial" panose="020B0604020202020204" pitchFamily="34" charset="0"/>
                          <a:cs typeface="Arial" panose="020B0604020202020204" pitchFamily="34" charset="0"/>
                        </a:rPr>
                        <a:t>VERSIONES LIBRES  </a:t>
                      </a:r>
                      <a:r>
                        <a:rPr lang="es-CO" sz="1400" dirty="0">
                          <a:effectLst/>
                          <a:latin typeface="Arial" panose="020B0604020202020204" pitchFamily="34" charset="0"/>
                          <a:cs typeface="Arial" panose="020B0604020202020204" pitchFamily="34" charset="0"/>
                        </a:rPr>
                        <a:t>(12)</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r>
                        <a:rPr lang="es-CO" sz="1400" b="1" dirty="0">
                          <a:effectLst/>
                          <a:latin typeface="Arial" panose="020B0604020202020204" pitchFamily="34" charset="0"/>
                          <a:cs typeface="Arial" panose="020B0604020202020204" pitchFamily="34" charset="0"/>
                        </a:rPr>
                        <a:t>DECLARACIONES JURAMENTADAS </a:t>
                      </a:r>
                      <a:r>
                        <a:rPr lang="es-CO" sz="1400" dirty="0">
                          <a:effectLst/>
                          <a:latin typeface="Arial" panose="020B0604020202020204" pitchFamily="34" charset="0"/>
                          <a:cs typeface="Arial" panose="020B0604020202020204" pitchFamily="34" charset="0"/>
                        </a:rPr>
                        <a:t>(7)</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604647355"/>
                  </a:ext>
                </a:extLst>
              </a:tr>
              <a:tr h="0">
                <a:tc>
                  <a:txBody>
                    <a:bodyPr/>
                    <a:lstStyle/>
                    <a:p>
                      <a:pPr>
                        <a:lnSpc>
                          <a:spcPct val="107000"/>
                        </a:lnSpc>
                        <a:spcAft>
                          <a:spcPts val="800"/>
                        </a:spcAft>
                      </a:pPr>
                      <a:r>
                        <a:rPr lang="es-CO" sz="1400" dirty="0">
                          <a:effectLst/>
                          <a:latin typeface="Arial" panose="020B0604020202020204" pitchFamily="34" charset="0"/>
                          <a:cs typeface="Arial" panose="020B0604020202020204" pitchFamily="34" charset="0"/>
                        </a:rPr>
                        <a:t>Se </a:t>
                      </a:r>
                      <a:r>
                        <a:rPr lang="es-CO" sz="1400" dirty="0" err="1">
                          <a:effectLst/>
                          <a:latin typeface="Arial" panose="020B0604020202020204" pitchFamily="34" charset="0"/>
                          <a:cs typeface="Arial" panose="020B0604020202020204" pitchFamily="34" charset="0"/>
                        </a:rPr>
                        <a:t>recepcionaron</a:t>
                      </a:r>
                      <a:r>
                        <a:rPr lang="es-CO" sz="1400" dirty="0">
                          <a:effectLst/>
                          <a:latin typeface="Arial" panose="020B0604020202020204" pitchFamily="34" charset="0"/>
                          <a:cs typeface="Arial" panose="020B0604020202020204" pitchFamily="34" charset="0"/>
                        </a:rPr>
                        <a:t> seis (6)  testimonios en diligencias de ratificación y ampliación de queja </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7000"/>
                        </a:lnSpc>
                        <a:spcAft>
                          <a:spcPts val="800"/>
                        </a:spcAft>
                      </a:pPr>
                      <a:br>
                        <a:rPr lang="es-CO" sz="1400" dirty="0">
                          <a:effectLst/>
                          <a:latin typeface="Arial" panose="020B0604020202020204" pitchFamily="34" charset="0"/>
                          <a:cs typeface="Arial" panose="020B0604020202020204" pitchFamily="34" charset="0"/>
                        </a:rPr>
                      </a:br>
                      <a:r>
                        <a:rPr lang="es-CO" sz="1400" dirty="0">
                          <a:effectLst/>
                          <a:latin typeface="Arial" panose="020B0604020202020204" pitchFamily="34" charset="0"/>
                          <a:cs typeface="Arial" panose="020B0604020202020204" pitchFamily="34" charset="0"/>
                        </a:rPr>
                        <a:t>En este periodo se </a:t>
                      </a:r>
                      <a:r>
                        <a:rPr lang="es-CO" sz="1400" dirty="0" err="1">
                          <a:effectLst/>
                          <a:latin typeface="Arial" panose="020B0604020202020204" pitchFamily="34" charset="0"/>
                          <a:cs typeface="Arial" panose="020B0604020202020204" pitchFamily="34" charset="0"/>
                        </a:rPr>
                        <a:t>recepcionaron</a:t>
                      </a:r>
                      <a:r>
                        <a:rPr lang="es-CO" sz="1400" dirty="0">
                          <a:effectLst/>
                          <a:latin typeface="Arial" panose="020B0604020202020204" pitchFamily="34" charset="0"/>
                          <a:cs typeface="Arial" panose="020B0604020202020204" pitchFamily="34" charset="0"/>
                        </a:rPr>
                        <a:t> siete versiones libres de los investigados</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nSpc>
                          <a:spcPct val="100000"/>
                        </a:lnSpc>
                        <a:spcAft>
                          <a:spcPts val="0"/>
                        </a:spcAft>
                      </a:pPr>
                      <a:br>
                        <a:rPr lang="es-CO" sz="1400" dirty="0">
                          <a:effectLst/>
                          <a:latin typeface="Arial" panose="020B0604020202020204" pitchFamily="34" charset="0"/>
                          <a:cs typeface="Arial" panose="020B0604020202020204" pitchFamily="34" charset="0"/>
                        </a:rPr>
                      </a:br>
                      <a:r>
                        <a:rPr lang="es-CO" sz="1400" dirty="0">
                          <a:effectLst/>
                          <a:latin typeface="Arial" panose="020B0604020202020204" pitchFamily="34" charset="0"/>
                          <a:cs typeface="Arial" panose="020B0604020202020204" pitchFamily="34" charset="0"/>
                        </a:rPr>
                        <a:t>Se realizaron siete  (7) diligencias de testimonio</a:t>
                      </a:r>
                      <a:endParaRPr lang="es-CO" sz="14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672199528"/>
                  </a:ext>
                </a:extLst>
              </a:tr>
            </a:tbl>
          </a:graphicData>
        </a:graphic>
      </p:graphicFrame>
      <p:sp>
        <p:nvSpPr>
          <p:cNvPr id="13" name="Rectángulo 12"/>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2" name="Rectángulo 2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CONTROL INTERNO DISCIPLINARIO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39877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5"/>
            <a:ext cx="5221580" cy="6229575"/>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8E2C17FD-34B9-4BFE-B32F-E76BCB1F8FC1}"/>
              </a:ext>
            </a:extLst>
          </p:cNvPr>
          <p:cNvSpPr txBox="1"/>
          <p:nvPr/>
        </p:nvSpPr>
        <p:spPr>
          <a:xfrm>
            <a:off x="266853" y="1674674"/>
            <a:ext cx="4828528" cy="3662541"/>
          </a:xfrm>
          <a:prstGeom prst="rect">
            <a:avLst/>
          </a:prstGeom>
          <a:noFill/>
        </p:spPr>
        <p:txBody>
          <a:bodyPr wrap="square">
            <a:spAutoFit/>
          </a:bodyPr>
          <a:lstStyle/>
          <a:p>
            <a:pPr algn="ctr"/>
            <a:r>
              <a:rPr lang="es-ES" sz="4400" dirty="0">
                <a:solidFill>
                  <a:schemeClr val="bg1"/>
                </a:solidFill>
                <a:latin typeface="Barlow Black" panose="00000A00000000000000" pitchFamily="2" charset="0"/>
                <a:cs typeface="Arial" panose="020B0604020202020204" pitchFamily="34" charset="0"/>
              </a:rPr>
              <a:t>GESTIÓN DE LA INVERSIÓN</a:t>
            </a:r>
          </a:p>
          <a:p>
            <a:pPr algn="ctr"/>
            <a:endParaRPr lang="es-ES" sz="2400" dirty="0">
              <a:solidFill>
                <a:schemeClr val="bg1"/>
              </a:solidFill>
              <a:latin typeface="Barlow Black" panose="00000A00000000000000" pitchFamily="2" charset="0"/>
              <a:cs typeface="Arial" panose="020B0604020202020204" pitchFamily="34" charset="0"/>
            </a:endParaRPr>
          </a:p>
          <a:p>
            <a:pPr algn="ctr"/>
            <a:r>
              <a:rPr lang="es-ES" sz="2400" dirty="0">
                <a:solidFill>
                  <a:schemeClr val="bg1"/>
                </a:solidFill>
                <a:latin typeface="Barlow Black" panose="00000A00000000000000" pitchFamily="2" charset="0"/>
                <a:cs typeface="Arial" panose="020B0604020202020204" pitchFamily="34" charset="0"/>
              </a:rPr>
              <a:t> </a:t>
            </a:r>
            <a:r>
              <a:rPr lang="es-CO" sz="2400" dirty="0">
                <a:solidFill>
                  <a:schemeClr val="bg1"/>
                </a:solidFill>
                <a:latin typeface="Barlow Black" panose="00000A00000000000000" pitchFamily="2" charset="0"/>
                <a:cs typeface="Arial" panose="020B0604020202020204" pitchFamily="34" charset="0"/>
              </a:rPr>
              <a:t>Cumplimiento de las Metas conforme al Plan de Desarrollo Municipal “</a:t>
            </a:r>
            <a:r>
              <a:rPr lang="es-CO" sz="2400" i="1" dirty="0">
                <a:solidFill>
                  <a:schemeClr val="bg1"/>
                </a:solidFill>
                <a:latin typeface="Barlow Black" panose="00000A00000000000000" pitchFamily="2" charset="0"/>
                <a:cs typeface="Arial" panose="020B0604020202020204" pitchFamily="34" charset="0"/>
              </a:rPr>
              <a:t>Bucaramanga, Una Ciudad de Oportunidades” 2020-2023.</a:t>
            </a:r>
          </a:p>
        </p:txBody>
      </p:sp>
      <p:sp>
        <p:nvSpPr>
          <p:cNvPr id="2" name="CuadroTexto 1">
            <a:extLst>
              <a:ext uri="{FF2B5EF4-FFF2-40B4-BE49-F238E27FC236}">
                <a16:creationId xmlns:a16="http://schemas.microsoft.com/office/drawing/2014/main" id="{9A7B907B-5953-47A5-8FED-556E9A7B0657}"/>
              </a:ext>
            </a:extLst>
          </p:cNvPr>
          <p:cNvSpPr txBox="1"/>
          <p:nvPr/>
        </p:nvSpPr>
        <p:spPr>
          <a:xfrm>
            <a:off x="5259899" y="4127006"/>
            <a:ext cx="3884101" cy="1477328"/>
          </a:xfrm>
          <a:prstGeom prst="rect">
            <a:avLst/>
          </a:prstGeom>
          <a:noFill/>
        </p:spPr>
        <p:txBody>
          <a:bodyPr wrap="square" rtlCol="0">
            <a:spAutoFit/>
          </a:bodyPr>
          <a:lstStyle/>
          <a:p>
            <a:pPr algn="ctr"/>
            <a:r>
              <a:rPr lang="es-MX" b="1" i="0" dirty="0">
                <a:effectLst/>
                <a:latin typeface="Barlow Black" panose="00000A00000000000000" pitchFamily="2" charset="0"/>
              </a:rPr>
              <a:t>Jefe Oficina Asesora de Planeación</a:t>
            </a:r>
          </a:p>
          <a:p>
            <a:pPr algn="ctr"/>
            <a:r>
              <a:rPr lang="es-MX" b="1" dirty="0">
                <a:solidFill>
                  <a:schemeClr val="tx1">
                    <a:lumMod val="65000"/>
                    <a:lumOff val="35000"/>
                  </a:schemeClr>
                </a:solidFill>
                <a:latin typeface="Arial Black" panose="020B0A04020102020204" pitchFamily="34" charset="0"/>
              </a:rPr>
              <a:t>Dr. </a:t>
            </a:r>
            <a:r>
              <a:rPr lang="es-CO" b="1" i="0" dirty="0">
                <a:solidFill>
                  <a:schemeClr val="tx1">
                    <a:lumMod val="65000"/>
                    <a:lumOff val="35000"/>
                  </a:schemeClr>
                </a:solidFill>
                <a:effectLst/>
                <a:latin typeface="Arial Black" panose="020B0A04020102020204" pitchFamily="34" charset="0"/>
              </a:rPr>
              <a:t>Juan Carlos Castilla Arévalo</a:t>
            </a:r>
          </a:p>
          <a:p>
            <a:pPr algn="ctr"/>
            <a:endParaRPr lang="es-CO" b="1" i="0" dirty="0">
              <a:solidFill>
                <a:schemeClr val="tx1">
                  <a:lumMod val="65000"/>
                  <a:lumOff val="35000"/>
                </a:schemeClr>
              </a:solidFill>
              <a:effectLst/>
              <a:latin typeface="Arial Black" panose="020B0A04020102020204" pitchFamily="34" charset="0"/>
            </a:endParaRPr>
          </a:p>
          <a:p>
            <a:endParaRPr lang="es-CO" dirty="0"/>
          </a:p>
        </p:txBody>
      </p:sp>
      <p:pic>
        <p:nvPicPr>
          <p:cNvPr id="10" name="Picture 2">
            <a:extLst>
              <a:ext uri="{FF2B5EF4-FFF2-40B4-BE49-F238E27FC236}">
                <a16:creationId xmlns:a16="http://schemas.microsoft.com/office/drawing/2014/main" id="{1AC35BA7-7A4A-4845-9AAB-8FFB797A2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5140" y="723347"/>
            <a:ext cx="2130279" cy="3211476"/>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4032466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Marcador de contenido 4">
            <a:extLst>
              <a:ext uri="{FF2B5EF4-FFF2-40B4-BE49-F238E27FC236}">
                <a16:creationId xmlns:a16="http://schemas.microsoft.com/office/drawing/2014/main" id="{B06C86CE-2528-41DC-86EB-3B14E648F9CE}"/>
              </a:ext>
            </a:extLst>
          </p:cNvPr>
          <p:cNvGraphicFramePr>
            <a:graphicFrameLocks noGrp="1"/>
          </p:cNvGraphicFramePr>
          <p:nvPr>
            <p:ph idx="1"/>
            <p:extLst>
              <p:ext uri="{D42A27DB-BD31-4B8C-83A1-F6EECF244321}">
                <p14:modId xmlns:p14="http://schemas.microsoft.com/office/powerpoint/2010/main" val="150354097"/>
              </p:ext>
            </p:extLst>
          </p:nvPr>
        </p:nvGraphicFramePr>
        <p:xfrm flipV="1">
          <a:off x="931062" y="1065366"/>
          <a:ext cx="7061032" cy="326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Tabla 10">
            <a:extLst>
              <a:ext uri="{FF2B5EF4-FFF2-40B4-BE49-F238E27FC236}">
                <a16:creationId xmlns:a16="http://schemas.microsoft.com/office/drawing/2014/main" id="{44BB4C7A-DE0E-4C7A-B98F-B4CF7BBEBC31}"/>
              </a:ext>
            </a:extLst>
          </p:cNvPr>
          <p:cNvGraphicFramePr>
            <a:graphicFrameLocks noGrp="1"/>
          </p:cNvGraphicFramePr>
          <p:nvPr>
            <p:extLst>
              <p:ext uri="{D42A27DB-BD31-4B8C-83A1-F6EECF244321}">
                <p14:modId xmlns:p14="http://schemas.microsoft.com/office/powerpoint/2010/main" val="475338342"/>
              </p:ext>
            </p:extLst>
          </p:nvPr>
        </p:nvGraphicFramePr>
        <p:xfrm>
          <a:off x="574805" y="4500329"/>
          <a:ext cx="7975430" cy="1297031"/>
        </p:xfrm>
        <a:graphic>
          <a:graphicData uri="http://schemas.openxmlformats.org/drawingml/2006/table">
            <a:tbl>
              <a:tblPr>
                <a:tableStyleId>{E8B1032C-EA38-4F05-BA0D-38AFFFC7BED3}</a:tableStyleId>
              </a:tblPr>
              <a:tblGrid>
                <a:gridCol w="2675563">
                  <a:extLst>
                    <a:ext uri="{9D8B030D-6E8A-4147-A177-3AD203B41FA5}">
                      <a16:colId xmlns:a16="http://schemas.microsoft.com/office/drawing/2014/main" val="20000"/>
                    </a:ext>
                  </a:extLst>
                </a:gridCol>
                <a:gridCol w="2420335">
                  <a:extLst>
                    <a:ext uri="{9D8B030D-6E8A-4147-A177-3AD203B41FA5}">
                      <a16:colId xmlns:a16="http://schemas.microsoft.com/office/drawing/2014/main" val="20001"/>
                    </a:ext>
                  </a:extLst>
                </a:gridCol>
                <a:gridCol w="2879532">
                  <a:extLst>
                    <a:ext uri="{9D8B030D-6E8A-4147-A177-3AD203B41FA5}">
                      <a16:colId xmlns:a16="http://schemas.microsoft.com/office/drawing/2014/main" val="20002"/>
                    </a:ext>
                  </a:extLst>
                </a:gridCol>
              </a:tblGrid>
              <a:tr h="326826">
                <a:tc>
                  <a:txBody>
                    <a:bodyPr/>
                    <a:lstStyle/>
                    <a:p>
                      <a:pPr algn="ctr" fontAlgn="b"/>
                      <a:r>
                        <a:rPr lang="es-CO" sz="1300" b="1" u="none" strike="noStrike" dirty="0">
                          <a:effectLst/>
                          <a:latin typeface="Arial" panose="020B0604020202020204" pitchFamily="34" charset="0"/>
                          <a:cs typeface="Arial" panose="020B0604020202020204" pitchFamily="34" charset="0"/>
                        </a:rPr>
                        <a:t>Presupuesto POAI</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ctr">
                    <a:solidFill>
                      <a:schemeClr val="accent6">
                        <a:lumMod val="20000"/>
                        <a:lumOff val="80000"/>
                      </a:schemeClr>
                    </a:solidFill>
                  </a:tcPr>
                </a:tc>
                <a:tc>
                  <a:txBody>
                    <a:bodyPr/>
                    <a:lstStyle/>
                    <a:p>
                      <a:pPr algn="ctr" fontAlgn="ctr"/>
                      <a:r>
                        <a:rPr lang="es-CO" sz="1300" b="1" u="none" strike="noStrike" dirty="0">
                          <a:effectLst/>
                          <a:latin typeface="Arial" panose="020B0604020202020204" pitchFamily="34" charset="0"/>
                          <a:cs typeface="Arial" panose="020B0604020202020204" pitchFamily="34" charset="0"/>
                        </a:rPr>
                        <a:t>Valor Programado </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ctr">
                    <a:solidFill>
                      <a:schemeClr val="accent6">
                        <a:lumMod val="20000"/>
                        <a:lumOff val="80000"/>
                      </a:schemeClr>
                    </a:solidFill>
                  </a:tcPr>
                </a:tc>
                <a:tc>
                  <a:txBody>
                    <a:bodyPr/>
                    <a:lstStyle/>
                    <a:p>
                      <a:pPr algn="ctr" fontAlgn="ctr"/>
                      <a:r>
                        <a:rPr lang="es-CO" sz="1300" b="1" u="none" strike="noStrike" dirty="0">
                          <a:effectLst/>
                          <a:latin typeface="Arial" panose="020B0604020202020204" pitchFamily="34" charset="0"/>
                          <a:cs typeface="Arial" panose="020B0604020202020204" pitchFamily="34" charset="0"/>
                        </a:rPr>
                        <a:t>Valor Ejecutado</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ctr">
                    <a:solidFill>
                      <a:schemeClr val="accent6">
                        <a:lumMod val="20000"/>
                        <a:lumOff val="80000"/>
                      </a:schemeClr>
                    </a:solidFill>
                  </a:tcPr>
                </a:tc>
                <a:extLst>
                  <a:ext uri="{0D108BD9-81ED-4DB2-BD59-A6C34878D82A}">
                    <a16:rowId xmlns:a16="http://schemas.microsoft.com/office/drawing/2014/main" val="10000"/>
                  </a:ext>
                </a:extLst>
              </a:tr>
              <a:tr h="251139">
                <a:tc>
                  <a:txBody>
                    <a:bodyPr/>
                    <a:lstStyle/>
                    <a:p>
                      <a:pPr algn="l" rtl="0" fontAlgn="b"/>
                      <a:r>
                        <a:rPr lang="es-CO" sz="1300" b="0" u="none" strike="noStrike" dirty="0">
                          <a:solidFill>
                            <a:srgbClr val="000000"/>
                          </a:solidFill>
                          <a:effectLst/>
                          <a:latin typeface="Arial" panose="020B0604020202020204" pitchFamily="34" charset="0"/>
                          <a:cs typeface="Arial" panose="020B0604020202020204" pitchFamily="34" charset="0"/>
                        </a:rPr>
                        <a:t>Presupuesto Línea 4: </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b">
                    <a:solidFill>
                      <a:schemeClr val="bg1"/>
                    </a:solidFill>
                  </a:tcPr>
                </a:tc>
                <a:tc>
                  <a:txBody>
                    <a:bodyPr/>
                    <a:lstStyle/>
                    <a:p>
                      <a:pPr algn="r" fontAlgn="b"/>
                      <a:r>
                        <a:rPr lang="es-CO" sz="1300" b="0" u="none" strike="noStrike" dirty="0">
                          <a:solidFill>
                            <a:srgbClr val="000000"/>
                          </a:solidFill>
                          <a:effectLst/>
                          <a:latin typeface="Arial" panose="020B0604020202020204" pitchFamily="34" charset="0"/>
                          <a:cs typeface="Arial" panose="020B0604020202020204" pitchFamily="34" charset="0"/>
                        </a:rPr>
                        <a:t>$ 4.663.421.113</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b">
                    <a:solidFill>
                      <a:schemeClr val="bg1"/>
                    </a:solidFill>
                  </a:tcPr>
                </a:tc>
                <a:tc>
                  <a:txBody>
                    <a:bodyPr/>
                    <a:lstStyle/>
                    <a:p>
                      <a:pPr algn="r" rtl="0" fontAlgn="b"/>
                      <a:r>
                        <a:rPr lang="es-CO" sz="1300" b="0" u="none" strike="noStrike" dirty="0">
                          <a:solidFill>
                            <a:srgbClr val="000000"/>
                          </a:solidFill>
                          <a:effectLst/>
                          <a:latin typeface="Arial" panose="020B0604020202020204" pitchFamily="34" charset="0"/>
                          <a:cs typeface="Arial" panose="020B0604020202020204" pitchFamily="34" charset="0"/>
                        </a:rPr>
                        <a:t>$ 2.769.761.974</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b">
                    <a:solidFill>
                      <a:schemeClr val="bg1"/>
                    </a:solidFill>
                  </a:tcPr>
                </a:tc>
                <a:extLst>
                  <a:ext uri="{0D108BD9-81ED-4DB2-BD59-A6C34878D82A}">
                    <a16:rowId xmlns:a16="http://schemas.microsoft.com/office/drawing/2014/main" val="10001"/>
                  </a:ext>
                </a:extLst>
              </a:tr>
              <a:tr h="251139">
                <a:tc>
                  <a:txBody>
                    <a:bodyPr/>
                    <a:lstStyle/>
                    <a:p>
                      <a:pPr algn="l" rtl="0" fontAlgn="b"/>
                      <a:r>
                        <a:rPr lang="es-CO" sz="1300" b="0" u="none" strike="noStrike" dirty="0">
                          <a:solidFill>
                            <a:srgbClr val="000000"/>
                          </a:solidFill>
                          <a:effectLst/>
                          <a:latin typeface="Arial" panose="020B0604020202020204" pitchFamily="34" charset="0"/>
                          <a:cs typeface="Arial" panose="020B0604020202020204" pitchFamily="34" charset="0"/>
                        </a:rPr>
                        <a:t>Presupuesto Línea 5:</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b">
                    <a:solidFill>
                      <a:schemeClr val="bg1"/>
                    </a:solidFill>
                  </a:tcPr>
                </a:tc>
                <a:tc>
                  <a:txBody>
                    <a:bodyPr/>
                    <a:lstStyle/>
                    <a:p>
                      <a:pPr algn="r" rtl="0" fontAlgn="b"/>
                      <a:r>
                        <a:rPr lang="es-CO" sz="1300" b="0" u="none" strike="noStrike" dirty="0">
                          <a:solidFill>
                            <a:srgbClr val="000000"/>
                          </a:solidFill>
                          <a:effectLst/>
                          <a:latin typeface="Arial" panose="020B0604020202020204" pitchFamily="34" charset="0"/>
                          <a:cs typeface="Arial" panose="020B0604020202020204" pitchFamily="34" charset="0"/>
                        </a:rPr>
                        <a:t>$ 1.560.000.000</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b">
                    <a:solidFill>
                      <a:schemeClr val="bg1"/>
                    </a:solidFill>
                  </a:tcPr>
                </a:tc>
                <a:tc>
                  <a:txBody>
                    <a:bodyPr/>
                    <a:lstStyle/>
                    <a:p>
                      <a:pPr algn="r" rtl="0" fontAlgn="ctr"/>
                      <a:r>
                        <a:rPr lang="es-CO" sz="1300" b="0" u="none" strike="noStrike" dirty="0">
                          <a:solidFill>
                            <a:srgbClr val="000000"/>
                          </a:solidFill>
                          <a:effectLst/>
                          <a:latin typeface="Arial" panose="020B0604020202020204" pitchFamily="34" charset="0"/>
                          <a:cs typeface="Arial" panose="020B0604020202020204" pitchFamily="34" charset="0"/>
                        </a:rPr>
                        <a:t>$ 316.734.326</a:t>
                      </a:r>
                      <a:endParaRPr lang="es-CO" sz="1300" b="0"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ctr">
                    <a:solidFill>
                      <a:schemeClr val="bg1"/>
                    </a:solidFill>
                  </a:tcPr>
                </a:tc>
                <a:extLst>
                  <a:ext uri="{0D108BD9-81ED-4DB2-BD59-A6C34878D82A}">
                    <a16:rowId xmlns:a16="http://schemas.microsoft.com/office/drawing/2014/main" val="10002"/>
                  </a:ext>
                </a:extLst>
              </a:tr>
              <a:tr h="467927">
                <a:tc>
                  <a:txBody>
                    <a:bodyPr/>
                    <a:lstStyle/>
                    <a:p>
                      <a:pPr algn="l" rtl="0" fontAlgn="b"/>
                      <a:r>
                        <a:rPr lang="es-CO" sz="1300" b="1" u="none" strike="noStrike">
                          <a:solidFill>
                            <a:srgbClr val="000000"/>
                          </a:solidFill>
                          <a:effectLst/>
                          <a:latin typeface="Arial" panose="020B0604020202020204" pitchFamily="34" charset="0"/>
                          <a:cs typeface="Arial" panose="020B0604020202020204" pitchFamily="34" charset="0"/>
                        </a:rPr>
                        <a:t>VALOR TOTAL  EN PROYECTOS</a:t>
                      </a:r>
                      <a:endParaRPr lang="es-CO" sz="1300" b="1" i="0" u="none" strike="noStrike">
                        <a:solidFill>
                          <a:srgbClr val="000000"/>
                        </a:solidFill>
                        <a:effectLst/>
                        <a:latin typeface="Arial" panose="020B0604020202020204" pitchFamily="34" charset="0"/>
                        <a:cs typeface="Arial" panose="020B0604020202020204" pitchFamily="34" charset="0"/>
                      </a:endParaRPr>
                    </a:p>
                  </a:txBody>
                  <a:tcPr marL="5651" marR="5651" marT="5651" marB="0" anchor="b">
                    <a:solidFill>
                      <a:schemeClr val="bg1"/>
                    </a:solidFill>
                  </a:tcPr>
                </a:tc>
                <a:tc>
                  <a:txBody>
                    <a:bodyPr/>
                    <a:lstStyle/>
                    <a:p>
                      <a:pPr algn="r" rtl="0" fontAlgn="ctr"/>
                      <a:r>
                        <a:rPr lang="es-CO" sz="1300" b="1" u="none" strike="noStrike">
                          <a:solidFill>
                            <a:srgbClr val="000000"/>
                          </a:solidFill>
                          <a:effectLst/>
                          <a:latin typeface="Arial" panose="020B0604020202020204" pitchFamily="34" charset="0"/>
                          <a:cs typeface="Arial" panose="020B0604020202020204" pitchFamily="34" charset="0"/>
                        </a:rPr>
                        <a:t>$ 6.223.421.113</a:t>
                      </a:r>
                      <a:endParaRPr lang="es-CO" sz="1300" b="1" i="0" u="none" strike="noStrike">
                        <a:solidFill>
                          <a:srgbClr val="000000"/>
                        </a:solidFill>
                        <a:effectLst/>
                        <a:latin typeface="Arial" panose="020B0604020202020204" pitchFamily="34" charset="0"/>
                        <a:cs typeface="Arial" panose="020B0604020202020204" pitchFamily="34" charset="0"/>
                      </a:endParaRPr>
                    </a:p>
                  </a:txBody>
                  <a:tcPr marL="5651" marR="5651" marT="5651" marB="0" anchor="ctr">
                    <a:solidFill>
                      <a:schemeClr val="bg1"/>
                    </a:solidFill>
                  </a:tcPr>
                </a:tc>
                <a:tc>
                  <a:txBody>
                    <a:bodyPr/>
                    <a:lstStyle/>
                    <a:p>
                      <a:pPr algn="r" rtl="0" fontAlgn="ctr"/>
                      <a:r>
                        <a:rPr lang="es-CO" sz="1300" b="1" u="none" strike="noStrike" dirty="0">
                          <a:solidFill>
                            <a:srgbClr val="000000"/>
                          </a:solidFill>
                          <a:effectLst/>
                          <a:latin typeface="Arial" panose="020B0604020202020204" pitchFamily="34" charset="0"/>
                          <a:cs typeface="Arial" panose="020B0604020202020204" pitchFamily="34" charset="0"/>
                        </a:rPr>
                        <a:t>$ 3.086.496.300</a:t>
                      </a:r>
                      <a:endParaRPr lang="es-CO" sz="1300" b="1" i="0" u="none" strike="noStrike" dirty="0">
                        <a:solidFill>
                          <a:srgbClr val="000000"/>
                        </a:solidFill>
                        <a:effectLst/>
                        <a:latin typeface="Arial" panose="020B0604020202020204" pitchFamily="34" charset="0"/>
                        <a:cs typeface="Arial" panose="020B0604020202020204" pitchFamily="34" charset="0"/>
                      </a:endParaRPr>
                    </a:p>
                  </a:txBody>
                  <a:tcPr marL="5651" marR="5651" marT="5651" marB="0" anchor="ctr">
                    <a:solidFill>
                      <a:schemeClr val="bg1"/>
                    </a:solidFill>
                  </a:tcPr>
                </a:tc>
                <a:extLst>
                  <a:ext uri="{0D108BD9-81ED-4DB2-BD59-A6C34878D82A}">
                    <a16:rowId xmlns:a16="http://schemas.microsoft.com/office/drawing/2014/main" val="10003"/>
                  </a:ext>
                </a:extLst>
              </a:tr>
            </a:tbl>
          </a:graphicData>
        </a:graphic>
      </p:graphicFrame>
      <p:sp>
        <p:nvSpPr>
          <p:cNvPr id="8" name="Rectángulo 7"/>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721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7ADA6E6C-2240-4B81-A77C-9E30FFCC001F}"/>
              </a:ext>
            </a:extLst>
          </p:cNvPr>
          <p:cNvGraphicFramePr>
            <a:graphicFrameLocks noGrp="1"/>
          </p:cNvGraphicFramePr>
          <p:nvPr>
            <p:extLst>
              <p:ext uri="{D42A27DB-BD31-4B8C-83A1-F6EECF244321}">
                <p14:modId xmlns:p14="http://schemas.microsoft.com/office/powerpoint/2010/main" val="1970978640"/>
              </p:ext>
            </p:extLst>
          </p:nvPr>
        </p:nvGraphicFramePr>
        <p:xfrm>
          <a:off x="51599" y="917567"/>
          <a:ext cx="9059964" cy="4865738"/>
        </p:xfrm>
        <a:graphic>
          <a:graphicData uri="http://schemas.openxmlformats.org/drawingml/2006/table">
            <a:tbl>
              <a:tblPr/>
              <a:tblGrid>
                <a:gridCol w="1231699">
                  <a:extLst>
                    <a:ext uri="{9D8B030D-6E8A-4147-A177-3AD203B41FA5}">
                      <a16:colId xmlns:a16="http://schemas.microsoft.com/office/drawing/2014/main" val="3193351921"/>
                    </a:ext>
                  </a:extLst>
                </a:gridCol>
                <a:gridCol w="1117928">
                  <a:extLst>
                    <a:ext uri="{9D8B030D-6E8A-4147-A177-3AD203B41FA5}">
                      <a16:colId xmlns:a16="http://schemas.microsoft.com/office/drawing/2014/main" val="1928891968"/>
                    </a:ext>
                  </a:extLst>
                </a:gridCol>
                <a:gridCol w="956123">
                  <a:extLst>
                    <a:ext uri="{9D8B030D-6E8A-4147-A177-3AD203B41FA5}">
                      <a16:colId xmlns:a16="http://schemas.microsoft.com/office/drawing/2014/main" val="3804097633"/>
                    </a:ext>
                  </a:extLst>
                </a:gridCol>
                <a:gridCol w="1542197">
                  <a:extLst>
                    <a:ext uri="{9D8B030D-6E8A-4147-A177-3AD203B41FA5}">
                      <a16:colId xmlns:a16="http://schemas.microsoft.com/office/drawing/2014/main" val="2112577995"/>
                    </a:ext>
                  </a:extLst>
                </a:gridCol>
                <a:gridCol w="474892">
                  <a:extLst>
                    <a:ext uri="{9D8B030D-6E8A-4147-A177-3AD203B41FA5}">
                      <a16:colId xmlns:a16="http://schemas.microsoft.com/office/drawing/2014/main" val="3490402049"/>
                    </a:ext>
                  </a:extLst>
                </a:gridCol>
                <a:gridCol w="784928">
                  <a:extLst>
                    <a:ext uri="{9D8B030D-6E8A-4147-A177-3AD203B41FA5}">
                      <a16:colId xmlns:a16="http://schemas.microsoft.com/office/drawing/2014/main" val="3691435754"/>
                    </a:ext>
                  </a:extLst>
                </a:gridCol>
                <a:gridCol w="725463">
                  <a:extLst>
                    <a:ext uri="{9D8B030D-6E8A-4147-A177-3AD203B41FA5}">
                      <a16:colId xmlns:a16="http://schemas.microsoft.com/office/drawing/2014/main" val="4252327712"/>
                    </a:ext>
                  </a:extLst>
                </a:gridCol>
                <a:gridCol w="856286">
                  <a:extLst>
                    <a:ext uri="{9D8B030D-6E8A-4147-A177-3AD203B41FA5}">
                      <a16:colId xmlns:a16="http://schemas.microsoft.com/office/drawing/2014/main" val="1064179405"/>
                    </a:ext>
                  </a:extLst>
                </a:gridCol>
                <a:gridCol w="757760">
                  <a:extLst>
                    <a:ext uri="{9D8B030D-6E8A-4147-A177-3AD203B41FA5}">
                      <a16:colId xmlns:a16="http://schemas.microsoft.com/office/drawing/2014/main" val="3768271514"/>
                    </a:ext>
                  </a:extLst>
                </a:gridCol>
                <a:gridCol w="612688">
                  <a:extLst>
                    <a:ext uri="{9D8B030D-6E8A-4147-A177-3AD203B41FA5}">
                      <a16:colId xmlns:a16="http://schemas.microsoft.com/office/drawing/2014/main" val="1255698830"/>
                    </a:ext>
                  </a:extLst>
                </a:gridCol>
              </a:tblGrid>
              <a:tr h="111315">
                <a:tc gridSpan="2">
                  <a:txBody>
                    <a:bodyPr/>
                    <a:lstStyle/>
                    <a:p>
                      <a:pPr algn="ctr" rtl="0" fontAlgn="ctr"/>
                      <a:r>
                        <a:rPr lang="es-CO" sz="800" b="1" i="0" u="none" strike="noStrike">
                          <a:solidFill>
                            <a:srgbClr val="000000"/>
                          </a:solidFill>
                          <a:effectLst/>
                          <a:latin typeface="Arial" panose="020B0604020202020204" pitchFamily="34" charset="0"/>
                        </a:rPr>
                        <a:t>PDM 2020-2023</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gridSpan="2">
                  <a:txBody>
                    <a:bodyPr/>
                    <a:lstStyle/>
                    <a:p>
                      <a:pPr algn="ctr" rtl="0" fontAlgn="ctr"/>
                      <a:r>
                        <a:rPr lang="es-CO" sz="800" b="1" i="0" u="none" strike="noStrike">
                          <a:solidFill>
                            <a:srgbClr val="000000"/>
                          </a:solidFill>
                          <a:effectLst/>
                          <a:latin typeface="Arial" panose="020B0604020202020204" pitchFamily="34" charset="0"/>
                        </a:rPr>
                        <a:t>PROYECTOS DE INVERSIÓN</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gridSpan="3">
                  <a:txBody>
                    <a:bodyPr/>
                    <a:lstStyle/>
                    <a:p>
                      <a:pPr algn="ctr" rtl="0" fontAlgn="ctr"/>
                      <a:r>
                        <a:rPr lang="es-CO" sz="800" b="1" i="0" u="none" strike="noStrike">
                          <a:solidFill>
                            <a:srgbClr val="000000"/>
                          </a:solidFill>
                          <a:effectLst/>
                          <a:latin typeface="Arial" panose="020B0604020202020204" pitchFamily="34" charset="0"/>
                        </a:rPr>
                        <a:t>CUMPLIMIENTO DE META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a:txBody>
                    <a:bodyPr/>
                    <a:lstStyle/>
                    <a:p>
                      <a:pPr algn="ctr" rtl="0" fontAlgn="ctr"/>
                      <a:r>
                        <a:rPr lang="es-CO" sz="800" b="1" i="0" u="none" strike="noStrike">
                          <a:solidFill>
                            <a:srgbClr val="000000"/>
                          </a:solidFill>
                          <a:effectLst/>
                          <a:latin typeface="Arial" panose="020B0604020202020204" pitchFamily="34" charset="0"/>
                        </a:rPr>
                        <a:t> </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 </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es-CO" sz="800" b="1" i="0" u="none" strike="noStrike">
                          <a:solidFill>
                            <a:srgbClr val="000000"/>
                          </a:solidFill>
                          <a:effectLst/>
                          <a:latin typeface="Arial" panose="020B0604020202020204" pitchFamily="34" charset="0"/>
                        </a:rPr>
                        <a:t>EJECUCIÓN PPTAL</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2102935"/>
                  </a:ext>
                </a:extLst>
              </a:tr>
              <a:tr h="329493">
                <a:tc>
                  <a:txBody>
                    <a:bodyPr/>
                    <a:lstStyle/>
                    <a:p>
                      <a:pPr algn="ctr" rtl="0" fontAlgn="ctr"/>
                      <a:r>
                        <a:rPr lang="es-CO" sz="800" b="1" i="0" u="none" strike="noStrike">
                          <a:solidFill>
                            <a:srgbClr val="000000"/>
                          </a:solidFill>
                          <a:effectLst/>
                          <a:latin typeface="Arial" panose="020B0604020202020204" pitchFamily="34" charset="0"/>
                        </a:rPr>
                        <a:t>Meta PDM</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Indicador de producto</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Código BPIM</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Nombre del Proyecto</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Meta programada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Meta ejecutada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AVANCE</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TOTAL PROGRAMADO</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1" i="0" u="none" strike="noStrike">
                          <a:solidFill>
                            <a:srgbClr val="000000"/>
                          </a:solidFill>
                          <a:effectLst/>
                          <a:latin typeface="Arial" panose="020B0604020202020204" pitchFamily="34" charset="0"/>
                        </a:rPr>
                        <a:t>TOTAL EJECUTADO</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vMerge="1">
                  <a:txBody>
                    <a:bodyPr/>
                    <a:lstStyle/>
                    <a:p>
                      <a:endParaRPr lang="es-CO"/>
                    </a:p>
                  </a:txBody>
                  <a:tcPr/>
                </a:tc>
                <a:extLst>
                  <a:ext uri="{0D108BD9-81ED-4DB2-BD59-A6C34878D82A}">
                    <a16:rowId xmlns:a16="http://schemas.microsoft.com/office/drawing/2014/main" val="1954582766"/>
                  </a:ext>
                </a:extLst>
              </a:tr>
              <a:tr h="1093115">
                <a:tc>
                  <a:txBody>
                    <a:bodyPr/>
                    <a:lstStyle/>
                    <a:p>
                      <a:pPr algn="ctr" rtl="0" fontAlgn="ctr"/>
                      <a:r>
                        <a:rPr lang="es-MX" sz="800" b="1" i="0" u="none" strike="noStrike" dirty="0">
                          <a:solidFill>
                            <a:srgbClr val="000000"/>
                          </a:solidFill>
                          <a:effectLst/>
                          <a:latin typeface="Arial" panose="020B0604020202020204" pitchFamily="34" charset="0"/>
                        </a:rPr>
                        <a:t>Mantener 3 programas de educación en seguridad vial y movilidad sostenible en el municipio.</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800" b="0" i="0" u="none" strike="noStrike" dirty="0">
                          <a:solidFill>
                            <a:srgbClr val="000000"/>
                          </a:solidFill>
                          <a:effectLst/>
                          <a:latin typeface="Arial" panose="020B0604020202020204" pitchFamily="34" charset="0"/>
                        </a:rPr>
                        <a:t>Número de programas de educación en seguridad vial y movilidad sostenible mantenidos.</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1" i="0" u="none" strike="noStrike" dirty="0">
                          <a:solidFill>
                            <a:srgbClr val="000000"/>
                          </a:solidFill>
                          <a:effectLst/>
                          <a:latin typeface="Arial" panose="020B0604020202020204" pitchFamily="34" charset="0"/>
                        </a:rPr>
                        <a:t>20200680010155</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800" b="1" i="0" u="none" strike="noStrike" dirty="0">
                          <a:solidFill>
                            <a:srgbClr val="000000"/>
                          </a:solidFill>
                          <a:effectLst/>
                          <a:latin typeface="Arial" panose="020B0604020202020204" pitchFamily="34" charset="0"/>
                        </a:rPr>
                        <a:t>IMPLEMENTACIÓN Y PROMOCIÓN DE PROGRAMAS DE EDUCACIÓN EN SEGURIDAD VIAL, MOVILIDAD SOSTENIBLE Y USO DE LA BICICLETA EN EL MUNICIPIO DE BUCARAMANGA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0" i="0" u="none" strike="noStrike">
                          <a:solidFill>
                            <a:srgbClr val="000000"/>
                          </a:solidFill>
                          <a:effectLst/>
                          <a:latin typeface="Arial" panose="020B0604020202020204" pitchFamily="34" charset="0"/>
                        </a:rPr>
                        <a:t>3</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CO" sz="800" b="0" i="0" u="none" strike="noStrike">
                          <a:solidFill>
                            <a:srgbClr val="000000"/>
                          </a:solidFill>
                          <a:effectLst/>
                          <a:latin typeface="Arial" panose="020B0604020202020204" pitchFamily="34" charset="0"/>
                        </a:rPr>
                        <a:t>3</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CO" sz="800" b="1" i="0" u="none" strike="noStrike">
                          <a:solidFill>
                            <a:srgbClr val="404040"/>
                          </a:solidFill>
                          <a:effectLst/>
                          <a:latin typeface="Arial" panose="020B0604020202020204" pitchFamily="34" charset="0"/>
                        </a:rPr>
                        <a:t>100%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s-CO" sz="800" b="0" i="0" u="none" strike="noStrike" dirty="0">
                          <a:solidFill>
                            <a:srgbClr val="000000"/>
                          </a:solidFill>
                          <a:effectLst/>
                          <a:latin typeface="Arial" panose="020B0604020202020204" pitchFamily="34" charset="0"/>
                        </a:rPr>
                        <a:t>$ 264.000.000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rtl="0" fontAlgn="ctr"/>
                      <a:r>
                        <a:rPr lang="es-CO" sz="800" b="0" i="0" u="none" strike="noStrike" dirty="0">
                          <a:solidFill>
                            <a:srgbClr val="000000"/>
                          </a:solidFill>
                          <a:effectLst/>
                          <a:latin typeface="Arial" panose="020B0604020202020204" pitchFamily="34" charset="0"/>
                        </a:rPr>
                        <a:t>$ 196.644.274</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s-CO" sz="800" b="0" i="0" u="none" strike="noStrike" dirty="0">
                          <a:solidFill>
                            <a:srgbClr val="000000"/>
                          </a:solidFill>
                          <a:effectLst/>
                          <a:latin typeface="Arial" panose="020B0604020202020204" pitchFamily="34" charset="0"/>
                        </a:rPr>
                        <a:t>74%</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313178870"/>
                  </a:ext>
                </a:extLst>
              </a:tr>
              <a:tr h="1093115">
                <a:tc>
                  <a:txBody>
                    <a:bodyPr/>
                    <a:lstStyle/>
                    <a:p>
                      <a:pPr algn="ctr" rtl="0" fontAlgn="ctr"/>
                      <a:r>
                        <a:rPr lang="es-MX" sz="800" b="1" i="0" u="none" strike="noStrike" dirty="0">
                          <a:solidFill>
                            <a:srgbClr val="000000"/>
                          </a:solidFill>
                          <a:effectLst/>
                          <a:latin typeface="Arial" panose="020B0604020202020204" pitchFamily="34" charset="0"/>
                        </a:rPr>
                        <a:t>Formular e implementar 1 programa de educación, promoción y valoración del uso de medios de transporte sostenible y del uso de la bicicleta.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MX" sz="800" b="0" i="0" u="none" strike="noStrike" dirty="0">
                          <a:solidFill>
                            <a:srgbClr val="000000"/>
                          </a:solidFill>
                          <a:effectLst/>
                          <a:latin typeface="Arial" panose="020B0604020202020204" pitchFamily="34" charset="0"/>
                        </a:rPr>
                        <a:t>Número de programa de educación, promoción y valoración del uso de medios de transporte sostenible y del uso de la bicicleta formulados e implementados.</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CO" sz="800" b="1" i="0" u="none" strike="noStrike" dirty="0">
                          <a:solidFill>
                            <a:srgbClr val="000000"/>
                          </a:solidFill>
                          <a:effectLst/>
                          <a:latin typeface="Arial" panose="020B0604020202020204" pitchFamily="34" charset="0"/>
                        </a:rPr>
                        <a:t>20200680010155</a:t>
                      </a:r>
                    </a:p>
                    <a:p>
                      <a:pPr algn="ctr" rtl="0" fontAlgn="ctr"/>
                      <a:r>
                        <a:rPr lang="es-CO" sz="800" b="0" i="0" u="none" strike="noStrike" dirty="0">
                          <a:solidFill>
                            <a:srgbClr val="000000"/>
                          </a:solidFill>
                          <a:effectLst/>
                          <a:latin typeface="Arial" panose="020B0604020202020204" pitchFamily="34" charset="0"/>
                        </a:rPr>
                        <a:t> </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MX" sz="800" b="1" i="0" u="none" strike="noStrike" dirty="0">
                          <a:solidFill>
                            <a:srgbClr val="000000"/>
                          </a:solidFill>
                          <a:effectLst/>
                          <a:latin typeface="Arial" panose="020B0604020202020204" pitchFamily="34" charset="0"/>
                        </a:rPr>
                        <a:t>IMPLEMENTACIÓN Y PROMOCIÓN DE PROGRAMAS DE EDUCACIÓN EN SEGURIDAD VIAL, MOVILIDAD SOSTENIBLE Y USO DE LA BICICLETA EN EL MUNICIPIO DE BUCARAMANGA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CO" sz="800" b="0" i="0" u="none" strike="noStrike" dirty="0">
                          <a:solidFill>
                            <a:srgbClr val="000000"/>
                          </a:solidFill>
                          <a:effectLst/>
                          <a:latin typeface="Arial" panose="020B0604020202020204" pitchFamily="34" charset="0"/>
                        </a:rPr>
                        <a:t>1</a:t>
                      </a:r>
                    </a:p>
                  </a:txBody>
                  <a:tcPr marL="2799" marR="2799" marT="2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CO" sz="800" b="0" i="0" u="none" strike="noStrike">
                          <a:solidFill>
                            <a:srgbClr val="000000"/>
                          </a:solidFill>
                          <a:effectLst/>
                          <a:latin typeface="Arial" panose="020B0604020202020204" pitchFamily="34" charset="0"/>
                        </a:rPr>
                        <a:t>1</a:t>
                      </a:r>
                    </a:p>
                  </a:txBody>
                  <a:tcPr marL="2799" marR="2799" marT="2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tc>
                  <a:txBody>
                    <a:bodyPr/>
                    <a:lstStyle/>
                    <a:p>
                      <a:pPr algn="ctr" rtl="0" fontAlgn="ctr"/>
                      <a:r>
                        <a:rPr lang="es-CO" sz="800" b="1" i="0" u="none" strike="noStrike">
                          <a:solidFill>
                            <a:srgbClr val="404040"/>
                          </a:solidFill>
                          <a:effectLst/>
                          <a:latin typeface="Arial" panose="020B0604020202020204" pitchFamily="34" charset="0"/>
                        </a:rPr>
                        <a:t>100%</a:t>
                      </a:r>
                    </a:p>
                  </a:txBody>
                  <a:tcPr marL="2799" marR="2799" marT="2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rtl="0" fontAlgn="ctr"/>
                      <a:r>
                        <a:rPr lang="es-CO" sz="800" b="0" i="0" u="none" strike="noStrike">
                          <a:solidFill>
                            <a:srgbClr val="000000"/>
                          </a:solidFill>
                          <a:effectLst/>
                          <a:latin typeface="Arial" panose="020B0604020202020204" pitchFamily="34" charset="0"/>
                        </a:rPr>
                        <a:t>$ 134.000.000</a:t>
                      </a:r>
                    </a:p>
                  </a:txBody>
                  <a:tcPr marL="2799" marR="2799" marT="2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rtl="0" fontAlgn="ctr"/>
                      <a:r>
                        <a:rPr lang="es-CO" sz="800" b="0" i="0" u="none" strike="noStrike" dirty="0">
                          <a:solidFill>
                            <a:srgbClr val="000000"/>
                          </a:solidFill>
                          <a:effectLst/>
                          <a:latin typeface="Arial" panose="020B0604020202020204" pitchFamily="34" charset="0"/>
                        </a:rPr>
                        <a:t>$ 98.283.285</a:t>
                      </a:r>
                    </a:p>
                  </a:txBody>
                  <a:tcPr marL="2799" marR="2799" marT="2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s-CO" sz="800" b="0" i="0" u="none" strike="noStrike" dirty="0">
                          <a:solidFill>
                            <a:srgbClr val="000000"/>
                          </a:solidFill>
                          <a:effectLst/>
                          <a:latin typeface="Arial" panose="020B0604020202020204" pitchFamily="34" charset="0"/>
                        </a:rPr>
                        <a:t>73%</a:t>
                      </a:r>
                    </a:p>
                  </a:txBody>
                  <a:tcPr marL="2799" marR="2799" marT="279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EFEFE"/>
                    </a:solidFill>
                  </a:tcPr>
                </a:tc>
                <a:extLst>
                  <a:ext uri="{0D108BD9-81ED-4DB2-BD59-A6C34878D82A}">
                    <a16:rowId xmlns:a16="http://schemas.microsoft.com/office/drawing/2014/main" val="958995388"/>
                  </a:ext>
                </a:extLst>
              </a:tr>
              <a:tr h="984026">
                <a:tc>
                  <a:txBody>
                    <a:bodyPr/>
                    <a:lstStyle/>
                    <a:p>
                      <a:pPr algn="ctr" rtl="0" fontAlgn="ctr"/>
                      <a:r>
                        <a:rPr lang="es-MX" sz="800" b="1" i="0" u="none" strike="noStrike" dirty="0">
                          <a:solidFill>
                            <a:srgbClr val="000000"/>
                          </a:solidFill>
                          <a:effectLst/>
                          <a:latin typeface="Arial" panose="020B0604020202020204" pitchFamily="34" charset="0"/>
                        </a:rPr>
                        <a:t>Formular e implementar la estrategia de control y regulación del tránsito vehicular y peatonal, de la Seguridad vial y del transporte Informal.</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800" b="0" i="0" u="none" strike="noStrike">
                          <a:solidFill>
                            <a:srgbClr val="000000"/>
                          </a:solidFill>
                          <a:effectLst/>
                          <a:latin typeface="Arial" panose="020B0604020202020204" pitchFamily="34" charset="0"/>
                        </a:rPr>
                        <a:t>Número de estrategias de control y regulación del Tránsito vehicular y peatonal, de la Seguirdad vial y del Transporte Informal formuladas e implementadas.</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1" i="0" u="none" strike="noStrike">
                          <a:solidFill>
                            <a:srgbClr val="000000"/>
                          </a:solidFill>
                          <a:effectLst/>
                          <a:latin typeface="Arial" panose="020B0604020202020204" pitchFamily="34" charset="0"/>
                        </a:rPr>
                        <a:t>20200680010147</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800" b="1" i="0" u="none" strike="noStrike" dirty="0">
                          <a:solidFill>
                            <a:srgbClr val="000000"/>
                          </a:solidFill>
                          <a:effectLst/>
                          <a:latin typeface="Arial" panose="020B0604020202020204" pitchFamily="34" charset="0"/>
                        </a:rPr>
                        <a:t>FORTALECIMIENTO DE LA ESTRATEGIA DE CONTROL DEL TRÁNSITO VEHICULAR, PEATONAL Y DE LA SEGURIDAD VIAL EN EL MUNICIPIO DE BUCARAMANGA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0" i="0" u="none" strike="noStrike" dirty="0">
                          <a:solidFill>
                            <a:srgbClr val="000000"/>
                          </a:solidFill>
                          <a:effectLst/>
                          <a:latin typeface="Arial" panose="020B0604020202020204" pitchFamily="34" charset="0"/>
                        </a:rPr>
                        <a:t>1</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0" i="0" u="none" strike="noStrike" dirty="0">
                          <a:solidFill>
                            <a:srgbClr val="000000"/>
                          </a:solidFill>
                          <a:effectLst/>
                          <a:latin typeface="Arial" panose="020B0604020202020204" pitchFamily="34" charset="0"/>
                        </a:rPr>
                        <a:t>1</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1" i="0" u="none" strike="noStrike" dirty="0">
                          <a:solidFill>
                            <a:srgbClr val="404040"/>
                          </a:solidFill>
                          <a:effectLst/>
                          <a:latin typeface="Arial" panose="020B0604020202020204" pitchFamily="34" charset="0"/>
                        </a:rPr>
                        <a:t>100%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800" b="0" i="0" u="none" strike="noStrike">
                          <a:solidFill>
                            <a:srgbClr val="000000"/>
                          </a:solidFill>
                          <a:effectLst/>
                          <a:latin typeface="Arial" panose="020B0604020202020204" pitchFamily="34" charset="0"/>
                        </a:rPr>
                        <a:t>$ 2.811.406.364</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800" b="0" i="0" u="none" strike="noStrike">
                          <a:solidFill>
                            <a:srgbClr val="000000"/>
                          </a:solidFill>
                          <a:effectLst/>
                          <a:latin typeface="Arial" panose="020B0604020202020204" pitchFamily="34" charset="0"/>
                        </a:rPr>
                        <a:t>$ 1.553.708.853</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0" i="0" u="none" strike="noStrike" dirty="0">
                          <a:solidFill>
                            <a:srgbClr val="000000"/>
                          </a:solidFill>
                          <a:effectLst/>
                          <a:latin typeface="Arial" panose="020B0604020202020204" pitchFamily="34" charset="0"/>
                        </a:rPr>
                        <a:t>55,30%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4248513351"/>
                  </a:ext>
                </a:extLst>
              </a:tr>
              <a:tr h="1202204">
                <a:tc>
                  <a:txBody>
                    <a:bodyPr/>
                    <a:lstStyle/>
                    <a:p>
                      <a:pPr algn="ctr" rtl="0" fontAlgn="ctr"/>
                      <a:r>
                        <a:rPr lang="es-MX" sz="800" b="1" i="0" u="none" strike="noStrike" dirty="0">
                          <a:solidFill>
                            <a:srgbClr val="000000"/>
                          </a:solidFill>
                          <a:effectLst/>
                          <a:latin typeface="Arial" panose="020B0604020202020204" pitchFamily="34" charset="0"/>
                        </a:rPr>
                        <a:t>Realizar 45.000 revisiones técnico mecánica y de emisiones contaminantes.</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800" b="0" i="0" u="none" strike="noStrike" dirty="0">
                          <a:solidFill>
                            <a:srgbClr val="000000"/>
                          </a:solidFill>
                          <a:effectLst/>
                          <a:latin typeface="Arial" panose="020B0604020202020204" pitchFamily="34" charset="0"/>
                        </a:rPr>
                        <a:t>Número de revisiones técnico mecánica y de emisiones contaminantes realizadas.</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1" i="0" u="none" strike="noStrike" dirty="0">
                          <a:solidFill>
                            <a:srgbClr val="000000"/>
                          </a:solidFill>
                          <a:effectLst/>
                          <a:latin typeface="Arial" panose="020B0604020202020204" pitchFamily="34" charset="0"/>
                        </a:rPr>
                        <a:t>20200680010117</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800" b="1" i="0" u="none" strike="noStrike" dirty="0">
                          <a:solidFill>
                            <a:srgbClr val="000000"/>
                          </a:solidFill>
                          <a:effectLst/>
                          <a:latin typeface="Arial" panose="020B0604020202020204" pitchFamily="34" charset="0"/>
                        </a:rPr>
                        <a:t>FORTALECIMIENTO DE LA GESTIÓN OPERATIVA PARA LA EFICIENTE PRESTACIÓN DE SERVICIOS DEL CENTRO DE DIAGNÓSTICO AUTOMOTOR DE LA DIRECCIÓN DE TRÁNSITO DE BUCARAMANGA</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0" i="0" u="none" strike="noStrike">
                          <a:solidFill>
                            <a:srgbClr val="000000"/>
                          </a:solidFill>
                          <a:effectLst/>
                          <a:latin typeface="Arial" panose="020B0604020202020204" pitchFamily="34" charset="0"/>
                        </a:rPr>
                        <a:t>11.000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0" i="0" u="none" strike="noStrike" dirty="0">
                          <a:solidFill>
                            <a:srgbClr val="000000"/>
                          </a:solidFill>
                          <a:effectLst/>
                          <a:latin typeface="Arial" panose="020B0604020202020204" pitchFamily="34" charset="0"/>
                        </a:rPr>
                        <a:t>5.721</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800" b="1" i="0" u="none" strike="noStrike" dirty="0">
                          <a:solidFill>
                            <a:srgbClr val="404040"/>
                          </a:solidFill>
                          <a:effectLst/>
                          <a:latin typeface="Arial" panose="020B0604020202020204" pitchFamily="34" charset="0"/>
                        </a:rPr>
                        <a:t>52%</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5"/>
                    </a:solidFill>
                  </a:tcPr>
                </a:tc>
                <a:tc>
                  <a:txBody>
                    <a:bodyPr/>
                    <a:lstStyle/>
                    <a:p>
                      <a:pPr algn="ctr" rtl="0" fontAlgn="ctr"/>
                      <a:r>
                        <a:rPr lang="es-CO" sz="800" b="0" i="0" u="none" strike="noStrike" dirty="0">
                          <a:solidFill>
                            <a:srgbClr val="000000"/>
                          </a:solidFill>
                          <a:effectLst/>
                          <a:latin typeface="Arial" panose="020B0604020202020204" pitchFamily="34" charset="0"/>
                        </a:rPr>
                        <a:t>$ 436.980.233</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800" b="0" i="0" u="none" strike="noStrike" dirty="0">
                          <a:solidFill>
                            <a:srgbClr val="000000"/>
                          </a:solidFill>
                          <a:effectLst/>
                          <a:latin typeface="Arial" panose="020B0604020202020204" pitchFamily="34" charset="0"/>
                        </a:rPr>
                        <a:t>$ 263.380.390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800" b="0" i="0" u="none" strike="noStrike" dirty="0">
                          <a:solidFill>
                            <a:srgbClr val="000000"/>
                          </a:solidFill>
                          <a:effectLst/>
                          <a:latin typeface="Arial" panose="020B0604020202020204" pitchFamily="34" charset="0"/>
                        </a:rPr>
                        <a:t>60%</a:t>
                      </a:r>
                    </a:p>
                  </a:txBody>
                  <a:tcPr marL="2799" marR="2799" marT="2799"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1201005441"/>
                  </a:ext>
                </a:extLst>
              </a:tr>
            </a:tbl>
          </a:graphicData>
        </a:graphic>
      </p:graphicFrame>
      <p:sp>
        <p:nvSpPr>
          <p:cNvPr id="7" name="Rectángulo 6"/>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9" name="Rectángulo 8"/>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45660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6">
            <a:extLst>
              <a:ext uri="{FF2B5EF4-FFF2-40B4-BE49-F238E27FC236}">
                <a16:creationId xmlns:a16="http://schemas.microsoft.com/office/drawing/2014/main" id="{45EA87AE-5046-45A9-A4B4-E625752AA7B3}"/>
              </a:ext>
            </a:extLst>
          </p:cNvPr>
          <p:cNvGraphicFramePr>
            <a:graphicFrameLocks noGrp="1"/>
          </p:cNvGraphicFramePr>
          <p:nvPr>
            <p:extLst>
              <p:ext uri="{D42A27DB-BD31-4B8C-83A1-F6EECF244321}">
                <p14:modId xmlns:p14="http://schemas.microsoft.com/office/powerpoint/2010/main" val="1282910298"/>
              </p:ext>
            </p:extLst>
          </p:nvPr>
        </p:nvGraphicFramePr>
        <p:xfrm>
          <a:off x="110975" y="942898"/>
          <a:ext cx="8890521" cy="4904101"/>
        </p:xfrm>
        <a:graphic>
          <a:graphicData uri="http://schemas.openxmlformats.org/drawingml/2006/table">
            <a:tbl>
              <a:tblPr/>
              <a:tblGrid>
                <a:gridCol w="889052">
                  <a:extLst>
                    <a:ext uri="{9D8B030D-6E8A-4147-A177-3AD203B41FA5}">
                      <a16:colId xmlns:a16="http://schemas.microsoft.com/office/drawing/2014/main" val="2956948177"/>
                    </a:ext>
                  </a:extLst>
                </a:gridCol>
                <a:gridCol w="1162581">
                  <a:extLst>
                    <a:ext uri="{9D8B030D-6E8A-4147-A177-3AD203B41FA5}">
                      <a16:colId xmlns:a16="http://schemas.microsoft.com/office/drawing/2014/main" val="3404132759"/>
                    </a:ext>
                  </a:extLst>
                </a:gridCol>
                <a:gridCol w="922482">
                  <a:extLst>
                    <a:ext uri="{9D8B030D-6E8A-4147-A177-3AD203B41FA5}">
                      <a16:colId xmlns:a16="http://schemas.microsoft.com/office/drawing/2014/main" val="4048710570"/>
                    </a:ext>
                  </a:extLst>
                </a:gridCol>
                <a:gridCol w="1447587">
                  <a:extLst>
                    <a:ext uri="{9D8B030D-6E8A-4147-A177-3AD203B41FA5}">
                      <a16:colId xmlns:a16="http://schemas.microsoft.com/office/drawing/2014/main" val="1751280601"/>
                    </a:ext>
                  </a:extLst>
                </a:gridCol>
                <a:gridCol w="723793">
                  <a:extLst>
                    <a:ext uri="{9D8B030D-6E8A-4147-A177-3AD203B41FA5}">
                      <a16:colId xmlns:a16="http://schemas.microsoft.com/office/drawing/2014/main" val="210962889"/>
                    </a:ext>
                  </a:extLst>
                </a:gridCol>
                <a:gridCol w="624450">
                  <a:extLst>
                    <a:ext uri="{9D8B030D-6E8A-4147-A177-3AD203B41FA5}">
                      <a16:colId xmlns:a16="http://schemas.microsoft.com/office/drawing/2014/main" val="1613000455"/>
                    </a:ext>
                  </a:extLst>
                </a:gridCol>
                <a:gridCol w="652833">
                  <a:extLst>
                    <a:ext uri="{9D8B030D-6E8A-4147-A177-3AD203B41FA5}">
                      <a16:colId xmlns:a16="http://schemas.microsoft.com/office/drawing/2014/main" val="1642626643"/>
                    </a:ext>
                  </a:extLst>
                </a:gridCol>
                <a:gridCol w="922482">
                  <a:extLst>
                    <a:ext uri="{9D8B030D-6E8A-4147-A177-3AD203B41FA5}">
                      <a16:colId xmlns:a16="http://schemas.microsoft.com/office/drawing/2014/main" val="2415187970"/>
                    </a:ext>
                  </a:extLst>
                </a:gridCol>
                <a:gridCol w="922481">
                  <a:extLst>
                    <a:ext uri="{9D8B030D-6E8A-4147-A177-3AD203B41FA5}">
                      <a16:colId xmlns:a16="http://schemas.microsoft.com/office/drawing/2014/main" val="3710541498"/>
                    </a:ext>
                  </a:extLst>
                </a:gridCol>
                <a:gridCol w="622780">
                  <a:extLst>
                    <a:ext uri="{9D8B030D-6E8A-4147-A177-3AD203B41FA5}">
                      <a16:colId xmlns:a16="http://schemas.microsoft.com/office/drawing/2014/main" val="182258085"/>
                    </a:ext>
                  </a:extLst>
                </a:gridCol>
              </a:tblGrid>
              <a:tr h="223267">
                <a:tc gridSpan="2">
                  <a:txBody>
                    <a:bodyPr/>
                    <a:lstStyle/>
                    <a:p>
                      <a:pPr algn="ctr" rtl="0" fontAlgn="ctr"/>
                      <a:r>
                        <a:rPr lang="es-CO" sz="700" b="1" i="0" u="none" strike="noStrike" dirty="0">
                          <a:solidFill>
                            <a:srgbClr val="000000"/>
                          </a:solidFill>
                          <a:effectLst/>
                          <a:latin typeface="Arial" panose="020B0604020202020204" pitchFamily="34" charset="0"/>
                        </a:rPr>
                        <a:t>PDM 2020-2023</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gridSpan="2">
                  <a:txBody>
                    <a:bodyPr/>
                    <a:lstStyle/>
                    <a:p>
                      <a:pPr algn="ctr" rtl="0" fontAlgn="ctr"/>
                      <a:r>
                        <a:rPr lang="es-CO" sz="700" b="1" i="0" u="none" strike="noStrike" dirty="0">
                          <a:solidFill>
                            <a:srgbClr val="000000"/>
                          </a:solidFill>
                          <a:effectLst/>
                          <a:latin typeface="Arial" panose="020B0604020202020204" pitchFamily="34" charset="0"/>
                        </a:rPr>
                        <a:t>PROYECTOS DE INVERSIÓN</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gridSpan="3">
                  <a:txBody>
                    <a:bodyPr/>
                    <a:lstStyle/>
                    <a:p>
                      <a:pPr algn="ctr" rtl="0" fontAlgn="ctr"/>
                      <a:r>
                        <a:rPr lang="es-CO" sz="700" b="1" i="0" u="none" strike="noStrike" dirty="0">
                          <a:solidFill>
                            <a:srgbClr val="000000"/>
                          </a:solidFill>
                          <a:effectLst/>
                          <a:latin typeface="Arial" panose="020B0604020202020204" pitchFamily="34" charset="0"/>
                        </a:rPr>
                        <a:t>CUMPLIMIENTO DE META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es-CO"/>
                    </a:p>
                  </a:txBody>
                  <a:tcPr/>
                </a:tc>
                <a:tc hMerge="1">
                  <a:txBody>
                    <a:bodyPr/>
                    <a:lstStyle/>
                    <a:p>
                      <a:endParaRPr lang="es-CO"/>
                    </a:p>
                  </a:txBody>
                  <a:tcPr/>
                </a:tc>
                <a:tc>
                  <a:txBody>
                    <a:bodyPr/>
                    <a:lstStyle/>
                    <a:p>
                      <a:pPr algn="ctr" rtl="0" fontAlgn="ctr"/>
                      <a:r>
                        <a:rPr lang="es-CO" sz="700" b="1" i="0" u="none" strike="noStrike">
                          <a:solidFill>
                            <a:srgbClr val="000000"/>
                          </a:solidFill>
                          <a:effectLst/>
                          <a:latin typeface="Arial" panose="020B0604020202020204" pitchFamily="34" charset="0"/>
                        </a:rPr>
                        <a:t>RECURSOS PROGRAMADOS</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RECURSOS EJECUTADOS</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es-CO" sz="700" b="1" i="0" u="none" strike="noStrike">
                          <a:solidFill>
                            <a:srgbClr val="000000"/>
                          </a:solidFill>
                          <a:effectLst/>
                          <a:latin typeface="Arial" panose="020B0604020202020204" pitchFamily="34" charset="0"/>
                        </a:rPr>
                        <a:t>EJECUCIÓN PPTAL</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67980080"/>
                  </a:ext>
                </a:extLst>
              </a:tr>
              <a:tr h="223267">
                <a:tc>
                  <a:txBody>
                    <a:bodyPr/>
                    <a:lstStyle/>
                    <a:p>
                      <a:pPr algn="ctr" rtl="0" fontAlgn="ctr"/>
                      <a:r>
                        <a:rPr lang="es-CO" sz="700" b="1" i="0" u="none" strike="noStrike">
                          <a:solidFill>
                            <a:srgbClr val="000000"/>
                          </a:solidFill>
                          <a:effectLst/>
                          <a:latin typeface="Arial" panose="020B0604020202020204" pitchFamily="34" charset="0"/>
                        </a:rPr>
                        <a:t>Meta PDM</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Indicador de producto</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Código BPIM</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Nombre del Proyecto</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Meta programada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Meta ejecutada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AVANCE</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TOTAL PROGRAMADO</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1" i="0" u="none" strike="noStrike">
                          <a:solidFill>
                            <a:srgbClr val="000000"/>
                          </a:solidFill>
                          <a:effectLst/>
                          <a:latin typeface="Arial" panose="020B0604020202020204" pitchFamily="34" charset="0"/>
                        </a:rPr>
                        <a:t>TOTAL EJECUTADO</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vMerge="1">
                  <a:txBody>
                    <a:bodyPr/>
                    <a:lstStyle/>
                    <a:p>
                      <a:endParaRPr lang="es-CO"/>
                    </a:p>
                  </a:txBody>
                  <a:tcPr/>
                </a:tc>
                <a:extLst>
                  <a:ext uri="{0D108BD9-81ED-4DB2-BD59-A6C34878D82A}">
                    <a16:rowId xmlns:a16="http://schemas.microsoft.com/office/drawing/2014/main" val="3125855230"/>
                  </a:ext>
                </a:extLst>
              </a:tr>
              <a:tr h="553515">
                <a:tc>
                  <a:txBody>
                    <a:bodyPr/>
                    <a:lstStyle/>
                    <a:p>
                      <a:pPr algn="ctr" rtl="0" fontAlgn="ctr"/>
                      <a:r>
                        <a:rPr lang="es-MX" sz="700" b="1" i="0" u="none" strike="noStrike" dirty="0">
                          <a:solidFill>
                            <a:srgbClr val="000000"/>
                          </a:solidFill>
                          <a:effectLst/>
                          <a:latin typeface="Arial" panose="020B0604020202020204" pitchFamily="34" charset="0"/>
                        </a:rPr>
                        <a:t>Mantener las 174 intersecciones semaforizadas en el municipio.</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0" i="0" u="none" strike="noStrike" dirty="0">
                          <a:solidFill>
                            <a:schemeClr val="tx1"/>
                          </a:solidFill>
                          <a:effectLst/>
                          <a:latin typeface="Arial" panose="020B0604020202020204" pitchFamily="34" charset="0"/>
                        </a:rPr>
                        <a:t>Número de intersecciones semaforizadas mantenidas en el municipio.</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dirty="0">
                          <a:solidFill>
                            <a:srgbClr val="000000"/>
                          </a:solidFill>
                          <a:effectLst/>
                          <a:latin typeface="Arial" panose="020B0604020202020204" pitchFamily="34" charset="0"/>
                        </a:rPr>
                        <a:t>20200680010181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1" i="0" u="none" strike="noStrike" dirty="0">
                          <a:solidFill>
                            <a:srgbClr val="000000"/>
                          </a:solidFill>
                          <a:effectLst/>
                          <a:latin typeface="Arial" panose="020B0604020202020204" pitchFamily="34" charset="0"/>
                        </a:rPr>
                        <a:t>MANTENIMIENTO DEL SISTEMA DE SEMAFORIZACIÓN DEL MUNICIPIO DE BUCARAMANGA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174</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174</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a:solidFill>
                            <a:srgbClr val="40404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700" b="0" i="0" u="none" strike="noStrike">
                          <a:solidFill>
                            <a:srgbClr val="000000"/>
                          </a:solidFill>
                          <a:effectLst/>
                          <a:latin typeface="Arial" panose="020B0604020202020204" pitchFamily="34" charset="0"/>
                        </a:rPr>
                        <a:t>$ 537.034.516</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700" b="0" i="0" u="none" strike="noStrike" dirty="0">
                          <a:solidFill>
                            <a:srgbClr val="000000"/>
                          </a:solidFill>
                          <a:effectLst/>
                          <a:latin typeface="Arial" panose="020B0604020202020204" pitchFamily="34" charset="0"/>
                        </a:rPr>
                        <a:t>$ 240.370.148</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0" i="0" u="none" strike="noStrike" dirty="0">
                          <a:solidFill>
                            <a:srgbClr val="000000"/>
                          </a:solidFill>
                          <a:effectLst/>
                          <a:latin typeface="Arial" panose="020B0604020202020204" pitchFamily="34" charset="0"/>
                        </a:rPr>
                        <a:t>45%</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3386747822"/>
                  </a:ext>
                </a:extLst>
              </a:tr>
              <a:tr h="667760">
                <a:tc>
                  <a:txBody>
                    <a:bodyPr/>
                    <a:lstStyle/>
                    <a:p>
                      <a:pPr algn="ctr" rtl="0" fontAlgn="ctr"/>
                      <a:r>
                        <a:rPr lang="es-MX" sz="700" b="1" i="0" u="none" strike="noStrike" dirty="0">
                          <a:solidFill>
                            <a:srgbClr val="000000"/>
                          </a:solidFill>
                          <a:effectLst/>
                          <a:latin typeface="Arial" panose="020B0604020202020204" pitchFamily="34" charset="0"/>
                        </a:rPr>
                        <a:t>Mantener el 100% de la señalización vial horizontal, vertical y elevada del inventario.</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0" i="0" u="none" strike="noStrike" dirty="0">
                          <a:solidFill>
                            <a:schemeClr val="tx1"/>
                          </a:solidFill>
                          <a:effectLst/>
                          <a:latin typeface="Arial" panose="020B0604020202020204" pitchFamily="34" charset="0"/>
                        </a:rPr>
                        <a:t>Porcentaje de señalización vial horizontal, vertical y elevada del inventario mantenida.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r" rtl="0" fontAlgn="ctr"/>
                      <a:r>
                        <a:rPr lang="es-CO" sz="700" b="1" i="0" u="none" strike="noStrike" dirty="0">
                          <a:solidFill>
                            <a:srgbClr val="000000"/>
                          </a:solidFill>
                          <a:effectLst/>
                          <a:latin typeface="Arial" panose="020B0604020202020204" pitchFamily="34" charset="0"/>
                        </a:rPr>
                        <a:t>20200680010172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1" i="0" u="none" strike="noStrike" dirty="0">
                          <a:solidFill>
                            <a:srgbClr val="000000"/>
                          </a:solidFill>
                          <a:effectLst/>
                          <a:latin typeface="Arial" panose="020B0604020202020204" pitchFamily="34" charset="0"/>
                        </a:rPr>
                        <a:t>FORMULACIÓN Y EJECUCIÓN DEL PLAN INTEGRAL DE SEÑALIZACIÓN VIAL DEL MUNICIPIO DE BUCARAMANGA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158%</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dirty="0">
                          <a:solidFill>
                            <a:srgbClr val="40404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700" b="0" i="0" u="none" strike="noStrike">
                          <a:solidFill>
                            <a:srgbClr val="000000"/>
                          </a:solidFill>
                          <a:effectLst/>
                          <a:latin typeface="Arial" panose="020B0604020202020204" pitchFamily="34" charset="0"/>
                        </a:rPr>
                        <a:t>$ 230.173.870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700" b="0" i="0" u="none" strike="noStrike" dirty="0">
                          <a:solidFill>
                            <a:srgbClr val="000000"/>
                          </a:solidFill>
                          <a:effectLst/>
                          <a:latin typeface="Arial" panose="020B0604020202020204" pitchFamily="34" charset="0"/>
                        </a:rPr>
                        <a:t>$ 182.434.545</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0" i="0" u="none" strike="noStrike" dirty="0">
                          <a:solidFill>
                            <a:srgbClr val="000000"/>
                          </a:solidFill>
                          <a:effectLst/>
                          <a:latin typeface="Arial" panose="020B0604020202020204" pitchFamily="34" charset="0"/>
                        </a:rPr>
                        <a:t>79%</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669996417"/>
                  </a:ext>
                </a:extLst>
              </a:tr>
              <a:tr h="663597">
                <a:tc>
                  <a:txBody>
                    <a:bodyPr/>
                    <a:lstStyle/>
                    <a:p>
                      <a:pPr algn="ctr" rtl="0" fontAlgn="ctr"/>
                      <a:r>
                        <a:rPr lang="es-MX" sz="700" b="1" i="0" u="none" strike="noStrike" dirty="0">
                          <a:solidFill>
                            <a:srgbClr val="000000"/>
                          </a:solidFill>
                          <a:effectLst/>
                          <a:latin typeface="Arial" panose="020B0604020202020204" pitchFamily="34" charset="0"/>
                        </a:rPr>
                        <a:t>Demarcar 6.000 m2 de señalización horizontal nueva.</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0" i="0" u="none" strike="noStrike" dirty="0">
                          <a:solidFill>
                            <a:schemeClr val="tx1"/>
                          </a:solidFill>
                          <a:effectLst/>
                          <a:latin typeface="Arial" panose="020B0604020202020204" pitchFamily="34" charset="0"/>
                        </a:rPr>
                        <a:t>Número de m2 de señalización horizontal nueva demarcada.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r" rtl="0" fontAlgn="ctr"/>
                      <a:r>
                        <a:rPr lang="es-CO" sz="700" b="1" i="0" u="none" strike="noStrike" dirty="0">
                          <a:solidFill>
                            <a:srgbClr val="000000"/>
                          </a:solidFill>
                          <a:effectLst/>
                          <a:latin typeface="Arial" panose="020B0604020202020204" pitchFamily="34" charset="0"/>
                        </a:rPr>
                        <a:t>20200680010172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1" i="0" u="none" strike="noStrike" dirty="0">
                          <a:solidFill>
                            <a:srgbClr val="000000"/>
                          </a:solidFill>
                          <a:effectLst/>
                          <a:latin typeface="Arial" panose="020B0604020202020204" pitchFamily="34" charset="0"/>
                        </a:rPr>
                        <a:t>FORMULACIÓN Y EJECUCIÓN DEL PLAN INTEGRAL DE SEÑALIZACIÓN VIAL DEL MUNICIPIO DE BUCARAMANGA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1.500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a:solidFill>
                            <a:srgbClr val="000000"/>
                          </a:solidFill>
                          <a:effectLst/>
                          <a:latin typeface="Arial" panose="020B0604020202020204" pitchFamily="34" charset="0"/>
                        </a:rPr>
                        <a:t>1.510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a:solidFill>
                            <a:srgbClr val="40404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700" b="0" i="0" u="none" strike="noStrike" dirty="0">
                          <a:solidFill>
                            <a:srgbClr val="000000"/>
                          </a:solidFill>
                          <a:effectLst/>
                          <a:latin typeface="Arial" panose="020B0604020202020204" pitchFamily="34" charset="0"/>
                        </a:rPr>
                        <a:t>$ 103.625.751</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700" b="0" i="0" u="none" strike="noStrike">
                          <a:solidFill>
                            <a:srgbClr val="000000"/>
                          </a:solidFill>
                          <a:effectLst/>
                          <a:latin typeface="Arial" panose="020B0604020202020204" pitchFamily="34" charset="0"/>
                        </a:rPr>
                        <a:t>$ 97.560.002</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0" i="0" u="none" strike="noStrike" dirty="0">
                          <a:solidFill>
                            <a:srgbClr val="000000"/>
                          </a:solidFill>
                          <a:effectLst/>
                          <a:latin typeface="Arial" panose="020B0604020202020204" pitchFamily="34" charset="0"/>
                        </a:rPr>
                        <a:t>94%</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2157904890"/>
                  </a:ext>
                </a:extLst>
              </a:tr>
              <a:tr h="663597">
                <a:tc>
                  <a:txBody>
                    <a:bodyPr/>
                    <a:lstStyle/>
                    <a:p>
                      <a:pPr algn="ctr" rtl="0" fontAlgn="ctr"/>
                      <a:r>
                        <a:rPr lang="es-CO" sz="700" b="1" i="0" u="none" strike="noStrike" dirty="0">
                          <a:solidFill>
                            <a:srgbClr val="000000"/>
                          </a:solidFill>
                          <a:effectLst/>
                          <a:latin typeface="Arial" panose="020B0604020202020204" pitchFamily="34" charset="0"/>
                        </a:rPr>
                        <a:t>Instalar 700 señales de tránsito verticales o elevadas nuevas.</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chemeClr val="tx1"/>
                          </a:solidFill>
                          <a:effectLst/>
                          <a:latin typeface="Arial" panose="020B0604020202020204" pitchFamily="34" charset="0"/>
                        </a:rPr>
                        <a:t>Número de señales de tránsito verticales o elevadas nuevas instaladas.</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r" rtl="0" fontAlgn="ctr"/>
                      <a:r>
                        <a:rPr lang="es-CO" sz="700" b="1" i="0" u="none" strike="noStrike">
                          <a:solidFill>
                            <a:srgbClr val="000000"/>
                          </a:solidFill>
                          <a:effectLst/>
                          <a:latin typeface="Arial" panose="020B0604020202020204" pitchFamily="34" charset="0"/>
                        </a:rPr>
                        <a:t>20200680010172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1" i="0" u="none" strike="noStrike" dirty="0">
                          <a:solidFill>
                            <a:srgbClr val="000000"/>
                          </a:solidFill>
                          <a:effectLst/>
                          <a:latin typeface="Arial" panose="020B0604020202020204" pitchFamily="34" charset="0"/>
                        </a:rPr>
                        <a:t>FORMULACIÓN Y EJECUCIÓN DEL PLAN INTEGRAL DE SEÑALIZACIÓN VIAL DEL MUNICIPIO DE BUCARAMANGA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a:solidFill>
                            <a:srgbClr val="00000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a:solidFill>
                            <a:srgbClr val="40404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700" b="0" i="0" u="none" strike="noStrike">
                          <a:solidFill>
                            <a:srgbClr val="000000"/>
                          </a:solidFill>
                          <a:effectLst/>
                          <a:latin typeface="Arial" panose="020B0604020202020204" pitchFamily="34" charset="0"/>
                        </a:rPr>
                        <a:t>$ 101.628.340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700" b="0" i="0" u="none" strike="noStrike">
                          <a:solidFill>
                            <a:srgbClr val="000000"/>
                          </a:solidFill>
                          <a:effectLst/>
                          <a:latin typeface="Arial" panose="020B0604020202020204" pitchFamily="34" charset="0"/>
                        </a:rPr>
                        <a:t>$ 94.154.616</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0" i="0" u="none" strike="noStrike" dirty="0">
                          <a:solidFill>
                            <a:srgbClr val="000000"/>
                          </a:solidFill>
                          <a:effectLst/>
                          <a:latin typeface="Arial" panose="020B0604020202020204" pitchFamily="34" charset="0"/>
                        </a:rPr>
                        <a:t>93%</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390909444"/>
                  </a:ext>
                </a:extLst>
              </a:tr>
              <a:tr h="777569">
                <a:tc>
                  <a:txBody>
                    <a:bodyPr/>
                    <a:lstStyle/>
                    <a:p>
                      <a:pPr algn="ctr" rtl="0" fontAlgn="ctr"/>
                      <a:r>
                        <a:rPr lang="es-CO" sz="700" b="1" i="0" u="none" strike="noStrike" dirty="0">
                          <a:solidFill>
                            <a:srgbClr val="000000"/>
                          </a:solidFill>
                          <a:effectLst/>
                          <a:latin typeface="Arial" panose="020B0604020202020204" pitchFamily="34" charset="0"/>
                        </a:rPr>
                        <a:t>Actualizar 2 Planes Zonales de Zonas de Estacionamiento Transitorio Regulado – ZERT.</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chemeClr val="tx1"/>
                          </a:solidFill>
                          <a:effectLst/>
                          <a:latin typeface="Arial" panose="020B0604020202020204" pitchFamily="34" charset="0"/>
                        </a:rPr>
                        <a:t>Número de Planes Zonales de Zonas de Estacionamiento Transitorio Regulado – ZERT actualizados.</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r" rtl="0" fontAlgn="ctr"/>
                      <a:r>
                        <a:rPr lang="es-CO" sz="700" b="1" i="0" u="none" strike="noStrike" dirty="0">
                          <a:solidFill>
                            <a:srgbClr val="000000"/>
                          </a:solidFill>
                          <a:effectLst/>
                          <a:latin typeface="Arial" panose="020B0604020202020204" pitchFamily="34" charset="0"/>
                        </a:rPr>
                        <a:t>20200680010172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1" i="0" u="none" strike="noStrike" dirty="0">
                          <a:solidFill>
                            <a:srgbClr val="000000"/>
                          </a:solidFill>
                          <a:effectLst/>
                          <a:latin typeface="Arial" panose="020B0604020202020204" pitchFamily="34" charset="0"/>
                        </a:rPr>
                        <a:t>FORMULACIÓN Y EJECUCIÓN DEL PLAN INTEGRAL DE SEÑALIZACIÓN VIAL DEL MUNICIPIO DE BUCARAMANGA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0,8</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dirty="0">
                          <a:solidFill>
                            <a:srgbClr val="404040"/>
                          </a:solidFill>
                          <a:effectLst/>
                          <a:latin typeface="Arial" panose="020B0604020202020204" pitchFamily="34" charset="0"/>
                        </a:rPr>
                        <a:t>80%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700" b="0" i="0" u="none" strike="noStrike">
                          <a:solidFill>
                            <a:srgbClr val="000000"/>
                          </a:solidFill>
                          <a:effectLst/>
                          <a:latin typeface="Arial" panose="020B0604020202020204" pitchFamily="34" charset="0"/>
                        </a:rPr>
                        <a:t>$ 44.572.040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700" b="0" i="0" u="none" strike="noStrike">
                          <a:solidFill>
                            <a:srgbClr val="000000"/>
                          </a:solidFill>
                          <a:effectLst/>
                          <a:latin typeface="Arial" panose="020B0604020202020204" pitchFamily="34" charset="0"/>
                        </a:rPr>
                        <a:t>$ 43.225.862</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0" i="0" u="none" strike="noStrike" dirty="0">
                          <a:solidFill>
                            <a:srgbClr val="000000"/>
                          </a:solidFill>
                          <a:effectLst/>
                          <a:latin typeface="Arial" panose="020B0604020202020204" pitchFamily="34" charset="0"/>
                        </a:rPr>
                        <a:t>97%</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1582530970"/>
                  </a:ext>
                </a:extLst>
              </a:tr>
              <a:tr h="883762">
                <a:tc>
                  <a:txBody>
                    <a:bodyPr/>
                    <a:lstStyle/>
                    <a:p>
                      <a:pPr algn="ctr" rtl="0" fontAlgn="ctr"/>
                      <a:r>
                        <a:rPr lang="es-MX" sz="700" b="1" i="0" u="none" strike="noStrike" dirty="0">
                          <a:solidFill>
                            <a:srgbClr val="000000"/>
                          </a:solidFill>
                          <a:effectLst/>
                          <a:latin typeface="Arial" panose="020B0604020202020204" pitchFamily="34" charset="0"/>
                        </a:rPr>
                        <a:t>Fortalecer y mantener 1 estrategia de fortalecimiento institucional de la Dirección de Tránsito de Bucaramanga.</a:t>
                      </a:r>
                    </a:p>
                  </a:txBody>
                  <a:tcPr marL="3435" marR="3435" marT="343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chemeClr val="tx1"/>
                          </a:solidFill>
                          <a:effectLst/>
                          <a:latin typeface="Arial" panose="020B0604020202020204" pitchFamily="34" charset="0"/>
                        </a:rPr>
                        <a:t>Número de estrategias de fortalecimiento institucional de la Dirección de Tránsito de Bucaramanga formuladas e implementadas.</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r" rtl="0" fontAlgn="ctr"/>
                      <a:r>
                        <a:rPr lang="es-CO" sz="700" b="1" i="0" u="none" strike="noStrike" dirty="0">
                          <a:solidFill>
                            <a:srgbClr val="000000"/>
                          </a:solidFill>
                          <a:effectLst/>
                          <a:latin typeface="Arial" panose="020B0604020202020204" pitchFamily="34" charset="0"/>
                        </a:rPr>
                        <a:t>20210680010124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MX" sz="700" b="1" i="0" u="none" strike="noStrike" dirty="0">
                          <a:solidFill>
                            <a:srgbClr val="000000"/>
                          </a:solidFill>
                          <a:effectLst/>
                          <a:latin typeface="Arial" panose="020B0604020202020204" pitchFamily="34" charset="0"/>
                        </a:rPr>
                        <a:t>FORTALECIMIENTO INSTITUCIONAL PARA LA EFICIENCIA EN LA PRESTACIÓN DEL SERVICIO DE LA DIRECCIÓN DE TRÁNSITO BUCARAMANGA</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0" i="0" u="none" strike="noStrike" dirty="0">
                          <a:solidFill>
                            <a:srgbClr val="000000"/>
                          </a:solidFill>
                          <a:effectLst/>
                          <a:latin typeface="Arial" panose="020B0604020202020204" pitchFamily="34" charset="0"/>
                        </a:rPr>
                        <a:t>1</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a:solidFill>
                            <a:srgbClr val="404040"/>
                          </a:solidFill>
                          <a:effectLst/>
                          <a:latin typeface="Arial" panose="020B0604020202020204" pitchFamily="34" charset="0"/>
                        </a:rPr>
                        <a:t>100%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es-CO" sz="700" b="0" i="0" u="none" strike="noStrike">
                          <a:solidFill>
                            <a:srgbClr val="000000"/>
                          </a:solidFill>
                          <a:effectLst/>
                          <a:latin typeface="Arial" panose="020B0604020202020204" pitchFamily="34" charset="0"/>
                        </a:rPr>
                        <a:t>$ 1.560.000.000</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rtl="0" fontAlgn="ctr"/>
                      <a:r>
                        <a:rPr lang="es-CO" sz="700" b="0" i="0" u="none" strike="noStrike">
                          <a:solidFill>
                            <a:srgbClr val="000000"/>
                          </a:solidFill>
                          <a:effectLst/>
                          <a:latin typeface="Arial" panose="020B0604020202020204" pitchFamily="34" charset="0"/>
                        </a:rPr>
                        <a:t>$ 316.734.326</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700" b="0" i="0" u="none" strike="noStrike" dirty="0">
                          <a:solidFill>
                            <a:srgbClr val="000000"/>
                          </a:solidFill>
                          <a:effectLst/>
                          <a:latin typeface="Arial" panose="020B0604020202020204" pitchFamily="34" charset="0"/>
                        </a:rPr>
                        <a:t>20%</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2904881664"/>
                  </a:ext>
                </a:extLst>
              </a:tr>
              <a:tr h="247767">
                <a:tc>
                  <a:txBody>
                    <a:bodyPr/>
                    <a:lstStyle/>
                    <a:p>
                      <a:pPr algn="l" rtl="0" fontAlgn="b"/>
                      <a:r>
                        <a:rPr lang="es-CO" sz="700" b="0" i="0" u="none" strike="noStrike">
                          <a:solidFill>
                            <a:srgbClr val="000000"/>
                          </a:solidFill>
                          <a:effectLst/>
                          <a:latin typeface="Arial" panose="020B0604020202020204" pitchFamily="34" charset="0"/>
                        </a:rPr>
                        <a:t> </a:t>
                      </a:r>
                    </a:p>
                  </a:txBody>
                  <a:tcPr marL="3435" marR="3435" marT="343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l" rtl="0" fontAlgn="b"/>
                      <a:r>
                        <a:rPr lang="es-CO" sz="700" b="0" i="0" u="none" strike="noStrike">
                          <a:solidFill>
                            <a:srgbClr val="000000"/>
                          </a:solidFill>
                          <a:effectLst/>
                          <a:latin typeface="Arial" panose="020B0604020202020204" pitchFamily="34" charset="0"/>
                        </a:rPr>
                        <a:t> </a:t>
                      </a:r>
                    </a:p>
                  </a:txBody>
                  <a:tcPr marL="3435" marR="3435" marT="34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l" rtl="0" fontAlgn="b"/>
                      <a:r>
                        <a:rPr lang="es-CO" sz="700" b="0" i="0" u="none" strike="noStrike">
                          <a:solidFill>
                            <a:srgbClr val="000000"/>
                          </a:solidFill>
                          <a:effectLst/>
                          <a:latin typeface="Arial" panose="020B0604020202020204" pitchFamily="34" charset="0"/>
                        </a:rPr>
                        <a:t> </a:t>
                      </a:r>
                    </a:p>
                  </a:txBody>
                  <a:tcPr marL="3435" marR="3435" marT="34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l" rtl="0" fontAlgn="b"/>
                      <a:r>
                        <a:rPr lang="es-CO" sz="700" b="0" i="0" u="none" strike="noStrike">
                          <a:solidFill>
                            <a:srgbClr val="000000"/>
                          </a:solidFill>
                          <a:effectLst/>
                          <a:latin typeface="Arial" panose="020B0604020202020204" pitchFamily="34" charset="0"/>
                        </a:rPr>
                        <a:t> </a:t>
                      </a:r>
                    </a:p>
                  </a:txBody>
                  <a:tcPr marL="3435" marR="3435" marT="34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700" b="1" i="0" u="none" strike="noStrike">
                          <a:solidFill>
                            <a:srgbClr val="000000"/>
                          </a:solidFill>
                          <a:effectLst/>
                          <a:latin typeface="Arial" panose="020B0604020202020204" pitchFamily="34" charset="0"/>
                        </a:rPr>
                        <a:t> </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l" rtl="0" fontAlgn="ctr"/>
                      <a:r>
                        <a:rPr lang="es-CO" sz="900" b="1" i="0" u="none" strike="noStrike" dirty="0">
                          <a:solidFill>
                            <a:srgbClr val="000000"/>
                          </a:solidFill>
                          <a:effectLst/>
                          <a:latin typeface="Arial" panose="020B0604020202020204" pitchFamily="34" charset="0"/>
                        </a:rPr>
                        <a:t>TOTALES</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tc>
                  <a:txBody>
                    <a:bodyPr/>
                    <a:lstStyle/>
                    <a:p>
                      <a:pPr algn="ctr" rtl="0" fontAlgn="ctr"/>
                      <a:r>
                        <a:rPr lang="es-CO" sz="900" b="1" i="0" u="none" strike="noStrike" dirty="0">
                          <a:solidFill>
                            <a:srgbClr val="000000"/>
                          </a:solidFill>
                          <a:effectLst/>
                          <a:latin typeface="Arial" panose="020B0604020202020204" pitchFamily="34" charset="0"/>
                        </a:rPr>
                        <a:t>85%</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s-CO" sz="900" b="1" i="0" u="none" strike="noStrike" dirty="0">
                          <a:solidFill>
                            <a:srgbClr val="000000"/>
                          </a:solidFill>
                          <a:effectLst/>
                          <a:latin typeface="Arial" panose="020B0604020202020204" pitchFamily="34" charset="0"/>
                        </a:rPr>
                        <a:t>$ 6.223.421.113</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rtl="0" fontAlgn="ctr"/>
                      <a:r>
                        <a:rPr lang="es-CO" sz="900" b="1" i="0" u="none" strike="noStrike" dirty="0">
                          <a:solidFill>
                            <a:srgbClr val="000000"/>
                          </a:solidFill>
                          <a:effectLst/>
                          <a:latin typeface="Arial" panose="020B0604020202020204" pitchFamily="34" charset="0"/>
                        </a:rPr>
                        <a:t>$ 3.289.074.291</a:t>
                      </a:r>
                    </a:p>
                  </a:txBody>
                  <a:tcPr marL="3435" marR="3435" marT="34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s-CO" sz="900" b="1" i="0" u="none" strike="noStrike" dirty="0">
                          <a:solidFill>
                            <a:srgbClr val="000000"/>
                          </a:solidFill>
                          <a:effectLst/>
                          <a:latin typeface="Arial" panose="020B0604020202020204" pitchFamily="34" charset="0"/>
                        </a:rPr>
                        <a:t>53%</a:t>
                      </a:r>
                    </a:p>
                  </a:txBody>
                  <a:tcPr marL="3435" marR="3435" marT="343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EFE"/>
                    </a:solidFill>
                  </a:tcPr>
                </a:tc>
                <a:extLst>
                  <a:ext uri="{0D108BD9-81ED-4DB2-BD59-A6C34878D82A}">
                    <a16:rowId xmlns:a16="http://schemas.microsoft.com/office/drawing/2014/main" val="4175700467"/>
                  </a:ext>
                </a:extLst>
              </a:tr>
            </a:tbl>
          </a:graphicData>
        </a:graphic>
      </p:graphicFrame>
      <p:sp>
        <p:nvSpPr>
          <p:cNvPr id="8" name="Rectángulo 7"/>
          <p:cNvSpPr/>
          <p:nvPr/>
        </p:nvSpPr>
        <p:spPr>
          <a:xfrm>
            <a:off x="7286"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8379501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4">
            <a:extLst>
              <a:ext uri="{FF2B5EF4-FFF2-40B4-BE49-F238E27FC236}">
                <a16:creationId xmlns:a16="http://schemas.microsoft.com/office/drawing/2014/main" id="{D3BBBF72-B286-456C-8018-2D798A49E413}"/>
              </a:ext>
            </a:extLst>
          </p:cNvPr>
          <p:cNvGraphicFramePr>
            <a:graphicFrameLocks noGrp="1"/>
          </p:cNvGraphicFramePr>
          <p:nvPr>
            <p:extLst>
              <p:ext uri="{D42A27DB-BD31-4B8C-83A1-F6EECF244321}">
                <p14:modId xmlns:p14="http://schemas.microsoft.com/office/powerpoint/2010/main" val="884427035"/>
              </p:ext>
            </p:extLst>
          </p:nvPr>
        </p:nvGraphicFramePr>
        <p:xfrm>
          <a:off x="237506" y="868288"/>
          <a:ext cx="8636550" cy="4920241"/>
        </p:xfrm>
        <a:graphic>
          <a:graphicData uri="http://schemas.openxmlformats.org/drawingml/2006/table">
            <a:tbl>
              <a:tblPr firstRow="1" bandRow="1">
                <a:tableStyleId>{5DA37D80-6434-44D0-A028-1B22A696006F}</a:tableStyleId>
              </a:tblPr>
              <a:tblGrid>
                <a:gridCol w="4617868">
                  <a:extLst>
                    <a:ext uri="{9D8B030D-6E8A-4147-A177-3AD203B41FA5}">
                      <a16:colId xmlns:a16="http://schemas.microsoft.com/office/drawing/2014/main" val="3775396299"/>
                    </a:ext>
                  </a:extLst>
                </a:gridCol>
                <a:gridCol w="1115727">
                  <a:extLst>
                    <a:ext uri="{9D8B030D-6E8A-4147-A177-3AD203B41FA5}">
                      <a16:colId xmlns:a16="http://schemas.microsoft.com/office/drawing/2014/main" val="2054566364"/>
                    </a:ext>
                  </a:extLst>
                </a:gridCol>
                <a:gridCol w="2902955">
                  <a:extLst>
                    <a:ext uri="{9D8B030D-6E8A-4147-A177-3AD203B41FA5}">
                      <a16:colId xmlns:a16="http://schemas.microsoft.com/office/drawing/2014/main" val="3939602431"/>
                    </a:ext>
                  </a:extLst>
                </a:gridCol>
              </a:tblGrid>
              <a:tr h="434239">
                <a:tc>
                  <a:txBody>
                    <a:bodyPr/>
                    <a:lstStyle/>
                    <a:p>
                      <a:pPr algn="ctr"/>
                      <a:r>
                        <a:rPr lang="es-MX" sz="1400" b="1" i="0" dirty="0">
                          <a:effectLst/>
                          <a:latin typeface="Arial" panose="020B0604020202020204" pitchFamily="34" charset="0"/>
                          <a:cs typeface="Arial" panose="020B0604020202020204" pitchFamily="34" charset="0"/>
                        </a:rPr>
                        <a:t>DIMENSIONES MIPG</a:t>
                      </a:r>
                      <a:endParaRPr lang="es-CO" sz="1400" b="1" i="0" dirty="0">
                        <a:effectLst/>
                        <a:latin typeface="Arial" panose="020B0604020202020204" pitchFamily="34" charset="0"/>
                        <a:cs typeface="Arial" panose="020B0604020202020204" pitchFamily="34" charset="0"/>
                      </a:endParaRPr>
                    </a:p>
                  </a:txBody>
                  <a:tcPr anchor="ctr"/>
                </a:tc>
                <a:tc>
                  <a:txBody>
                    <a:bodyPr/>
                    <a:lstStyle/>
                    <a:p>
                      <a:pPr algn="ctr"/>
                      <a:r>
                        <a:rPr lang="es-MX" sz="1200" b="1" i="0" dirty="0">
                          <a:effectLst/>
                          <a:latin typeface="Arial" panose="020B0604020202020204" pitchFamily="34" charset="0"/>
                          <a:cs typeface="Arial" panose="020B0604020202020204" pitchFamily="34" charset="0"/>
                        </a:rPr>
                        <a:t>META</a:t>
                      </a:r>
                      <a:endParaRPr lang="es-CO" sz="1200" b="1" i="0" dirty="0">
                        <a:effectLst/>
                        <a:latin typeface="Arial" panose="020B0604020202020204" pitchFamily="34" charset="0"/>
                        <a:cs typeface="Arial" panose="020B0604020202020204" pitchFamily="34" charset="0"/>
                      </a:endParaRPr>
                    </a:p>
                  </a:txBody>
                  <a:tcPr anchor="ctr"/>
                </a:tc>
                <a:tc>
                  <a:txBody>
                    <a:bodyPr/>
                    <a:lstStyle/>
                    <a:p>
                      <a:pPr algn="ctr"/>
                      <a:r>
                        <a:rPr lang="es-MX" sz="1200" b="1" i="0" dirty="0">
                          <a:effectLst/>
                          <a:latin typeface="Arial" panose="020B0604020202020204" pitchFamily="34" charset="0"/>
                          <a:cs typeface="Arial" panose="020B0604020202020204" pitchFamily="34" charset="0"/>
                        </a:rPr>
                        <a:t>CUMPLIMIENTO AÑO 2021 </a:t>
                      </a:r>
                    </a:p>
                    <a:p>
                      <a:pPr algn="ctr"/>
                      <a:r>
                        <a:rPr lang="es-MX" sz="1200" b="1" i="0" dirty="0">
                          <a:effectLst/>
                          <a:latin typeface="Arial" panose="020B0604020202020204" pitchFamily="34" charset="0"/>
                          <a:cs typeface="Arial" panose="020B0604020202020204" pitchFamily="34" charset="0"/>
                        </a:rPr>
                        <a:t>III TRIMESTRE</a:t>
                      </a:r>
                      <a:endParaRPr lang="es-CO" sz="1200" b="1" i="0"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03963586"/>
                  </a:ext>
                </a:extLst>
              </a:tr>
              <a:tr h="238831">
                <a:tc rowSpan="2">
                  <a:txBody>
                    <a:bodyPr/>
                    <a:lstStyle/>
                    <a:p>
                      <a:pPr algn="ctr"/>
                      <a:r>
                        <a:rPr lang="es-MX" sz="1200" b="1" dirty="0">
                          <a:latin typeface="Arial" panose="020B0604020202020204" pitchFamily="34" charset="0"/>
                          <a:cs typeface="Arial" panose="020B0604020202020204" pitchFamily="34" charset="0"/>
                        </a:rPr>
                        <a:t>TALENTO HUMANO</a:t>
                      </a:r>
                      <a:endParaRPr lang="es-CO" sz="1200" b="1" dirty="0">
                        <a:latin typeface="Arial" panose="020B0604020202020204" pitchFamily="34" charset="0"/>
                        <a:cs typeface="Arial" panose="020B0604020202020204" pitchFamily="34" charset="0"/>
                      </a:endParaRPr>
                    </a:p>
                  </a:txBody>
                  <a:tcPr anchor="ctr"/>
                </a:tc>
                <a:tc>
                  <a:txBody>
                    <a:bodyPr/>
                    <a:lstStyle/>
                    <a:p>
                      <a:pPr algn="ctr"/>
                      <a:r>
                        <a:rPr lang="es-MX" sz="1050" i="1" dirty="0">
                          <a:latin typeface="Arial" panose="020B0604020202020204" pitchFamily="34" charset="0"/>
                          <a:cs typeface="Arial" panose="020B0604020202020204" pitchFamily="34" charset="0"/>
                        </a:rPr>
                        <a:t>18</a:t>
                      </a:r>
                      <a:endParaRPr lang="es-CO" sz="1050" i="1" dirty="0">
                        <a:latin typeface="Arial" panose="020B0604020202020204" pitchFamily="34" charset="0"/>
                        <a:cs typeface="Arial" panose="020B0604020202020204" pitchFamily="34" charset="0"/>
                      </a:endParaRPr>
                    </a:p>
                  </a:txBody>
                  <a:tcPr anchor="ctr"/>
                </a:tc>
                <a:tc rowSpan="2">
                  <a:txBody>
                    <a:bodyPr/>
                    <a:lstStyle/>
                    <a:p>
                      <a:pPr algn="ctr"/>
                      <a:r>
                        <a:rPr lang="es-MX" sz="1200" b="1" dirty="0">
                          <a:latin typeface="Arial" panose="020B0604020202020204" pitchFamily="34" charset="0"/>
                          <a:cs typeface="Arial" panose="020B0604020202020204" pitchFamily="34" charset="0"/>
                        </a:rPr>
                        <a:t>100%</a:t>
                      </a:r>
                      <a:endParaRPr lang="es-CO"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36071002"/>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5</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2282405125"/>
                  </a:ext>
                </a:extLst>
              </a:tr>
              <a:tr h="238831">
                <a:tc rowSpan="2">
                  <a:txBody>
                    <a:bodyPr/>
                    <a:lstStyle/>
                    <a:p>
                      <a:pPr algn="ctr"/>
                      <a:r>
                        <a:rPr lang="es-CO" sz="1200" b="1" dirty="0">
                          <a:latin typeface="Arial" panose="020B0604020202020204" pitchFamily="34" charset="0"/>
                          <a:cs typeface="Arial" panose="020B0604020202020204" pitchFamily="34" charset="0"/>
                        </a:rPr>
                        <a:t>DIRECCIONAMIENTO ESTRATÉGICO Y PLANEACIÓN </a:t>
                      </a:r>
                    </a:p>
                  </a:txBody>
                  <a:tcPr anchor="ctr"/>
                </a:tc>
                <a:tc>
                  <a:txBody>
                    <a:bodyPr/>
                    <a:lstStyle/>
                    <a:p>
                      <a:pPr algn="ctr"/>
                      <a:r>
                        <a:rPr lang="es-MX" sz="1050" b="1" i="1" dirty="0">
                          <a:latin typeface="Arial" panose="020B0604020202020204" pitchFamily="34" charset="0"/>
                          <a:cs typeface="Arial" panose="020B0604020202020204" pitchFamily="34" charset="0"/>
                        </a:rPr>
                        <a:t>25</a:t>
                      </a:r>
                      <a:endParaRPr lang="es-CO" sz="1050" b="1" i="1" dirty="0">
                        <a:latin typeface="Arial" panose="020B0604020202020204" pitchFamily="34" charset="0"/>
                        <a:cs typeface="Arial" panose="020B0604020202020204" pitchFamily="34" charset="0"/>
                      </a:endParaRPr>
                    </a:p>
                  </a:txBody>
                  <a:tcPr anchor="ctr"/>
                </a:tc>
                <a:tc rowSpan="2">
                  <a:txBody>
                    <a:bodyPr/>
                    <a:lstStyle/>
                    <a:p>
                      <a:pPr algn="ctr"/>
                      <a:r>
                        <a:rPr lang="es-MX" sz="1200" b="1" dirty="0">
                          <a:latin typeface="Arial" panose="020B0604020202020204" pitchFamily="34" charset="0"/>
                          <a:cs typeface="Arial" panose="020B0604020202020204" pitchFamily="34" charset="0"/>
                        </a:rPr>
                        <a:t>50%</a:t>
                      </a:r>
                      <a:endParaRPr lang="es-CO"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87836640"/>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5</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3511993059"/>
                  </a:ext>
                </a:extLst>
              </a:tr>
              <a:tr h="238831">
                <a:tc rowSpan="8">
                  <a:txBody>
                    <a:bodyPr/>
                    <a:lstStyle/>
                    <a:p>
                      <a:pPr algn="ctr"/>
                      <a:r>
                        <a:rPr lang="es-MX" sz="1200" b="1" dirty="0">
                          <a:latin typeface="Arial" panose="020B0604020202020204" pitchFamily="34" charset="0"/>
                          <a:cs typeface="Arial" panose="020B0604020202020204" pitchFamily="34" charset="0"/>
                        </a:rPr>
                        <a:t>GESTIÓN PARA RESULTADOS CON VALORES </a:t>
                      </a:r>
                      <a:endParaRPr lang="es-CO" sz="1200" b="1" dirty="0">
                        <a:latin typeface="Arial" panose="020B0604020202020204" pitchFamily="34" charset="0"/>
                        <a:cs typeface="Arial" panose="020B0604020202020204" pitchFamily="34" charset="0"/>
                      </a:endParaRPr>
                    </a:p>
                  </a:txBody>
                  <a:tcPr anchor="ctr"/>
                </a:tc>
                <a:tc>
                  <a:txBody>
                    <a:bodyPr/>
                    <a:lstStyle/>
                    <a:p>
                      <a:pPr algn="ctr"/>
                      <a:r>
                        <a:rPr lang="es-MX" sz="1050" b="1" i="1" dirty="0">
                          <a:latin typeface="Arial" panose="020B0604020202020204" pitchFamily="34" charset="0"/>
                          <a:cs typeface="Arial" panose="020B0604020202020204" pitchFamily="34" charset="0"/>
                        </a:rPr>
                        <a:t>8</a:t>
                      </a:r>
                      <a:endParaRPr lang="es-CO" sz="1050" b="1" i="1" dirty="0">
                        <a:latin typeface="Arial" panose="020B0604020202020204" pitchFamily="34" charset="0"/>
                        <a:cs typeface="Arial" panose="020B0604020202020204" pitchFamily="34" charset="0"/>
                      </a:endParaRPr>
                    </a:p>
                  </a:txBody>
                  <a:tcPr anchor="ctr"/>
                </a:tc>
                <a:tc rowSpan="8">
                  <a:txBody>
                    <a:bodyPr/>
                    <a:lstStyle/>
                    <a:p>
                      <a:pPr algn="ctr"/>
                      <a:r>
                        <a:rPr lang="es-MX" sz="1200" b="1" dirty="0">
                          <a:latin typeface="Arial" panose="020B0604020202020204" pitchFamily="34" charset="0"/>
                          <a:cs typeface="Arial" panose="020B0604020202020204" pitchFamily="34" charset="0"/>
                        </a:rPr>
                        <a:t>62,5%</a:t>
                      </a:r>
                      <a:endParaRPr lang="es-CO"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6129913"/>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21</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238830403"/>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10</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3770416277"/>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1</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924085185"/>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10</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2953274295"/>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6</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71823592"/>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8</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2953760361"/>
                  </a:ext>
                </a:extLst>
              </a:tr>
              <a:tr h="238831">
                <a:tc vMerge="1">
                  <a:txBody>
                    <a:bodyPr/>
                    <a:lstStyle/>
                    <a:p>
                      <a:pPr algn="ctr"/>
                      <a:endParaRPr lang="es-CO" dirty="0"/>
                    </a:p>
                  </a:txBody>
                  <a:tcPr anchor="ctr"/>
                </a:tc>
                <a:tc>
                  <a:txBody>
                    <a:bodyPr/>
                    <a:lstStyle/>
                    <a:p>
                      <a:pPr algn="ctr"/>
                      <a:r>
                        <a:rPr lang="es-MX" sz="1050" b="1" i="1" dirty="0">
                          <a:latin typeface="Arial" panose="020B0604020202020204" pitchFamily="34" charset="0"/>
                          <a:cs typeface="Arial" panose="020B0604020202020204" pitchFamily="34" charset="0"/>
                        </a:rPr>
                        <a:t>1</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dirty="0"/>
                    </a:p>
                  </a:txBody>
                  <a:tcPr anchor="ctr"/>
                </a:tc>
                <a:extLst>
                  <a:ext uri="{0D108BD9-81ED-4DB2-BD59-A6C34878D82A}">
                    <a16:rowId xmlns:a16="http://schemas.microsoft.com/office/drawing/2014/main" val="2744499546"/>
                  </a:ext>
                </a:extLst>
              </a:tr>
              <a:tr h="260543">
                <a:tc>
                  <a:txBody>
                    <a:bodyPr/>
                    <a:lstStyle/>
                    <a:p>
                      <a:pPr algn="ctr"/>
                      <a:r>
                        <a:rPr lang="es-CO" sz="1200" b="1" dirty="0">
                          <a:latin typeface="Arial" panose="020B0604020202020204" pitchFamily="34" charset="0"/>
                          <a:cs typeface="Arial" panose="020B0604020202020204" pitchFamily="34" charset="0"/>
                        </a:rPr>
                        <a:t>EVALUACIÓN DE RESULTADOS</a:t>
                      </a:r>
                    </a:p>
                  </a:txBody>
                  <a:tcPr anchor="ctr"/>
                </a:tc>
                <a:tc>
                  <a:txBody>
                    <a:bodyPr/>
                    <a:lstStyle/>
                    <a:p>
                      <a:pPr algn="ctr"/>
                      <a:r>
                        <a:rPr lang="es-MX" sz="1050" b="1" i="1" dirty="0">
                          <a:latin typeface="Arial" panose="020B0604020202020204" pitchFamily="34" charset="0"/>
                          <a:cs typeface="Arial" panose="020B0604020202020204" pitchFamily="34" charset="0"/>
                        </a:rPr>
                        <a:t>7</a:t>
                      </a:r>
                      <a:endParaRPr lang="es-CO" sz="1050" b="1" i="1" dirty="0">
                        <a:latin typeface="Arial" panose="020B0604020202020204" pitchFamily="34" charset="0"/>
                        <a:cs typeface="Arial" panose="020B0604020202020204" pitchFamily="34" charset="0"/>
                      </a:endParaRPr>
                    </a:p>
                  </a:txBody>
                  <a:tcPr anchor="ctr"/>
                </a:tc>
                <a:tc>
                  <a:txBody>
                    <a:bodyPr/>
                    <a:lstStyle/>
                    <a:p>
                      <a:pPr algn="ctr"/>
                      <a:r>
                        <a:rPr lang="es-MX" sz="1200" b="1" dirty="0">
                          <a:latin typeface="Arial" panose="020B0604020202020204" pitchFamily="34" charset="0"/>
                          <a:cs typeface="Arial" panose="020B0604020202020204" pitchFamily="34" charset="0"/>
                        </a:rPr>
                        <a:t>0%</a:t>
                      </a:r>
                      <a:endParaRPr lang="es-CO"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69712134"/>
                  </a:ext>
                </a:extLst>
              </a:tr>
              <a:tr h="238831">
                <a:tc rowSpan="2">
                  <a:txBody>
                    <a:bodyPr/>
                    <a:lstStyle/>
                    <a:p>
                      <a:pPr algn="ctr"/>
                      <a:r>
                        <a:rPr lang="es-CO" sz="1200" b="1" dirty="0">
                          <a:latin typeface="Arial" panose="020B0604020202020204" pitchFamily="34" charset="0"/>
                          <a:cs typeface="Arial" panose="020B0604020202020204" pitchFamily="34" charset="0"/>
                        </a:rPr>
                        <a:t>INFORMACIÓN Y COMUNICACIÓN </a:t>
                      </a:r>
                    </a:p>
                  </a:txBody>
                  <a:tcPr anchor="ctr">
                    <a:solidFill>
                      <a:srgbClr val="FBE5D6"/>
                    </a:solidFill>
                  </a:tcPr>
                </a:tc>
                <a:tc>
                  <a:txBody>
                    <a:bodyPr/>
                    <a:lstStyle/>
                    <a:p>
                      <a:pPr algn="ctr"/>
                      <a:r>
                        <a:rPr lang="es-MX" sz="1050" b="1" i="1" dirty="0">
                          <a:latin typeface="Arial" panose="020B0604020202020204" pitchFamily="34" charset="0"/>
                          <a:cs typeface="Arial" panose="020B0604020202020204" pitchFamily="34" charset="0"/>
                        </a:rPr>
                        <a:t>7</a:t>
                      </a:r>
                      <a:endParaRPr lang="es-CO" sz="1050" b="1" i="1" dirty="0">
                        <a:latin typeface="Arial" panose="020B0604020202020204" pitchFamily="34" charset="0"/>
                        <a:cs typeface="Arial" panose="020B0604020202020204" pitchFamily="34" charset="0"/>
                      </a:endParaRPr>
                    </a:p>
                  </a:txBody>
                  <a:tcPr anchor="ctr"/>
                </a:tc>
                <a:tc rowSpan="2">
                  <a:txBody>
                    <a:bodyPr/>
                    <a:lstStyle/>
                    <a:p>
                      <a:pPr algn="ctr"/>
                      <a:r>
                        <a:rPr lang="es-MX" sz="1200" b="1" dirty="0">
                          <a:latin typeface="Arial" panose="020B0604020202020204" pitchFamily="34" charset="0"/>
                          <a:cs typeface="Arial" panose="020B0604020202020204" pitchFamily="34" charset="0"/>
                        </a:rPr>
                        <a:t>50%</a:t>
                      </a:r>
                      <a:endParaRPr lang="es-CO" sz="1200" b="1" dirty="0">
                        <a:latin typeface="Arial" panose="020B0604020202020204" pitchFamily="34" charset="0"/>
                        <a:cs typeface="Arial" panose="020B0604020202020204" pitchFamily="34" charset="0"/>
                      </a:endParaRPr>
                    </a:p>
                  </a:txBody>
                  <a:tcPr anchor="ctr">
                    <a:solidFill>
                      <a:srgbClr val="FBE5D6"/>
                    </a:solidFill>
                  </a:tcPr>
                </a:tc>
                <a:extLst>
                  <a:ext uri="{0D108BD9-81ED-4DB2-BD59-A6C34878D82A}">
                    <a16:rowId xmlns:a16="http://schemas.microsoft.com/office/drawing/2014/main" val="631140271"/>
                  </a:ext>
                </a:extLst>
              </a:tr>
              <a:tr h="238831">
                <a:tc vMerge="1">
                  <a:txBody>
                    <a:bodyPr/>
                    <a:lstStyle/>
                    <a:p>
                      <a:pPr algn="ctr"/>
                      <a:endParaRPr lang="es-CO" sz="1200" dirty="0">
                        <a:latin typeface="Arial" panose="020B0604020202020204" pitchFamily="34" charset="0"/>
                        <a:cs typeface="Arial" panose="020B0604020202020204" pitchFamily="34" charset="0"/>
                      </a:endParaRPr>
                    </a:p>
                  </a:txBody>
                  <a:tcPr anchor="ctr"/>
                </a:tc>
                <a:tc>
                  <a:txBody>
                    <a:bodyPr/>
                    <a:lstStyle/>
                    <a:p>
                      <a:pPr algn="ctr"/>
                      <a:r>
                        <a:rPr lang="es-MX" sz="1050" b="1" i="1" dirty="0">
                          <a:latin typeface="Arial" panose="020B0604020202020204" pitchFamily="34" charset="0"/>
                          <a:cs typeface="Arial" panose="020B0604020202020204" pitchFamily="34" charset="0"/>
                        </a:rPr>
                        <a:t>4</a:t>
                      </a:r>
                      <a:endParaRPr lang="es-CO" sz="1050" b="1" i="1" dirty="0">
                        <a:latin typeface="Arial" panose="020B0604020202020204" pitchFamily="34" charset="0"/>
                        <a:cs typeface="Arial" panose="020B0604020202020204" pitchFamily="34" charset="0"/>
                      </a:endParaRPr>
                    </a:p>
                  </a:txBody>
                  <a:tcPr anchor="ctr"/>
                </a:tc>
                <a:tc vMerge="1">
                  <a:txBody>
                    <a:bodyPr/>
                    <a:lstStyle/>
                    <a:p>
                      <a:pPr algn="ctr"/>
                      <a:endParaRPr lang="es-CO"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54177619"/>
                  </a:ext>
                </a:extLst>
              </a:tr>
              <a:tr h="393961">
                <a:tc>
                  <a:txBody>
                    <a:bodyPr/>
                    <a:lstStyle/>
                    <a:p>
                      <a:pPr algn="ctr"/>
                      <a:r>
                        <a:rPr lang="es-MX" sz="1200" b="1" dirty="0">
                          <a:latin typeface="Arial" panose="020B0604020202020204" pitchFamily="34" charset="0"/>
                          <a:cs typeface="Arial" panose="020B0604020202020204" pitchFamily="34" charset="0"/>
                        </a:rPr>
                        <a:t>GESTIÓN DEL CONOCIMIENTO Y LA INNOVACIÓN</a:t>
                      </a:r>
                      <a:endParaRPr lang="es-CO" sz="1200" b="1" dirty="0">
                        <a:latin typeface="Arial" panose="020B0604020202020204" pitchFamily="34" charset="0"/>
                        <a:cs typeface="Arial" panose="020B0604020202020204" pitchFamily="34" charset="0"/>
                      </a:endParaRPr>
                    </a:p>
                  </a:txBody>
                  <a:tcPr anchor="ctr">
                    <a:solidFill>
                      <a:srgbClr val="FBE5D6"/>
                    </a:solidFill>
                  </a:tcPr>
                </a:tc>
                <a:tc>
                  <a:txBody>
                    <a:bodyPr/>
                    <a:lstStyle/>
                    <a:p>
                      <a:pPr algn="ctr"/>
                      <a:r>
                        <a:rPr lang="es-MX" sz="1050" b="1" i="1" dirty="0">
                          <a:latin typeface="Arial" panose="020B0604020202020204" pitchFamily="34" charset="0"/>
                          <a:cs typeface="Arial" panose="020B0604020202020204" pitchFamily="34" charset="0"/>
                        </a:rPr>
                        <a:t>5</a:t>
                      </a:r>
                      <a:endParaRPr lang="es-CO" sz="1050" b="1" i="1" dirty="0">
                        <a:latin typeface="Arial" panose="020B0604020202020204" pitchFamily="34" charset="0"/>
                        <a:cs typeface="Arial" panose="020B0604020202020204" pitchFamily="34" charset="0"/>
                      </a:endParaRPr>
                    </a:p>
                  </a:txBody>
                  <a:tcPr anchor="ctr"/>
                </a:tc>
                <a:tc>
                  <a:txBody>
                    <a:bodyPr/>
                    <a:lstStyle/>
                    <a:p>
                      <a:pPr algn="ctr"/>
                      <a:r>
                        <a:rPr lang="es-MX" sz="1200" b="1" dirty="0">
                          <a:latin typeface="Arial" panose="020B0604020202020204" pitchFamily="34" charset="0"/>
                          <a:cs typeface="Arial" panose="020B0604020202020204" pitchFamily="34" charset="0"/>
                        </a:rPr>
                        <a:t>0%</a:t>
                      </a:r>
                      <a:endParaRPr lang="es-CO" sz="1200" b="1" dirty="0">
                        <a:latin typeface="Arial" panose="020B0604020202020204" pitchFamily="34" charset="0"/>
                        <a:cs typeface="Arial" panose="020B0604020202020204" pitchFamily="34" charset="0"/>
                      </a:endParaRPr>
                    </a:p>
                  </a:txBody>
                  <a:tcPr anchor="ctr">
                    <a:solidFill>
                      <a:srgbClr val="FBE5D6"/>
                    </a:solidFill>
                  </a:tcPr>
                </a:tc>
                <a:extLst>
                  <a:ext uri="{0D108BD9-81ED-4DB2-BD59-A6C34878D82A}">
                    <a16:rowId xmlns:a16="http://schemas.microsoft.com/office/drawing/2014/main" val="1149656644"/>
                  </a:ext>
                </a:extLst>
              </a:tr>
              <a:tr h="260543">
                <a:tc>
                  <a:txBody>
                    <a:bodyPr/>
                    <a:lstStyle/>
                    <a:p>
                      <a:pPr algn="ctr"/>
                      <a:r>
                        <a:rPr lang="es-CO" sz="1200" b="1" dirty="0">
                          <a:latin typeface="Arial" panose="020B0604020202020204" pitchFamily="34" charset="0"/>
                          <a:cs typeface="Arial" panose="020B0604020202020204" pitchFamily="34" charset="0"/>
                        </a:rPr>
                        <a:t>CONTROL INTERNO</a:t>
                      </a:r>
                    </a:p>
                  </a:txBody>
                  <a:tcPr anchor="ctr"/>
                </a:tc>
                <a:tc>
                  <a:txBody>
                    <a:bodyPr/>
                    <a:lstStyle/>
                    <a:p>
                      <a:pPr algn="ctr"/>
                      <a:r>
                        <a:rPr lang="es-MX" sz="1050" b="1" i="1" dirty="0">
                          <a:latin typeface="Arial" panose="020B0604020202020204" pitchFamily="34" charset="0"/>
                          <a:cs typeface="Arial" panose="020B0604020202020204" pitchFamily="34" charset="0"/>
                        </a:rPr>
                        <a:t>30</a:t>
                      </a:r>
                      <a:endParaRPr lang="es-CO" sz="1050" b="1" i="1" dirty="0">
                        <a:latin typeface="Arial" panose="020B0604020202020204" pitchFamily="34" charset="0"/>
                        <a:cs typeface="Arial" panose="020B0604020202020204" pitchFamily="34" charset="0"/>
                      </a:endParaRPr>
                    </a:p>
                  </a:txBody>
                  <a:tcPr anchor="ctr"/>
                </a:tc>
                <a:tc>
                  <a:txBody>
                    <a:bodyPr/>
                    <a:lstStyle/>
                    <a:p>
                      <a:pPr algn="ctr"/>
                      <a:r>
                        <a:rPr lang="es-MX" sz="1200" b="1" dirty="0">
                          <a:latin typeface="Arial" panose="020B0604020202020204" pitchFamily="34" charset="0"/>
                          <a:cs typeface="Arial" panose="020B0604020202020204" pitchFamily="34" charset="0"/>
                        </a:rPr>
                        <a:t>50%</a:t>
                      </a:r>
                      <a:endParaRPr lang="es-CO" sz="12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2261280"/>
                  </a:ext>
                </a:extLst>
              </a:tr>
            </a:tbl>
          </a:graphicData>
        </a:graphic>
      </p:graphicFrame>
      <p:sp>
        <p:nvSpPr>
          <p:cNvPr id="8" name="Rectángulo 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07780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0" name="Rectángulo 9">
            <a:extLst>
              <a:ext uri="{FF2B5EF4-FFF2-40B4-BE49-F238E27FC236}">
                <a16:creationId xmlns:a16="http://schemas.microsoft.com/office/drawing/2014/main" id="{92CF5055-DFB1-4BD1-A332-9D1CDCE0A5A9}"/>
              </a:ext>
            </a:extLst>
          </p:cNvPr>
          <p:cNvSpPr/>
          <p:nvPr/>
        </p:nvSpPr>
        <p:spPr>
          <a:xfrm>
            <a:off x="486313" y="1049314"/>
            <a:ext cx="8222972" cy="4216539"/>
          </a:xfrm>
          <a:prstGeom prst="rect">
            <a:avLst/>
          </a:prstGeom>
        </p:spPr>
        <p:txBody>
          <a:bodyPr wrap="square">
            <a:spAutoFit/>
          </a:bodyPr>
          <a:lstStyle/>
          <a:p>
            <a:pPr algn="ctr"/>
            <a:endParaRPr lang="es-CO" sz="2000" dirty="0">
              <a:latin typeface="Arial Black" panose="020B0A04020102020204" pitchFamily="34" charset="0"/>
              <a:cs typeface="Arial" panose="020B0604020202020204" pitchFamily="34" charset="0"/>
            </a:endParaRPr>
          </a:p>
          <a:p>
            <a:r>
              <a:rPr lang="es-CO" sz="2400" dirty="0">
                <a:solidFill>
                  <a:schemeClr val="accent6">
                    <a:lumMod val="50000"/>
                  </a:schemeClr>
                </a:solidFill>
                <a:latin typeface="Arial Black" panose="020B0A04020102020204" pitchFamily="34" charset="0"/>
                <a:cs typeface="Arial" panose="020B0604020202020204" pitchFamily="34" charset="0"/>
              </a:rPr>
              <a:t>Primera Parte </a:t>
            </a:r>
          </a:p>
          <a:p>
            <a:endParaRPr lang="es-CO" sz="2000" dirty="0">
              <a:solidFill>
                <a:schemeClr val="tx1">
                  <a:lumMod val="95000"/>
                  <a:lumOff val="5000"/>
                </a:schemeClr>
              </a:solidFill>
              <a:latin typeface="Arial Black" panose="020B0A04020102020204" pitchFamily="34" charset="0"/>
              <a:cs typeface="Arial" panose="020B0604020202020204" pitchFamily="34" charset="0"/>
            </a:endParaRPr>
          </a:p>
          <a:p>
            <a:pPr marL="342900" indent="-342900" algn="just">
              <a:buFont typeface="Courier New" panose="02070309020205020404" pitchFamily="49" charset="0"/>
              <a:buChar char="o"/>
            </a:pPr>
            <a:r>
              <a:rPr lang="es-ES" sz="2000" dirty="0">
                <a:solidFill>
                  <a:schemeClr val="tx1">
                    <a:lumMod val="95000"/>
                    <a:lumOff val="5000"/>
                  </a:schemeClr>
                </a:solidFill>
                <a:latin typeface="Arial Black" panose="020B0A04020102020204" pitchFamily="34" charset="0"/>
                <a:ea typeface="Times New Roman" panose="02020603050405020304" pitchFamily="18" charset="0"/>
                <a:cs typeface="Arial" panose="020B0604020202020204" pitchFamily="34" charset="0"/>
              </a:rPr>
              <a:t>INFORME FINANCIERO</a:t>
            </a:r>
          </a:p>
          <a:p>
            <a:pPr marL="342900" indent="-342900" algn="just">
              <a:buFont typeface="Courier New" panose="02070309020205020404" pitchFamily="49" charset="0"/>
              <a:buChar char="o"/>
            </a:pPr>
            <a:r>
              <a:rPr lang="es-ES" sz="2000" dirty="0">
                <a:solidFill>
                  <a:schemeClr val="tx1">
                    <a:lumMod val="95000"/>
                    <a:lumOff val="5000"/>
                  </a:schemeClr>
                </a:solidFill>
                <a:latin typeface="Arial Black" panose="020B0A04020102020204" pitchFamily="34" charset="0"/>
                <a:ea typeface="Times New Roman" panose="02020603050405020304" pitchFamily="18" charset="0"/>
                <a:cs typeface="Arial" panose="020B0604020202020204" pitchFamily="34" charset="0"/>
              </a:rPr>
              <a:t>INFORME DE CONTRATACIÓN Y GESTIÓN JURÍDICA</a:t>
            </a:r>
          </a:p>
          <a:p>
            <a:pPr marL="342900" indent="-342900" algn="just">
              <a:buFont typeface="Courier New" panose="02070309020205020404" pitchFamily="49" charset="0"/>
              <a:buChar char="o"/>
            </a:pPr>
            <a:r>
              <a:rPr lang="es-CO" sz="2000" dirty="0">
                <a:solidFill>
                  <a:schemeClr val="tx1">
                    <a:lumMod val="95000"/>
                    <a:lumOff val="5000"/>
                  </a:schemeClr>
                </a:solidFill>
                <a:latin typeface="Arial Black" panose="020B0A04020102020204" pitchFamily="34" charset="0"/>
                <a:ea typeface="Times New Roman" panose="02020603050405020304" pitchFamily="18" charset="0"/>
                <a:cs typeface="Arial" panose="020B0604020202020204" pitchFamily="34" charset="0"/>
              </a:rPr>
              <a:t>GESTIÓN ADMINISTRATIVA</a:t>
            </a:r>
          </a:p>
          <a:p>
            <a:pPr algn="just"/>
            <a:endParaRPr lang="es-CO" sz="2000" dirty="0">
              <a:solidFill>
                <a:schemeClr val="accent6">
                  <a:lumMod val="50000"/>
                </a:schemeClr>
              </a:solidFill>
              <a:latin typeface="Arial Black" panose="020B0A04020102020204" pitchFamily="34" charset="0"/>
              <a:ea typeface="Times New Roman" panose="02020603050405020304" pitchFamily="18" charset="0"/>
              <a:cs typeface="Arial" panose="020B0604020202020204" pitchFamily="34" charset="0"/>
            </a:endParaRPr>
          </a:p>
          <a:p>
            <a:pPr algn="just"/>
            <a:r>
              <a:rPr lang="es-CO" sz="2400" dirty="0">
                <a:solidFill>
                  <a:schemeClr val="accent6">
                    <a:lumMod val="50000"/>
                  </a:schemeClr>
                </a:solidFill>
                <a:latin typeface="Arial Black" panose="020B0A04020102020204" pitchFamily="34" charset="0"/>
                <a:ea typeface="Times New Roman" panose="02020603050405020304" pitchFamily="18" charset="0"/>
                <a:cs typeface="Arial" panose="020B0604020202020204" pitchFamily="34" charset="0"/>
              </a:rPr>
              <a:t>Segunda parte </a:t>
            </a:r>
          </a:p>
          <a:p>
            <a:pPr algn="just"/>
            <a:endParaRPr lang="es-CO" sz="2000" dirty="0">
              <a:solidFill>
                <a:schemeClr val="tx1">
                  <a:lumMod val="95000"/>
                  <a:lumOff val="5000"/>
                </a:schemeClr>
              </a:solidFill>
              <a:latin typeface="Arial Black" panose="020B0A04020102020204" pitchFamily="34" charset="0"/>
              <a:ea typeface="Times New Roman" panose="02020603050405020304" pitchFamily="18" charset="0"/>
              <a:cs typeface="Arial" panose="020B0604020202020204" pitchFamily="34" charset="0"/>
            </a:endParaRPr>
          </a:p>
          <a:p>
            <a:pPr marL="342900" indent="-342900" algn="just">
              <a:buFont typeface="Courier New" panose="02070309020205020404" pitchFamily="49" charset="0"/>
              <a:buChar char="o"/>
            </a:pPr>
            <a:r>
              <a:rPr lang="es-ES" sz="2000" dirty="0">
                <a:solidFill>
                  <a:schemeClr val="tx1">
                    <a:lumMod val="95000"/>
                    <a:lumOff val="5000"/>
                  </a:schemeClr>
                </a:solidFill>
                <a:latin typeface="Arial Black" panose="020B0A04020102020204" pitchFamily="34" charset="0"/>
                <a:cs typeface="Arial" panose="020B0604020202020204" pitchFamily="34" charset="0"/>
              </a:rPr>
              <a:t>GESTIÓN DE LA INVERSIÓN: </a:t>
            </a:r>
            <a:r>
              <a:rPr lang="es-CO" sz="2000" dirty="0">
                <a:solidFill>
                  <a:schemeClr val="accent6">
                    <a:lumMod val="50000"/>
                  </a:schemeClr>
                </a:solidFill>
                <a:latin typeface="Arial Black" panose="020B0A04020102020204" pitchFamily="34" charset="0"/>
                <a:cs typeface="Arial" panose="020B0604020202020204" pitchFamily="34" charset="0"/>
              </a:rPr>
              <a:t>Cumplimiento de las Metas conforme al Plan de Desarrollo Municipal “</a:t>
            </a:r>
            <a:r>
              <a:rPr lang="es-CO" sz="2000" i="1" dirty="0">
                <a:solidFill>
                  <a:schemeClr val="accent6">
                    <a:lumMod val="50000"/>
                  </a:schemeClr>
                </a:solidFill>
                <a:latin typeface="Arial Black" panose="020B0A04020102020204" pitchFamily="34" charset="0"/>
                <a:cs typeface="Arial" panose="020B0604020202020204" pitchFamily="34" charset="0"/>
              </a:rPr>
              <a:t>Bucaramanga, Una Ciudad de Oportunidades” 2020-2023.</a:t>
            </a:r>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42616"/>
            <a:ext cx="8222972" cy="707886"/>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DESARROLLO DE LA PRESENTACIÓN</a:t>
            </a:r>
          </a:p>
          <a:p>
            <a:pPr algn="ctr"/>
            <a:r>
              <a:rPr lang="es-CO" sz="1600" b="1" dirty="0">
                <a:solidFill>
                  <a:schemeClr val="bg1">
                    <a:lumMod val="95000"/>
                  </a:schemeClr>
                </a:solidFill>
                <a:latin typeface="Arial Black" panose="020B0A04020102020204" pitchFamily="34" charset="0"/>
                <a:cs typeface="Arial" panose="020B0604020202020204" pitchFamily="34" charset="0"/>
              </a:rPr>
              <a:t>(Enero a noviembre 15 de 2021)</a:t>
            </a:r>
          </a:p>
        </p:txBody>
      </p:sp>
      <p:sp>
        <p:nvSpPr>
          <p:cNvPr id="7" name="Rectángulo 6"/>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2075123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4ADFAFBF-AF79-477F-8B77-C02A22D595F2}"/>
              </a:ext>
            </a:extLst>
          </p:cNvPr>
          <p:cNvGraphicFramePr>
            <a:graphicFrameLocks/>
          </p:cNvGraphicFramePr>
          <p:nvPr>
            <p:extLst>
              <p:ext uri="{D42A27DB-BD31-4B8C-83A1-F6EECF244321}">
                <p14:modId xmlns:p14="http://schemas.microsoft.com/office/powerpoint/2010/main" val="376516138"/>
              </p:ext>
            </p:extLst>
          </p:nvPr>
        </p:nvGraphicFramePr>
        <p:xfrm>
          <a:off x="453874" y="963809"/>
          <a:ext cx="8285661" cy="458105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98614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a 4">
            <a:extLst>
              <a:ext uri="{FF2B5EF4-FFF2-40B4-BE49-F238E27FC236}">
                <a16:creationId xmlns:a16="http://schemas.microsoft.com/office/drawing/2014/main" id="{42F5BF65-B184-4DEF-BECD-8BCB3589EBA7}"/>
              </a:ext>
            </a:extLst>
          </p:cNvPr>
          <p:cNvGraphicFramePr>
            <a:graphicFrameLocks noGrp="1"/>
          </p:cNvGraphicFramePr>
          <p:nvPr>
            <p:extLst>
              <p:ext uri="{D42A27DB-BD31-4B8C-83A1-F6EECF244321}">
                <p14:modId xmlns:p14="http://schemas.microsoft.com/office/powerpoint/2010/main" val="2550299710"/>
              </p:ext>
            </p:extLst>
          </p:nvPr>
        </p:nvGraphicFramePr>
        <p:xfrm>
          <a:off x="453875" y="1214651"/>
          <a:ext cx="8403522" cy="4230804"/>
        </p:xfrm>
        <a:graphic>
          <a:graphicData uri="http://schemas.openxmlformats.org/drawingml/2006/table">
            <a:tbl>
              <a:tblPr firstRow="1" bandRow="1">
                <a:tableStyleId>{E8B1032C-EA38-4F05-BA0D-38AFFFC7BED3}</a:tableStyleId>
              </a:tblPr>
              <a:tblGrid>
                <a:gridCol w="5085331">
                  <a:extLst>
                    <a:ext uri="{9D8B030D-6E8A-4147-A177-3AD203B41FA5}">
                      <a16:colId xmlns:a16="http://schemas.microsoft.com/office/drawing/2014/main" val="3775396299"/>
                    </a:ext>
                  </a:extLst>
                </a:gridCol>
                <a:gridCol w="3318191">
                  <a:extLst>
                    <a:ext uri="{9D8B030D-6E8A-4147-A177-3AD203B41FA5}">
                      <a16:colId xmlns:a16="http://schemas.microsoft.com/office/drawing/2014/main" val="3939602431"/>
                    </a:ext>
                  </a:extLst>
                </a:gridCol>
              </a:tblGrid>
              <a:tr h="816283">
                <a:tc>
                  <a:txBody>
                    <a:bodyPr/>
                    <a:lstStyle/>
                    <a:p>
                      <a:pPr algn="ctr"/>
                      <a:r>
                        <a:rPr lang="es-MX" sz="1600" b="1" dirty="0">
                          <a:effectLst/>
                          <a:latin typeface="Arial" panose="020B0604020202020204" pitchFamily="34" charset="0"/>
                          <a:cs typeface="Arial" panose="020B0604020202020204" pitchFamily="34" charset="0"/>
                        </a:rPr>
                        <a:t>DIMENSIÓN FURAG</a:t>
                      </a:r>
                      <a:endParaRPr lang="es-CO" sz="1600" b="1" i="0" dirty="0">
                        <a:effectLst/>
                        <a:latin typeface="Arial" panose="020B0604020202020204" pitchFamily="34" charset="0"/>
                        <a:cs typeface="Arial" panose="020B0604020202020204" pitchFamily="34" charset="0"/>
                      </a:endParaRPr>
                    </a:p>
                  </a:txBody>
                  <a:tcPr anchor="ctr"/>
                </a:tc>
                <a:tc>
                  <a:txBody>
                    <a:bodyPr/>
                    <a:lstStyle/>
                    <a:p>
                      <a:pPr algn="ctr"/>
                      <a:r>
                        <a:rPr lang="es-MX" sz="1400" b="1" i="0" dirty="0">
                          <a:effectLst/>
                          <a:latin typeface="Arial" panose="020B0604020202020204" pitchFamily="34" charset="0"/>
                          <a:cs typeface="Arial" panose="020B0604020202020204" pitchFamily="34" charset="0"/>
                        </a:rPr>
                        <a:t>RESULTADOS DE DESEMPEÑO VIGENCIA 2020-2021</a:t>
                      </a:r>
                      <a:endParaRPr lang="es-CO" sz="1400" b="1" i="0" dirty="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03963586"/>
                  </a:ext>
                </a:extLst>
              </a:tr>
              <a:tr h="461377">
                <a:tc>
                  <a:txBody>
                    <a:bodyPr/>
                    <a:lstStyle/>
                    <a:p>
                      <a:pPr algn="ctr"/>
                      <a:r>
                        <a:rPr lang="es-MX" sz="1400" b="1" dirty="0">
                          <a:latin typeface="Arial" panose="020B0604020202020204" pitchFamily="34" charset="0"/>
                          <a:cs typeface="Arial" panose="020B0604020202020204" pitchFamily="34" charset="0"/>
                        </a:rPr>
                        <a:t>TALENTO HUMANO</a:t>
                      </a:r>
                      <a:endParaRPr lang="es-CO" sz="1400" b="1" dirty="0">
                        <a:latin typeface="Arial" panose="020B0604020202020204" pitchFamily="34" charset="0"/>
                        <a:cs typeface="Arial" panose="020B0604020202020204" pitchFamily="34" charset="0"/>
                      </a:endParaRPr>
                    </a:p>
                  </a:txBody>
                  <a:tcPr anchor="ctr"/>
                </a:tc>
                <a:tc>
                  <a:txBody>
                    <a:bodyPr/>
                    <a:lstStyle/>
                    <a:p>
                      <a:pPr algn="ctr"/>
                      <a:r>
                        <a:rPr lang="es-MX" sz="1400" b="1" dirty="0">
                          <a:latin typeface="Arial" panose="020B0604020202020204" pitchFamily="34" charset="0"/>
                          <a:cs typeface="Arial" panose="020B0604020202020204" pitchFamily="34" charset="0"/>
                        </a:rPr>
                        <a:t>76,7%</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36071002"/>
                  </a:ext>
                </a:extLst>
              </a:tr>
              <a:tr h="461377">
                <a:tc>
                  <a:txBody>
                    <a:bodyPr/>
                    <a:lstStyle/>
                    <a:p>
                      <a:pPr algn="ctr"/>
                      <a:r>
                        <a:rPr lang="es-CO" sz="1400" b="1" dirty="0">
                          <a:latin typeface="Arial" panose="020B0604020202020204" pitchFamily="34" charset="0"/>
                          <a:cs typeface="Arial" panose="020B0604020202020204" pitchFamily="34" charset="0"/>
                        </a:rPr>
                        <a:t>DIRECCIONAMIENTO ESTRATÉGICO Y PLANEACIÓN </a:t>
                      </a:r>
                    </a:p>
                  </a:txBody>
                  <a:tcPr anchor="ctr"/>
                </a:tc>
                <a:tc>
                  <a:txBody>
                    <a:bodyPr/>
                    <a:lstStyle/>
                    <a:p>
                      <a:pPr algn="ctr"/>
                      <a:r>
                        <a:rPr lang="es-MX" sz="1400" b="1" dirty="0">
                          <a:latin typeface="Arial" panose="020B0604020202020204" pitchFamily="34" charset="0"/>
                          <a:cs typeface="Arial" panose="020B0604020202020204" pitchFamily="34" charset="0"/>
                        </a:rPr>
                        <a:t>77,2%</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87836640"/>
                  </a:ext>
                </a:extLst>
              </a:tr>
              <a:tr h="646259">
                <a:tc>
                  <a:txBody>
                    <a:bodyPr/>
                    <a:lstStyle/>
                    <a:p>
                      <a:pPr algn="ctr"/>
                      <a:r>
                        <a:rPr lang="es-MX" sz="1400" b="1" dirty="0">
                          <a:latin typeface="Arial" panose="020B0604020202020204" pitchFamily="34" charset="0"/>
                          <a:cs typeface="Arial" panose="020B0604020202020204" pitchFamily="34" charset="0"/>
                        </a:rPr>
                        <a:t>GESTIÓN PARA RESULTADOS CON VALORES </a:t>
                      </a:r>
                      <a:endParaRPr lang="es-CO" sz="1400" b="1" dirty="0">
                        <a:latin typeface="Arial" panose="020B0604020202020204" pitchFamily="34" charset="0"/>
                        <a:cs typeface="Arial" panose="020B0604020202020204" pitchFamily="34" charset="0"/>
                      </a:endParaRPr>
                    </a:p>
                  </a:txBody>
                  <a:tcPr anchor="ctr"/>
                </a:tc>
                <a:tc>
                  <a:txBody>
                    <a:bodyPr/>
                    <a:lstStyle/>
                    <a:p>
                      <a:pPr algn="ctr"/>
                      <a:r>
                        <a:rPr lang="es-MX" sz="1400" b="1" dirty="0">
                          <a:latin typeface="Arial" panose="020B0604020202020204" pitchFamily="34" charset="0"/>
                          <a:cs typeface="Arial" panose="020B0604020202020204" pitchFamily="34" charset="0"/>
                        </a:rPr>
                        <a:t>69,5%</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6129913"/>
                  </a:ext>
                </a:extLst>
              </a:tr>
              <a:tr h="461377">
                <a:tc>
                  <a:txBody>
                    <a:bodyPr/>
                    <a:lstStyle/>
                    <a:p>
                      <a:pPr algn="ctr"/>
                      <a:r>
                        <a:rPr lang="es-CO" sz="1400" b="1" dirty="0">
                          <a:latin typeface="Arial" panose="020B0604020202020204" pitchFamily="34" charset="0"/>
                          <a:cs typeface="Arial" panose="020B0604020202020204" pitchFamily="34" charset="0"/>
                        </a:rPr>
                        <a:t>EVALUACIÓN DE RESULTADOS</a:t>
                      </a:r>
                    </a:p>
                  </a:txBody>
                  <a:tcPr anchor="ctr"/>
                </a:tc>
                <a:tc>
                  <a:txBody>
                    <a:bodyPr/>
                    <a:lstStyle/>
                    <a:p>
                      <a:pPr algn="ctr"/>
                      <a:r>
                        <a:rPr lang="es-MX" sz="1400" b="1" dirty="0">
                          <a:latin typeface="Arial" panose="020B0604020202020204" pitchFamily="34" charset="0"/>
                          <a:cs typeface="Arial" panose="020B0604020202020204" pitchFamily="34" charset="0"/>
                        </a:rPr>
                        <a:t>74,9%</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69712134"/>
                  </a:ext>
                </a:extLst>
              </a:tr>
              <a:tr h="461377">
                <a:tc>
                  <a:txBody>
                    <a:bodyPr/>
                    <a:lstStyle/>
                    <a:p>
                      <a:pPr algn="ctr"/>
                      <a:r>
                        <a:rPr lang="es-CO" sz="1400" b="1" dirty="0">
                          <a:latin typeface="Arial" panose="020B0604020202020204" pitchFamily="34" charset="0"/>
                          <a:cs typeface="Arial" panose="020B0604020202020204" pitchFamily="34" charset="0"/>
                        </a:rPr>
                        <a:t>INFORMACIÓN Y COMUNICACIÓN </a:t>
                      </a:r>
                    </a:p>
                  </a:txBody>
                  <a:tcPr anchor="ctr"/>
                </a:tc>
                <a:tc>
                  <a:txBody>
                    <a:bodyPr/>
                    <a:lstStyle/>
                    <a:p>
                      <a:pPr algn="ctr"/>
                      <a:r>
                        <a:rPr lang="es-MX" sz="1400" b="1" dirty="0">
                          <a:latin typeface="Arial" panose="020B0604020202020204" pitchFamily="34" charset="0"/>
                          <a:cs typeface="Arial" panose="020B0604020202020204" pitchFamily="34" charset="0"/>
                        </a:rPr>
                        <a:t>74,2%</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31140271"/>
                  </a:ext>
                </a:extLst>
              </a:tr>
              <a:tr h="461377">
                <a:tc>
                  <a:txBody>
                    <a:bodyPr/>
                    <a:lstStyle/>
                    <a:p>
                      <a:pPr algn="ctr"/>
                      <a:r>
                        <a:rPr lang="es-MX" sz="1400" b="1" dirty="0">
                          <a:latin typeface="Arial" panose="020B0604020202020204" pitchFamily="34" charset="0"/>
                          <a:cs typeface="Arial" panose="020B0604020202020204" pitchFamily="34" charset="0"/>
                        </a:rPr>
                        <a:t>GESTIÓN DEL CONOCIMIENTO Y LA INNOVACIÓN</a:t>
                      </a:r>
                      <a:endParaRPr lang="es-CO" sz="1400" b="1" dirty="0">
                        <a:latin typeface="Arial" panose="020B0604020202020204" pitchFamily="34" charset="0"/>
                        <a:cs typeface="Arial" panose="020B0604020202020204" pitchFamily="34" charset="0"/>
                      </a:endParaRPr>
                    </a:p>
                  </a:txBody>
                  <a:tcPr anchor="ctr"/>
                </a:tc>
                <a:tc>
                  <a:txBody>
                    <a:bodyPr/>
                    <a:lstStyle/>
                    <a:p>
                      <a:pPr algn="ctr"/>
                      <a:r>
                        <a:rPr lang="es-MX" sz="1400" b="1" dirty="0">
                          <a:latin typeface="Arial" panose="020B0604020202020204" pitchFamily="34" charset="0"/>
                          <a:cs typeface="Arial" panose="020B0604020202020204" pitchFamily="34" charset="0"/>
                        </a:rPr>
                        <a:t>77,0%</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149656644"/>
                  </a:ext>
                </a:extLst>
              </a:tr>
              <a:tr h="461377">
                <a:tc>
                  <a:txBody>
                    <a:bodyPr/>
                    <a:lstStyle/>
                    <a:p>
                      <a:pPr algn="ctr"/>
                      <a:r>
                        <a:rPr lang="es-CO" sz="1400" b="1" dirty="0">
                          <a:latin typeface="Arial" panose="020B0604020202020204" pitchFamily="34" charset="0"/>
                          <a:cs typeface="Arial" panose="020B0604020202020204" pitchFamily="34" charset="0"/>
                        </a:rPr>
                        <a:t>CONTROL INTERNO</a:t>
                      </a:r>
                    </a:p>
                  </a:txBody>
                  <a:tcPr anchor="ctr"/>
                </a:tc>
                <a:tc>
                  <a:txBody>
                    <a:bodyPr/>
                    <a:lstStyle/>
                    <a:p>
                      <a:pPr algn="ctr"/>
                      <a:r>
                        <a:rPr lang="es-MX" sz="1400" b="1" dirty="0">
                          <a:latin typeface="Arial" panose="020B0604020202020204" pitchFamily="34" charset="0"/>
                          <a:cs typeface="Arial" panose="020B0604020202020204" pitchFamily="34" charset="0"/>
                        </a:rPr>
                        <a:t>73,8%</a:t>
                      </a:r>
                      <a:endParaRPr lang="es-CO" sz="1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2261280"/>
                  </a:ext>
                </a:extLst>
              </a:tr>
            </a:tbl>
          </a:graphicData>
        </a:graphic>
      </p:graphicFrame>
      <p:sp>
        <p:nvSpPr>
          <p:cNvPr id="8" name="Rectángulo 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396300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áfico 6">
            <a:extLst>
              <a:ext uri="{FF2B5EF4-FFF2-40B4-BE49-F238E27FC236}">
                <a16:creationId xmlns:a16="http://schemas.microsoft.com/office/drawing/2014/main" id="{EF2D1497-63A5-4B8A-97CA-0518D4AEF392}"/>
              </a:ext>
            </a:extLst>
          </p:cNvPr>
          <p:cNvGraphicFramePr>
            <a:graphicFrameLocks/>
          </p:cNvGraphicFramePr>
          <p:nvPr>
            <p:extLst>
              <p:ext uri="{D42A27DB-BD31-4B8C-83A1-F6EECF244321}">
                <p14:modId xmlns:p14="http://schemas.microsoft.com/office/powerpoint/2010/main" val="886260548"/>
              </p:ext>
            </p:extLst>
          </p:nvPr>
        </p:nvGraphicFramePr>
        <p:xfrm>
          <a:off x="0" y="963809"/>
          <a:ext cx="9045549" cy="4614447"/>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ángulo 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GESTIÓN DE LA INVERSIÓN</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65733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6134572"/>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8E2C17FD-34B9-4BFE-B32F-E76BCB1F8FC1}"/>
              </a:ext>
            </a:extLst>
          </p:cNvPr>
          <p:cNvSpPr txBox="1"/>
          <p:nvPr/>
        </p:nvSpPr>
        <p:spPr>
          <a:xfrm>
            <a:off x="266853" y="1508424"/>
            <a:ext cx="4828528" cy="3170099"/>
          </a:xfrm>
          <a:prstGeom prst="rect">
            <a:avLst/>
          </a:prstGeom>
          <a:noFill/>
        </p:spPr>
        <p:txBody>
          <a:bodyPr wrap="square">
            <a:spAutoFit/>
          </a:bodyPr>
          <a:lstStyle/>
          <a:p>
            <a:pPr algn="ctr"/>
            <a:endParaRPr lang="es-ES" sz="2400" dirty="0">
              <a:solidFill>
                <a:schemeClr val="bg1"/>
              </a:solidFill>
              <a:latin typeface="Barlow Black" panose="00000A00000000000000" pitchFamily="2" charset="0"/>
              <a:cs typeface="Arial" panose="020B0604020202020204" pitchFamily="34" charset="0"/>
            </a:endParaRPr>
          </a:p>
          <a:p>
            <a:pPr algn="ctr"/>
            <a:r>
              <a:rPr lang="es-CO" sz="4400" dirty="0">
                <a:solidFill>
                  <a:schemeClr val="bg1"/>
                </a:solidFill>
                <a:latin typeface="Barlow Black" panose="00000A00000000000000" pitchFamily="2" charset="0"/>
                <a:cs typeface="Arial" panose="020B0604020202020204" pitchFamily="34" charset="0"/>
              </a:rPr>
              <a:t>Avances cumplimiento de Metas – PDM 2020-2023</a:t>
            </a:r>
            <a:endParaRPr lang="es-CO" sz="4400" i="1" dirty="0">
              <a:solidFill>
                <a:schemeClr val="bg1"/>
              </a:solidFill>
              <a:latin typeface="Barlow Black" panose="00000A00000000000000" pitchFamily="2"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259899" y="4257634"/>
            <a:ext cx="3884101" cy="677108"/>
          </a:xfrm>
          <a:prstGeom prst="rect">
            <a:avLst/>
          </a:prstGeom>
          <a:noFill/>
        </p:spPr>
        <p:txBody>
          <a:bodyPr wrap="square" rtlCol="0">
            <a:spAutoFit/>
          </a:bodyPr>
          <a:lstStyle/>
          <a:p>
            <a:pPr algn="ctr"/>
            <a:r>
              <a:rPr lang="es-MX" sz="2000" b="1" i="0" dirty="0">
                <a:effectLst/>
                <a:latin typeface="Barlow Black" panose="00000A00000000000000" pitchFamily="2" charset="0"/>
              </a:rPr>
              <a:t>Subdirector Técnico</a:t>
            </a:r>
          </a:p>
          <a:p>
            <a:pPr algn="ctr"/>
            <a:r>
              <a:rPr lang="es-MX" b="1" dirty="0">
                <a:solidFill>
                  <a:schemeClr val="tx1">
                    <a:lumMod val="65000"/>
                    <a:lumOff val="35000"/>
                  </a:schemeClr>
                </a:solidFill>
                <a:latin typeface="Arial Black" panose="020B0A04020102020204" pitchFamily="34" charset="0"/>
              </a:rPr>
              <a:t>Ing. </a:t>
            </a:r>
            <a:r>
              <a:rPr lang="es-CO" b="1" i="0" dirty="0">
                <a:solidFill>
                  <a:schemeClr val="tx1">
                    <a:lumMod val="65000"/>
                    <a:lumOff val="35000"/>
                  </a:schemeClr>
                </a:solidFill>
                <a:effectLst/>
                <a:latin typeface="Arial Black" panose="020B0A04020102020204" pitchFamily="34" charset="0"/>
              </a:rPr>
              <a:t>Iván Rodríguez Durán</a:t>
            </a:r>
          </a:p>
        </p:txBody>
      </p:sp>
      <p:pic>
        <p:nvPicPr>
          <p:cNvPr id="6146" name="Picture 2">
            <a:extLst>
              <a:ext uri="{FF2B5EF4-FFF2-40B4-BE49-F238E27FC236}">
                <a16:creationId xmlns:a16="http://schemas.microsoft.com/office/drawing/2014/main" id="{3967479B-A7C4-46DE-996E-42104DA22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0288" y="1188552"/>
            <a:ext cx="1905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Tree>
    <p:extLst>
      <p:ext uri="{BB962C8B-B14F-4D97-AF65-F5344CB8AC3E}">
        <p14:creationId xmlns:p14="http://schemas.microsoft.com/office/powerpoint/2010/main" val="3309492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echa: hacia abajo 12">
            <a:extLst>
              <a:ext uri="{FF2B5EF4-FFF2-40B4-BE49-F238E27FC236}">
                <a16:creationId xmlns:a16="http://schemas.microsoft.com/office/drawing/2014/main" id="{0C2D0BF2-FEF6-4470-98DB-05104825CD33}"/>
              </a:ext>
            </a:extLst>
          </p:cNvPr>
          <p:cNvSpPr/>
          <p:nvPr/>
        </p:nvSpPr>
        <p:spPr>
          <a:xfrm rot="18806710">
            <a:off x="6942958" y="2447824"/>
            <a:ext cx="338971" cy="1514650"/>
          </a:xfrm>
          <a:prstGeom prst="downArrow">
            <a:avLst/>
          </a:prstGeom>
          <a:solidFill>
            <a:srgbClr val="FFC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a:solidFill>
                  <a:schemeClr val="accent3">
                    <a:lumMod val="60000"/>
                    <a:lumOff val="40000"/>
                  </a:schemeClr>
                </a:solidFill>
              </a:ln>
              <a:solidFill>
                <a:schemeClr val="accent3">
                  <a:lumMod val="60000"/>
                  <a:lumOff val="40000"/>
                </a:schemeClr>
              </a:solidFill>
            </a:endParaRPr>
          </a:p>
        </p:txBody>
      </p:sp>
      <p:sp>
        <p:nvSpPr>
          <p:cNvPr id="7" name="Flecha: hacia abajo 6">
            <a:extLst>
              <a:ext uri="{FF2B5EF4-FFF2-40B4-BE49-F238E27FC236}">
                <a16:creationId xmlns:a16="http://schemas.microsoft.com/office/drawing/2014/main" id="{D5D7821D-7232-4600-B497-DCE8FAFB53A4}"/>
              </a:ext>
            </a:extLst>
          </p:cNvPr>
          <p:cNvSpPr/>
          <p:nvPr/>
        </p:nvSpPr>
        <p:spPr>
          <a:xfrm rot="3120780">
            <a:off x="2209699" y="2332384"/>
            <a:ext cx="338971" cy="1514650"/>
          </a:xfrm>
          <a:prstGeom prst="downArrow">
            <a:avLst/>
          </a:prstGeom>
          <a:solidFill>
            <a:srgbClr val="FFC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a:solidFill>
                  <a:schemeClr val="accent3">
                    <a:lumMod val="60000"/>
                    <a:lumOff val="40000"/>
                  </a:schemeClr>
                </a:solidFill>
              </a:ln>
              <a:solidFill>
                <a:schemeClr val="accent3">
                  <a:lumMod val="60000"/>
                  <a:lumOff val="40000"/>
                </a:schemeClr>
              </a:solidFill>
            </a:endParaRPr>
          </a:p>
        </p:txBody>
      </p:sp>
      <p:sp>
        <p:nvSpPr>
          <p:cNvPr id="15" name="Flecha: hacia abajo 14">
            <a:extLst>
              <a:ext uri="{FF2B5EF4-FFF2-40B4-BE49-F238E27FC236}">
                <a16:creationId xmlns:a16="http://schemas.microsoft.com/office/drawing/2014/main" id="{CC6FE525-08E0-4351-A0F5-31A68B41F0D1}"/>
              </a:ext>
            </a:extLst>
          </p:cNvPr>
          <p:cNvSpPr/>
          <p:nvPr/>
        </p:nvSpPr>
        <p:spPr>
          <a:xfrm>
            <a:off x="4551713" y="2568887"/>
            <a:ext cx="338971" cy="1199402"/>
          </a:xfrm>
          <a:prstGeom prst="downArrow">
            <a:avLst/>
          </a:prstGeom>
          <a:solidFill>
            <a:srgbClr val="FFC000"/>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ln>
                <a:solidFill>
                  <a:schemeClr val="accent3">
                    <a:lumMod val="60000"/>
                    <a:lumOff val="40000"/>
                  </a:schemeClr>
                </a:solidFill>
              </a:ln>
              <a:solidFill>
                <a:schemeClr val="accent3">
                  <a:lumMod val="60000"/>
                  <a:lumOff val="40000"/>
                </a:schemeClr>
              </a:solidFill>
            </a:endParaRPr>
          </a:p>
        </p:txBody>
      </p:sp>
      <p:graphicFrame>
        <p:nvGraphicFramePr>
          <p:cNvPr id="4" name="Diagrama 3">
            <a:extLst>
              <a:ext uri="{FF2B5EF4-FFF2-40B4-BE49-F238E27FC236}">
                <a16:creationId xmlns:a16="http://schemas.microsoft.com/office/drawing/2014/main" id="{42828831-7D8D-4620-903A-48B3FA94E024}"/>
              </a:ext>
            </a:extLst>
          </p:cNvPr>
          <p:cNvGraphicFramePr/>
          <p:nvPr>
            <p:extLst>
              <p:ext uri="{D42A27DB-BD31-4B8C-83A1-F6EECF244321}">
                <p14:modId xmlns:p14="http://schemas.microsoft.com/office/powerpoint/2010/main" val="3967698467"/>
              </p:ext>
            </p:extLst>
          </p:nvPr>
        </p:nvGraphicFramePr>
        <p:xfrm>
          <a:off x="134231" y="1175751"/>
          <a:ext cx="8846817" cy="1015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a:extLst>
              <a:ext uri="{FF2B5EF4-FFF2-40B4-BE49-F238E27FC236}">
                <a16:creationId xmlns:a16="http://schemas.microsoft.com/office/drawing/2014/main" id="{3142618C-76B4-492C-91BC-1A35F0881CBC}"/>
              </a:ext>
            </a:extLst>
          </p:cNvPr>
          <p:cNvGraphicFramePr/>
          <p:nvPr>
            <p:extLst>
              <p:ext uri="{D42A27DB-BD31-4B8C-83A1-F6EECF244321}">
                <p14:modId xmlns:p14="http://schemas.microsoft.com/office/powerpoint/2010/main" val="2479407544"/>
              </p:ext>
            </p:extLst>
          </p:nvPr>
        </p:nvGraphicFramePr>
        <p:xfrm>
          <a:off x="206655" y="3408844"/>
          <a:ext cx="8846817" cy="27576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CuadroTexto 1">
            <a:extLst>
              <a:ext uri="{FF2B5EF4-FFF2-40B4-BE49-F238E27FC236}">
                <a16:creationId xmlns:a16="http://schemas.microsoft.com/office/drawing/2014/main" id="{C8A1B5EB-D007-475D-9996-8AF07B4CA025}"/>
              </a:ext>
            </a:extLst>
          </p:cNvPr>
          <p:cNvSpPr txBox="1"/>
          <p:nvPr/>
        </p:nvSpPr>
        <p:spPr>
          <a:xfrm>
            <a:off x="2823269" y="2364835"/>
            <a:ext cx="3795858" cy="369332"/>
          </a:xfrm>
          <a:prstGeom prst="rect">
            <a:avLst/>
          </a:prstGeom>
          <a:solidFill>
            <a:schemeClr val="accent4">
              <a:lumMod val="60000"/>
              <a:lumOff val="40000"/>
            </a:schemeClr>
          </a:solidFill>
        </p:spPr>
        <p:txBody>
          <a:bodyPr wrap="square" rtlCol="0">
            <a:spAutoFit/>
          </a:bodyPr>
          <a:lstStyle/>
          <a:p>
            <a:pPr algn="ctr"/>
            <a:r>
              <a:rPr lang="es-MX" b="1" dirty="0">
                <a:latin typeface="Arial Black" panose="020B0A04020102020204" pitchFamily="34" charset="0"/>
              </a:rPr>
              <a:t>AVANCE 100%</a:t>
            </a:r>
          </a:p>
        </p:txBody>
      </p:sp>
      <p:sp>
        <p:nvSpPr>
          <p:cNvPr id="16" name="Rectángulo 15"/>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7" name="Imagen 16">
            <a:extLst>
              <a:ext uri="{FF2B5EF4-FFF2-40B4-BE49-F238E27FC236}">
                <a16:creationId xmlns:a16="http://schemas.microsoft.com/office/drawing/2014/main" id="{7A061644-D1DF-4159-BD70-CAC1A39FA89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8" name="Rectángulo 17"/>
          <p:cNvSpPr/>
          <p:nvPr/>
        </p:nvSpPr>
        <p:spPr>
          <a:xfrm>
            <a:off x="9580" y="-10513"/>
            <a:ext cx="9144001" cy="101284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8E2C17FD-34B9-4BFE-B32F-E76BCB1F8FC1}"/>
              </a:ext>
            </a:extLst>
          </p:cNvPr>
          <p:cNvSpPr txBox="1"/>
          <p:nvPr/>
        </p:nvSpPr>
        <p:spPr>
          <a:xfrm>
            <a:off x="453875" y="3106"/>
            <a:ext cx="8222972" cy="954107"/>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META:</a:t>
            </a:r>
          </a:p>
          <a:p>
            <a:pPr algn="ctr"/>
            <a:r>
              <a:rPr lang="es-CO" sz="1600" b="1" dirty="0">
                <a:solidFill>
                  <a:schemeClr val="bg1">
                    <a:lumMod val="95000"/>
                  </a:schemeClr>
                </a:solidFill>
                <a:latin typeface="Arial Black" panose="020B0A04020102020204" pitchFamily="34" charset="0"/>
                <a:cs typeface="Arial" panose="020B0604020202020204" pitchFamily="34" charset="0"/>
              </a:rPr>
              <a:t>MANTENER 3 PROGRAMAS DE EDUCACIÓN EN SEGURIDAD VIAL Y MOVILIDAD SOSTENIBLE EN EL MUNICIPIO</a:t>
            </a:r>
            <a:endParaRPr lang="es-CO" sz="11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64867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a 24">
            <a:extLst>
              <a:ext uri="{FF2B5EF4-FFF2-40B4-BE49-F238E27FC236}">
                <a16:creationId xmlns:a16="http://schemas.microsoft.com/office/drawing/2014/main" id="{86A0AB73-D526-4CD5-AD0A-9A6371888A21}"/>
              </a:ext>
            </a:extLst>
          </p:cNvPr>
          <p:cNvGraphicFramePr>
            <a:graphicFrameLocks noGrp="1"/>
          </p:cNvGraphicFramePr>
          <p:nvPr>
            <p:extLst>
              <p:ext uri="{D42A27DB-BD31-4B8C-83A1-F6EECF244321}">
                <p14:modId xmlns:p14="http://schemas.microsoft.com/office/powerpoint/2010/main" val="1070642496"/>
              </p:ext>
            </p:extLst>
          </p:nvPr>
        </p:nvGraphicFramePr>
        <p:xfrm>
          <a:off x="85327" y="4976604"/>
          <a:ext cx="8943110" cy="1009904"/>
        </p:xfrm>
        <a:graphic>
          <a:graphicData uri="http://schemas.openxmlformats.org/drawingml/2006/table">
            <a:tbl>
              <a:tblPr firstRow="1" firstCol="1" bandRow="1">
                <a:tableStyleId>{2D5ABB26-0587-4C30-8999-92F81FD0307C}</a:tableStyleId>
              </a:tblPr>
              <a:tblGrid>
                <a:gridCol w="3040599">
                  <a:extLst>
                    <a:ext uri="{9D8B030D-6E8A-4147-A177-3AD203B41FA5}">
                      <a16:colId xmlns:a16="http://schemas.microsoft.com/office/drawing/2014/main" val="264527477"/>
                    </a:ext>
                  </a:extLst>
                </a:gridCol>
                <a:gridCol w="2752174">
                  <a:extLst>
                    <a:ext uri="{9D8B030D-6E8A-4147-A177-3AD203B41FA5}">
                      <a16:colId xmlns:a16="http://schemas.microsoft.com/office/drawing/2014/main" val="3464705752"/>
                    </a:ext>
                  </a:extLst>
                </a:gridCol>
                <a:gridCol w="3150337">
                  <a:extLst>
                    <a:ext uri="{9D8B030D-6E8A-4147-A177-3AD203B41FA5}">
                      <a16:colId xmlns:a16="http://schemas.microsoft.com/office/drawing/2014/main" val="4150033501"/>
                    </a:ext>
                  </a:extLst>
                </a:gridCol>
              </a:tblGrid>
              <a:tr h="302265">
                <a:tc gridSpan="3">
                  <a:txBody>
                    <a:bodyPr/>
                    <a:lstStyle/>
                    <a:p>
                      <a:pPr algn="ctr">
                        <a:spcAft>
                          <a:spcPts val="0"/>
                        </a:spcAft>
                      </a:pPr>
                      <a:br>
                        <a:rPr lang="es-CO" sz="1600" b="1" dirty="0">
                          <a:solidFill>
                            <a:schemeClr val="tx1"/>
                          </a:solidFill>
                          <a:effectLst/>
                          <a:latin typeface="Arial" panose="020B0604020202020204" pitchFamily="34" charset="0"/>
                          <a:cs typeface="Arial" panose="020B0604020202020204" pitchFamily="34" charset="0"/>
                        </a:rPr>
                      </a:br>
                      <a:r>
                        <a:rPr lang="es-CO" sz="1600" b="1" dirty="0">
                          <a:solidFill>
                            <a:schemeClr val="tx1"/>
                          </a:solidFill>
                          <a:effectLst/>
                          <a:latin typeface="Arial" panose="020B0604020202020204" pitchFamily="34" charset="0"/>
                          <a:cs typeface="Arial" panose="020B0604020202020204" pitchFamily="34" charset="0"/>
                        </a:rPr>
                        <a:t>Número de personas capacitadas y/o sensibilizadas de enero a noviembre 15 de 2021</a:t>
                      </a:r>
                      <a:endPar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75283368"/>
                  </a:ext>
                </a:extLst>
              </a:tr>
              <a:tr h="187027">
                <a:tc>
                  <a:txBody>
                    <a:bodyPr/>
                    <a:lstStyle/>
                    <a:p>
                      <a:pPr algn="ctr">
                        <a:lnSpc>
                          <a:spcPct val="110000"/>
                        </a:lnSpc>
                        <a:spcAft>
                          <a:spcPts val="600"/>
                        </a:spcAft>
                      </a:pPr>
                      <a:r>
                        <a:rPr lang="es-CO" sz="1800" b="1" dirty="0">
                          <a:solidFill>
                            <a:srgbClr val="002060"/>
                          </a:solidFill>
                          <a:effectLst/>
                          <a:latin typeface="Arial" panose="020B0604020202020204" pitchFamily="34" charset="0"/>
                          <a:cs typeface="Arial" panose="020B0604020202020204" pitchFamily="34" charset="0"/>
                        </a:rPr>
                        <a:t>19.286</a:t>
                      </a:r>
                      <a:endParaRPr lang="es-CO"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solidFill>
                  </a:tcPr>
                </a:tc>
                <a:tc>
                  <a:txBody>
                    <a:bodyPr/>
                    <a:lstStyle/>
                    <a:p>
                      <a:pPr algn="ctr">
                        <a:lnSpc>
                          <a:spcPct val="110000"/>
                        </a:lnSpc>
                        <a:spcAft>
                          <a:spcPts val="600"/>
                        </a:spcAft>
                      </a:pPr>
                      <a:r>
                        <a:rPr lang="es-CO" sz="1800" b="1" dirty="0">
                          <a:solidFill>
                            <a:srgbClr val="002060"/>
                          </a:solidFill>
                          <a:effectLst/>
                          <a:latin typeface="Arial" panose="020B0604020202020204" pitchFamily="34" charset="0"/>
                          <a:cs typeface="Arial" panose="020B0604020202020204" pitchFamily="34" charset="0"/>
                        </a:rPr>
                        <a:t>53.263</a:t>
                      </a:r>
                      <a:endParaRPr lang="es-CO"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solidFill>
                  </a:tcPr>
                </a:tc>
                <a:tc>
                  <a:txBody>
                    <a:bodyPr/>
                    <a:lstStyle/>
                    <a:p>
                      <a:pPr algn="ctr">
                        <a:lnSpc>
                          <a:spcPct val="110000"/>
                        </a:lnSpc>
                        <a:spcAft>
                          <a:spcPts val="600"/>
                        </a:spcAft>
                      </a:pPr>
                      <a:r>
                        <a:rPr lang="es-CO" sz="1800" b="1" dirty="0">
                          <a:solidFill>
                            <a:srgbClr val="002060"/>
                          </a:solidFill>
                          <a:effectLst/>
                          <a:latin typeface="Arial" panose="020B0604020202020204" pitchFamily="34" charset="0"/>
                          <a:cs typeface="Arial" panose="020B0604020202020204" pitchFamily="34" charset="0"/>
                        </a:rPr>
                        <a:t>11.430</a:t>
                      </a:r>
                      <a:endParaRPr lang="es-CO" sz="18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solidFill>
                      <a:schemeClr val="bg1"/>
                    </a:solidFill>
                  </a:tcPr>
                </a:tc>
                <a:extLst>
                  <a:ext uri="{0D108BD9-81ED-4DB2-BD59-A6C34878D82A}">
                    <a16:rowId xmlns:a16="http://schemas.microsoft.com/office/drawing/2014/main" val="3888815017"/>
                  </a:ext>
                </a:extLst>
              </a:tr>
              <a:tr h="151133">
                <a:tc gridSpan="3">
                  <a:txBody>
                    <a:bodyPr/>
                    <a:lstStyle/>
                    <a:p>
                      <a:pPr algn="ctr">
                        <a:spcAft>
                          <a:spcPts val="0"/>
                        </a:spcAft>
                      </a:pPr>
                      <a:endParaRPr lang="en-US" sz="16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1"/>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965146495"/>
                  </a:ext>
                </a:extLst>
              </a:tr>
            </a:tbl>
          </a:graphicData>
        </a:graphic>
      </p:graphicFrame>
      <p:graphicFrame>
        <p:nvGraphicFramePr>
          <p:cNvPr id="21" name="Tabla 20">
            <a:extLst>
              <a:ext uri="{FF2B5EF4-FFF2-40B4-BE49-F238E27FC236}">
                <a16:creationId xmlns:a16="http://schemas.microsoft.com/office/drawing/2014/main" id="{56A40580-FA06-43F3-814F-11CF8332B8C5}"/>
              </a:ext>
            </a:extLst>
          </p:cNvPr>
          <p:cNvGraphicFramePr>
            <a:graphicFrameLocks noGrp="1"/>
          </p:cNvGraphicFramePr>
          <p:nvPr>
            <p:extLst>
              <p:ext uri="{D42A27DB-BD31-4B8C-83A1-F6EECF244321}">
                <p14:modId xmlns:p14="http://schemas.microsoft.com/office/powerpoint/2010/main" val="2098074623"/>
              </p:ext>
            </p:extLst>
          </p:nvPr>
        </p:nvGraphicFramePr>
        <p:xfrm>
          <a:off x="246934" y="1591295"/>
          <a:ext cx="8742218" cy="3569072"/>
        </p:xfrm>
        <a:graphic>
          <a:graphicData uri="http://schemas.openxmlformats.org/drawingml/2006/table">
            <a:tbl>
              <a:tblPr firstRow="1" firstCol="1" bandRow="1">
                <a:tableStyleId>{5DA37D80-6434-44D0-A028-1B22A696006F}</a:tableStyleId>
              </a:tblPr>
              <a:tblGrid>
                <a:gridCol w="2974558">
                  <a:extLst>
                    <a:ext uri="{9D8B030D-6E8A-4147-A177-3AD203B41FA5}">
                      <a16:colId xmlns:a16="http://schemas.microsoft.com/office/drawing/2014/main" val="20000"/>
                    </a:ext>
                  </a:extLst>
                </a:gridCol>
                <a:gridCol w="2692398">
                  <a:extLst>
                    <a:ext uri="{9D8B030D-6E8A-4147-A177-3AD203B41FA5}">
                      <a16:colId xmlns:a16="http://schemas.microsoft.com/office/drawing/2014/main" val="20001"/>
                    </a:ext>
                  </a:extLst>
                </a:gridCol>
                <a:gridCol w="3075262">
                  <a:extLst>
                    <a:ext uri="{9D8B030D-6E8A-4147-A177-3AD203B41FA5}">
                      <a16:colId xmlns:a16="http://schemas.microsoft.com/office/drawing/2014/main" val="20002"/>
                    </a:ext>
                  </a:extLst>
                </a:gridCol>
              </a:tblGrid>
              <a:tr h="570069">
                <a:tc>
                  <a:txBody>
                    <a:bodyPr/>
                    <a:lstStyle/>
                    <a:p>
                      <a:pPr algn="ctr">
                        <a:spcAft>
                          <a:spcPts val="0"/>
                        </a:spcAft>
                      </a:pPr>
                      <a:r>
                        <a:rPr lang="es-CO" sz="1000" b="1" dirty="0">
                          <a:solidFill>
                            <a:srgbClr val="002060"/>
                          </a:solidFill>
                          <a:effectLst/>
                          <a:latin typeface="Arial" panose="020B0604020202020204" pitchFamily="34" charset="0"/>
                          <a:cs typeface="Arial" panose="020B0604020202020204" pitchFamily="34" charset="0"/>
                        </a:rPr>
                        <a:t>PROGRAMA 1. DTB “TE SENSIBILIZA EN SEGURIDAD VIAL”</a:t>
                      </a:r>
                      <a:endParaRPr lang="es-CO"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endParaRPr lang="es-CO" sz="1000" b="1" dirty="0">
                        <a:solidFill>
                          <a:srgbClr val="002060"/>
                        </a:solidFill>
                        <a:effectLst/>
                        <a:latin typeface="Arial" panose="020B0604020202020204" pitchFamily="34" charset="0"/>
                        <a:cs typeface="Arial" panose="020B0604020202020204" pitchFamily="34" charset="0"/>
                      </a:endParaRPr>
                    </a:p>
                    <a:p>
                      <a:pPr algn="ctr">
                        <a:spcAft>
                          <a:spcPts val="0"/>
                        </a:spcAft>
                      </a:pPr>
                      <a:r>
                        <a:rPr lang="es-CO" sz="1000" b="1" dirty="0">
                          <a:solidFill>
                            <a:srgbClr val="002060"/>
                          </a:solidFill>
                          <a:effectLst/>
                          <a:latin typeface="Arial" panose="020B0604020202020204" pitchFamily="34" charset="0"/>
                          <a:cs typeface="Arial" panose="020B0604020202020204" pitchFamily="34" charset="0"/>
                        </a:rPr>
                        <a:t>PROGRAMA 2: DTB “PROMOTORES DE CULTURA VIAL”</a:t>
                      </a:r>
                      <a:endParaRPr lang="es-CO"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ctr">
                        <a:spcAft>
                          <a:spcPts val="0"/>
                        </a:spcAft>
                      </a:pPr>
                      <a:r>
                        <a:rPr lang="es-CO" sz="1000" b="1" dirty="0">
                          <a:solidFill>
                            <a:srgbClr val="002060"/>
                          </a:solidFill>
                          <a:effectLst/>
                          <a:latin typeface="Arial" panose="020B0604020202020204" pitchFamily="34" charset="0"/>
                          <a:cs typeface="Arial" panose="020B0604020202020204" pitchFamily="34" charset="0"/>
                        </a:rPr>
                        <a:t>PROGRAMA 3. DTB FORTALECE TU MOVILIDAD. </a:t>
                      </a:r>
                      <a:br>
                        <a:rPr lang="es-CO" sz="1000" b="1" dirty="0">
                          <a:solidFill>
                            <a:srgbClr val="002060"/>
                          </a:solidFill>
                          <a:effectLst/>
                          <a:latin typeface="Arial" panose="020B0604020202020204" pitchFamily="34" charset="0"/>
                          <a:cs typeface="Arial" panose="020B0604020202020204" pitchFamily="34" charset="0"/>
                        </a:rPr>
                      </a:br>
                      <a:r>
                        <a:rPr lang="es-CO" sz="1000" b="1" dirty="0">
                          <a:solidFill>
                            <a:srgbClr val="002060"/>
                          </a:solidFill>
                          <a:effectLst/>
                          <a:latin typeface="Arial" panose="020B0604020202020204" pitchFamily="34" charset="0"/>
                          <a:cs typeface="Arial" panose="020B0604020202020204" pitchFamily="34" charset="0"/>
                        </a:rPr>
                        <a:t>(Curso Infractores de Tránsito. C.I.A.).</a:t>
                      </a:r>
                      <a:endParaRPr lang="es-CO" sz="1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2999003">
                <a:tc>
                  <a:txBody>
                    <a:bodyPr/>
                    <a:lstStyle/>
                    <a:p>
                      <a:pPr algn="just">
                        <a:spcAft>
                          <a:spcPts val="0"/>
                        </a:spcAft>
                      </a:pPr>
                      <a:br>
                        <a:rPr lang="es-CO" sz="1000" b="0" dirty="0">
                          <a:effectLst/>
                          <a:latin typeface="Arial" panose="020B0604020202020204" pitchFamily="34" charset="0"/>
                          <a:cs typeface="Arial" panose="020B0604020202020204" pitchFamily="34" charset="0"/>
                        </a:rPr>
                      </a:br>
                      <a:r>
                        <a:rPr lang="es-CO" sz="1000" b="0" dirty="0">
                          <a:effectLst/>
                          <a:latin typeface="Arial" panose="020B0604020202020204" pitchFamily="34" charset="0"/>
                          <a:cs typeface="Arial" panose="020B0604020202020204" pitchFamily="34" charset="0"/>
                        </a:rPr>
                        <a:t>Propuesta pedagógica basada en sensibilización de los miembros de la comunidad educativa: estudiantes, docentes, padres de familia, personal de apoyo y comunidad empresarial de Bucaramanga</a:t>
                      </a:r>
                      <a:r>
                        <a:rPr lang="es-CO" sz="1000" b="0" baseline="0" dirty="0">
                          <a:effectLst/>
                          <a:latin typeface="Arial" panose="020B0604020202020204" pitchFamily="34" charset="0"/>
                          <a:cs typeface="Arial" panose="020B0604020202020204" pitchFamily="34" charset="0"/>
                        </a:rPr>
                        <a:t> para </a:t>
                      </a:r>
                      <a:r>
                        <a:rPr lang="es-CO" sz="1000" b="0" dirty="0">
                          <a:effectLst/>
                          <a:latin typeface="Arial" panose="020B0604020202020204" pitchFamily="34" charset="0"/>
                          <a:cs typeface="Arial" panose="020B0604020202020204" pitchFamily="34" charset="0"/>
                        </a:rPr>
                        <a:t>contribuir a la “transformación de hábitos y conductas seguras en las vías” como lo establece la Ley 1503 de 2.011.</a:t>
                      </a: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endParaRPr lang="es-CO" sz="1000" dirty="0">
                        <a:effectLst/>
                        <a:latin typeface="Arial" panose="020B0604020202020204" pitchFamily="34" charset="0"/>
                        <a:cs typeface="Arial" panose="020B0604020202020204" pitchFamily="34" charset="0"/>
                      </a:endParaRPr>
                    </a:p>
                    <a:p>
                      <a:pPr algn="just">
                        <a:spcAft>
                          <a:spcPts val="0"/>
                        </a:spcAft>
                      </a:pPr>
                      <a:r>
                        <a:rPr lang="es-CO" sz="1000" dirty="0">
                          <a:effectLst/>
                          <a:latin typeface="Arial" panose="020B0604020202020204" pitchFamily="34" charset="0"/>
                          <a:cs typeface="Arial" panose="020B0604020202020204" pitchFamily="34" charset="0"/>
                        </a:rPr>
                        <a:t> </a:t>
                      </a:r>
                      <a:endParaRPr lang="es-CO"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just">
                        <a:spcAft>
                          <a:spcPts val="0"/>
                        </a:spcAft>
                      </a:pPr>
                      <a:br>
                        <a:rPr lang="es-CO" sz="1000" dirty="0">
                          <a:effectLst/>
                          <a:latin typeface="Arial" panose="020B0604020202020204" pitchFamily="34" charset="0"/>
                          <a:cs typeface="Arial" panose="020B0604020202020204" pitchFamily="34" charset="0"/>
                        </a:rPr>
                      </a:br>
                      <a:r>
                        <a:rPr lang="es-CO" sz="1000" dirty="0">
                          <a:effectLst/>
                          <a:latin typeface="Arial" panose="020B0604020202020204" pitchFamily="34" charset="0"/>
                          <a:cs typeface="Arial" panose="020B0604020202020204" pitchFamily="34" charset="0"/>
                        </a:rPr>
                        <a:t>Desarrolla actividades lúdicas y pedagógicas dirigidas a los diferentes actores viales a fin de promover comportamientos seguros en las vías con el propósito de prevenir  los incidentes y accidentes de tránsito, salvando vidas en los puntos más críticos de la ciudad de Bucaramanga.</a:t>
                      </a:r>
                    </a:p>
                    <a:p>
                      <a:pPr algn="ctr">
                        <a:spcAft>
                          <a:spcPts val="0"/>
                        </a:spcAft>
                      </a:pPr>
                      <a:r>
                        <a:rPr lang="es-CO" sz="1000" dirty="0">
                          <a:effectLst/>
                          <a:latin typeface="Arial" panose="020B0604020202020204" pitchFamily="34" charset="0"/>
                          <a:cs typeface="Arial" panose="020B0604020202020204" pitchFamily="34" charset="0"/>
                        </a:rPr>
                        <a:t> </a:t>
                      </a:r>
                      <a:endParaRPr lang="es-CO" sz="1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CO" sz="1000" dirty="0">
                        <a:effectLst/>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s-CO" sz="1000" dirty="0">
                          <a:effectLst/>
                          <a:latin typeface="Arial" panose="020B0604020202020204" pitchFamily="34" charset="0"/>
                          <a:cs typeface="Arial" panose="020B0604020202020204" pitchFamily="34" charset="0"/>
                        </a:rPr>
                        <a:t>Estrategia que lleva la oferta misional directamente a los usuarios infractores</a:t>
                      </a:r>
                      <a:r>
                        <a:rPr lang="es-CO" sz="1000" b="1" dirty="0">
                          <a:effectLst/>
                          <a:latin typeface="Arial" panose="020B0604020202020204" pitchFamily="34" charset="0"/>
                          <a:cs typeface="Arial" panose="020B0604020202020204" pitchFamily="34" charset="0"/>
                        </a:rPr>
                        <a:t> </a:t>
                      </a:r>
                      <a:r>
                        <a:rPr lang="es-CO" sz="1000" dirty="0">
                          <a:effectLst/>
                          <a:latin typeface="Arial" panose="020B0604020202020204" pitchFamily="34" charset="0"/>
                          <a:cs typeface="Arial" panose="020B0604020202020204" pitchFamily="34" charset="0"/>
                        </a:rPr>
                        <a:t>con el fin de sensibilizar sobre la incidencia del incumplimiento de las normas de tránsito en el índice de personas lesionadas y afectadas por siniestros viales</a:t>
                      </a:r>
                      <a:endParaRPr lang="es-CO" sz="1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bl>
          </a:graphicData>
        </a:graphic>
      </p:graphicFrame>
      <p:pic>
        <p:nvPicPr>
          <p:cNvPr id="22" name="Imagen 21">
            <a:extLst>
              <a:ext uri="{FF2B5EF4-FFF2-40B4-BE49-F238E27FC236}">
                <a16:creationId xmlns:a16="http://schemas.microsoft.com/office/drawing/2014/main" id="{C32F10A5-5EAE-4E3E-A185-F89DA05C3F83}"/>
              </a:ext>
            </a:extLst>
          </p:cNvPr>
          <p:cNvPicPr>
            <a:picLocks noChangeAspect="1"/>
          </p:cNvPicPr>
          <p:nvPr/>
        </p:nvPicPr>
        <p:blipFill>
          <a:blip r:embed="rId3"/>
          <a:stretch>
            <a:fillRect/>
          </a:stretch>
        </p:blipFill>
        <p:spPr>
          <a:xfrm>
            <a:off x="656703" y="3376938"/>
            <a:ext cx="1874462" cy="1428182"/>
          </a:xfrm>
          <a:prstGeom prst="rect">
            <a:avLst/>
          </a:prstGeom>
        </p:spPr>
      </p:pic>
      <p:pic>
        <p:nvPicPr>
          <p:cNvPr id="23" name="Imagen 22" descr="Imagen">
            <a:extLst>
              <a:ext uri="{FF2B5EF4-FFF2-40B4-BE49-F238E27FC236}">
                <a16:creationId xmlns:a16="http://schemas.microsoft.com/office/drawing/2014/main" id="{D4ADAB9F-CA60-45D9-A5B2-D04E80ADA7B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4953" y="3409098"/>
            <a:ext cx="1874462" cy="1384855"/>
          </a:xfrm>
          <a:prstGeom prst="rect">
            <a:avLst/>
          </a:prstGeom>
          <a:noFill/>
          <a:ln>
            <a:noFill/>
          </a:ln>
        </p:spPr>
      </p:pic>
      <p:pic>
        <p:nvPicPr>
          <p:cNvPr id="24" name="Imagen 23">
            <a:extLst>
              <a:ext uri="{FF2B5EF4-FFF2-40B4-BE49-F238E27FC236}">
                <a16:creationId xmlns:a16="http://schemas.microsoft.com/office/drawing/2014/main" id="{1578C1F0-7DC1-4648-8B1F-51DA5B29946C}"/>
              </a:ext>
            </a:extLst>
          </p:cNvPr>
          <p:cNvPicPr>
            <a:picLocks noChangeAspect="1"/>
          </p:cNvPicPr>
          <p:nvPr/>
        </p:nvPicPr>
        <p:blipFill>
          <a:blip r:embed="rId5"/>
          <a:stretch>
            <a:fillRect/>
          </a:stretch>
        </p:blipFill>
        <p:spPr>
          <a:xfrm>
            <a:off x="6483510" y="2257563"/>
            <a:ext cx="1769841" cy="1502942"/>
          </a:xfrm>
          <a:prstGeom prst="rect">
            <a:avLst/>
          </a:prstGeom>
        </p:spPr>
      </p:pic>
      <p:sp>
        <p:nvSpPr>
          <p:cNvPr id="16" name="Rectángulo 15">
            <a:extLst>
              <a:ext uri="{FF2B5EF4-FFF2-40B4-BE49-F238E27FC236}">
                <a16:creationId xmlns:a16="http://schemas.microsoft.com/office/drawing/2014/main" id="{7BD37A63-DECA-49FA-9E2F-74D0998D227B}"/>
              </a:ext>
            </a:extLst>
          </p:cNvPr>
          <p:cNvSpPr/>
          <p:nvPr/>
        </p:nvSpPr>
        <p:spPr>
          <a:xfrm>
            <a:off x="57150" y="897483"/>
            <a:ext cx="9029700" cy="705321"/>
          </a:xfrm>
          <a:prstGeom prst="rect">
            <a:avLst/>
          </a:prstGeom>
          <a:noFill/>
        </p:spPr>
        <p:txBody>
          <a:bodyPr wrap="square">
            <a:spAutoFit/>
          </a:bodyPr>
          <a:lstStyle/>
          <a:p>
            <a:pPr marL="731520" indent="-731520" algn="ctr">
              <a:lnSpc>
                <a:spcPct val="115000"/>
              </a:lnSpc>
              <a:spcBef>
                <a:spcPts val="1000"/>
              </a:spcBef>
            </a:pPr>
            <a:r>
              <a:rPr lang="es-CO" sz="20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83.979 </a:t>
            </a:r>
            <a:r>
              <a:rPr lang="es-CO" sz="1600" b="1"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Personas Capacitadas y/o sensibilizadas </a:t>
            </a:r>
            <a:r>
              <a:rPr lang="es-ES" sz="1600" b="1" dirty="0">
                <a:latin typeface="Arial" panose="020B0604020202020204" pitchFamily="34" charset="0"/>
                <a:ea typeface="Times New Roman" panose="02020603050405020304" pitchFamily="18" charset="0"/>
                <a:cs typeface="Times New Roman" panose="02020603050405020304" pitchFamily="18" charset="0"/>
              </a:rPr>
              <a:t>en los 3 programas de educación en seguridad vial y movilidad sostenible con corte a 15 de noviembre de 2021</a:t>
            </a:r>
          </a:p>
        </p:txBody>
      </p:sp>
      <p:sp>
        <p:nvSpPr>
          <p:cNvPr id="14" name="Rectángulo 1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7" name="Imagen 16">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8" name="Rectángulo 17"/>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9" name="CuadroTexto 18">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680177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4" name="Rectángulo 3"/>
          <p:cNvSpPr/>
          <p:nvPr/>
        </p:nvSpPr>
        <p:spPr>
          <a:xfrm>
            <a:off x="311232" y="946909"/>
            <a:ext cx="8476508" cy="461665"/>
          </a:xfrm>
          <a:prstGeom prst="rect">
            <a:avLst/>
          </a:prstGeom>
        </p:spPr>
        <p:txBody>
          <a:bodyPr wrap="square">
            <a:spAutoFit/>
          </a:bodyPr>
          <a:lstStyle/>
          <a:p>
            <a:pPr algn="just"/>
            <a:r>
              <a:rPr lang="es-MX" sz="1200" b="1" dirty="0">
                <a:solidFill>
                  <a:srgbClr val="0F1419"/>
                </a:solidFill>
                <a:latin typeface="Arial" panose="020B0604020202020204" pitchFamily="34" charset="0"/>
                <a:cs typeface="Arial" panose="020B0604020202020204" pitchFamily="34" charset="0"/>
              </a:rPr>
              <a:t>Estrategia Entorno Seguro: </a:t>
            </a:r>
            <a:r>
              <a:rPr lang="es-MX" sz="1200" dirty="0">
                <a:solidFill>
                  <a:srgbClr val="0F1419"/>
                </a:solidFill>
                <a:latin typeface="Arial" panose="020B0604020202020204" pitchFamily="34" charset="0"/>
                <a:cs typeface="Arial" panose="020B0604020202020204" pitchFamily="34" charset="0"/>
              </a:rPr>
              <a:t>trabajo articulado con la Secretaria del Interior, Policía Nacional y DTB llegando a los diferentes barrios de la Ciudad con el propósito de sensibilizar a los ciudadanos en seguridad ciudadana y seguridad vial.</a:t>
            </a:r>
          </a:p>
        </p:txBody>
      </p:sp>
      <p:pic>
        <p:nvPicPr>
          <p:cNvPr id="21" name="Imagen 20"/>
          <p:cNvPicPr>
            <a:picLocks noChangeAspect="1"/>
          </p:cNvPicPr>
          <p:nvPr/>
        </p:nvPicPr>
        <p:blipFill>
          <a:blip r:embed="rId2"/>
          <a:stretch>
            <a:fillRect/>
          </a:stretch>
        </p:blipFill>
        <p:spPr>
          <a:xfrm>
            <a:off x="155134" y="1727088"/>
            <a:ext cx="2753187" cy="1616000"/>
          </a:xfrm>
          <a:prstGeom prst="rect">
            <a:avLst/>
          </a:prstGeom>
        </p:spPr>
      </p:pic>
      <p:pic>
        <p:nvPicPr>
          <p:cNvPr id="6" name="Imagen 5"/>
          <p:cNvPicPr>
            <a:picLocks noChangeAspect="1"/>
          </p:cNvPicPr>
          <p:nvPr/>
        </p:nvPicPr>
        <p:blipFill>
          <a:blip r:embed="rId3"/>
          <a:stretch>
            <a:fillRect/>
          </a:stretch>
        </p:blipFill>
        <p:spPr>
          <a:xfrm>
            <a:off x="3172625" y="1784337"/>
            <a:ext cx="2797878" cy="1534519"/>
          </a:xfrm>
          <a:prstGeom prst="rect">
            <a:avLst/>
          </a:prstGeom>
        </p:spPr>
      </p:pic>
      <p:sp>
        <p:nvSpPr>
          <p:cNvPr id="7" name="Rectángulo 6"/>
          <p:cNvSpPr/>
          <p:nvPr/>
        </p:nvSpPr>
        <p:spPr>
          <a:xfrm>
            <a:off x="3672552" y="1490588"/>
            <a:ext cx="1813915" cy="277057"/>
          </a:xfrm>
          <a:prstGeom prst="rect">
            <a:avLst/>
          </a:prstGeom>
        </p:spPr>
        <p:txBody>
          <a:bodyPr wrap="square">
            <a:spAutoFit/>
          </a:bodyPr>
          <a:lstStyle/>
          <a:p>
            <a:r>
              <a:rPr lang="es-MX" sz="1200" dirty="0">
                <a:solidFill>
                  <a:srgbClr val="0F1419"/>
                </a:solidFill>
                <a:latin typeface="Arial" panose="020B0604020202020204" pitchFamily="34" charset="0"/>
                <a:cs typeface="Arial" panose="020B0604020202020204" pitchFamily="34" charset="0"/>
              </a:rPr>
              <a:t>Calle 49 con carrera 29</a:t>
            </a:r>
            <a:endParaRPr lang="en-US" sz="1200" dirty="0">
              <a:latin typeface="Arial" panose="020B0604020202020204" pitchFamily="34" charset="0"/>
              <a:cs typeface="Arial" panose="020B0604020202020204" pitchFamily="34" charset="0"/>
            </a:endParaRPr>
          </a:p>
        </p:txBody>
      </p:sp>
      <p:sp>
        <p:nvSpPr>
          <p:cNvPr id="22" name="Rectángulo 21"/>
          <p:cNvSpPr/>
          <p:nvPr/>
        </p:nvSpPr>
        <p:spPr>
          <a:xfrm>
            <a:off x="1128150" y="1490646"/>
            <a:ext cx="862695" cy="276999"/>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Carera 27</a:t>
            </a:r>
            <a:endParaRPr lang="en-US" sz="1200"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4"/>
          <a:stretch>
            <a:fillRect/>
          </a:stretch>
        </p:blipFill>
        <p:spPr>
          <a:xfrm>
            <a:off x="6164418" y="1744436"/>
            <a:ext cx="2809162" cy="1599061"/>
          </a:xfrm>
          <a:prstGeom prst="rect">
            <a:avLst/>
          </a:prstGeom>
        </p:spPr>
      </p:pic>
      <p:sp>
        <p:nvSpPr>
          <p:cNvPr id="24" name="Rectángulo 23"/>
          <p:cNvSpPr/>
          <p:nvPr/>
        </p:nvSpPr>
        <p:spPr>
          <a:xfrm>
            <a:off x="7015095" y="1471749"/>
            <a:ext cx="1145055" cy="276999"/>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Sector Guarín  </a:t>
            </a:r>
            <a:endParaRPr lang="en-US" sz="1200" dirty="0">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5"/>
          <a:stretch>
            <a:fillRect/>
          </a:stretch>
        </p:blipFill>
        <p:spPr>
          <a:xfrm>
            <a:off x="642977" y="3370592"/>
            <a:ext cx="3777473" cy="2271588"/>
          </a:xfrm>
          <a:prstGeom prst="rect">
            <a:avLst/>
          </a:prstGeom>
        </p:spPr>
      </p:pic>
      <p:sp>
        <p:nvSpPr>
          <p:cNvPr id="26" name="Rectángulo 25"/>
          <p:cNvSpPr/>
          <p:nvPr/>
        </p:nvSpPr>
        <p:spPr>
          <a:xfrm>
            <a:off x="2004041" y="5570962"/>
            <a:ext cx="1167422" cy="276999"/>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Barrio Dongón </a:t>
            </a:r>
            <a:endParaRPr lang="en-US" sz="1200" dirty="0">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6"/>
          <a:stretch>
            <a:fillRect/>
          </a:stretch>
        </p:blipFill>
        <p:spPr>
          <a:xfrm>
            <a:off x="4618970" y="3401349"/>
            <a:ext cx="3903498" cy="2238005"/>
          </a:xfrm>
          <a:prstGeom prst="rect">
            <a:avLst/>
          </a:prstGeom>
        </p:spPr>
      </p:pic>
      <p:sp>
        <p:nvSpPr>
          <p:cNvPr id="17" name="Rectángulo 16"/>
          <p:cNvSpPr/>
          <p:nvPr/>
        </p:nvSpPr>
        <p:spPr>
          <a:xfrm>
            <a:off x="5694153" y="5584702"/>
            <a:ext cx="1748370" cy="276999"/>
          </a:xfrm>
          <a:prstGeom prst="rect">
            <a:avLst/>
          </a:prstGeom>
        </p:spPr>
        <p:txBody>
          <a:bodyPr wrap="square">
            <a:spAutoFit/>
          </a:bodyPr>
          <a:lstStyle/>
          <a:p>
            <a:r>
              <a:rPr lang="es-CO" sz="1200" dirty="0">
                <a:solidFill>
                  <a:srgbClr val="0F1419"/>
                </a:solidFill>
                <a:latin typeface="Arial" panose="020B0604020202020204" pitchFamily="34" charset="0"/>
                <a:cs typeface="Arial" panose="020B0604020202020204" pitchFamily="34" charset="0"/>
              </a:rPr>
              <a:t>Parque</a:t>
            </a:r>
            <a:r>
              <a:rPr lang="en-US" sz="1200" dirty="0">
                <a:solidFill>
                  <a:srgbClr val="0F1419"/>
                </a:solidFill>
                <a:latin typeface="Arial" panose="020B0604020202020204" pitchFamily="34" charset="0"/>
                <a:cs typeface="Arial" panose="020B0604020202020204" pitchFamily="34" charset="0"/>
              </a:rPr>
              <a:t> Antonia Santos</a:t>
            </a:r>
            <a:endParaRPr lang="en-US" sz="1200" dirty="0">
              <a:latin typeface="Arial" panose="020B0604020202020204" pitchFamily="34" charset="0"/>
              <a:cs typeface="Arial" panose="020B0604020202020204" pitchFamily="34" charset="0"/>
            </a:endParaRPr>
          </a:p>
        </p:txBody>
      </p:sp>
      <p:sp>
        <p:nvSpPr>
          <p:cNvPr id="18" name="Rectángulo 1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7" name="Imagen 26">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8" name="Rectángulo 27"/>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9" name="CuadroTexto 28">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247149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p>
        </p:txBody>
      </p:sp>
      <p:sp>
        <p:nvSpPr>
          <p:cNvPr id="2" name="Rectángulo 1"/>
          <p:cNvSpPr/>
          <p:nvPr/>
        </p:nvSpPr>
        <p:spPr>
          <a:xfrm>
            <a:off x="764955" y="1182882"/>
            <a:ext cx="1283139" cy="523220"/>
          </a:xfrm>
          <a:prstGeom prst="rect">
            <a:avLst/>
          </a:prstGeom>
          <a:noFill/>
          <a:ln>
            <a:noFill/>
          </a:ln>
        </p:spPr>
        <p:txBody>
          <a:bodyPr wrap="square">
            <a:spAutoFit/>
          </a:bodyPr>
          <a:lstStyle/>
          <a:p>
            <a:r>
              <a:rPr lang="en-US" sz="1400" b="1" dirty="0">
                <a:latin typeface="Arial" panose="020B0604020202020204" pitchFamily="34" charset="0"/>
                <a:cs typeface="Arial" panose="020B0604020202020204" pitchFamily="34" charset="0"/>
                <a:hlinkClick r:id="rId2"/>
              </a:rPr>
              <a:t>#</a:t>
            </a:r>
            <a:r>
              <a:rPr lang="en-US" sz="1400" b="1" u="sng" dirty="0">
                <a:latin typeface="Arial" panose="020B0604020202020204" pitchFamily="34" charset="0"/>
                <a:cs typeface="Arial" panose="020B0604020202020204" pitchFamily="34" charset="0"/>
                <a:hlinkClick r:id="rId2"/>
              </a:rPr>
              <a:t>RetoDigitalDTB</a:t>
            </a:r>
            <a:endParaRPr lang="en-US" sz="1400" b="1" u="sng"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stretch>
            <a:fillRect/>
          </a:stretch>
        </p:blipFill>
        <p:spPr>
          <a:xfrm>
            <a:off x="2245625" y="2222500"/>
            <a:ext cx="2384793" cy="1286121"/>
          </a:xfrm>
          <a:prstGeom prst="rect">
            <a:avLst/>
          </a:prstGeom>
        </p:spPr>
      </p:pic>
      <p:pic>
        <p:nvPicPr>
          <p:cNvPr id="5" name="Imagen 4"/>
          <p:cNvPicPr>
            <a:picLocks noChangeAspect="1"/>
          </p:cNvPicPr>
          <p:nvPr/>
        </p:nvPicPr>
        <p:blipFill>
          <a:blip r:embed="rId4"/>
          <a:stretch>
            <a:fillRect/>
          </a:stretch>
        </p:blipFill>
        <p:spPr>
          <a:xfrm>
            <a:off x="1016395" y="3861673"/>
            <a:ext cx="3520591" cy="1913365"/>
          </a:xfrm>
          <a:prstGeom prst="rect">
            <a:avLst/>
          </a:prstGeom>
        </p:spPr>
      </p:pic>
      <p:sp>
        <p:nvSpPr>
          <p:cNvPr id="16" name="Rectángulo 15"/>
          <p:cNvSpPr/>
          <p:nvPr/>
        </p:nvSpPr>
        <p:spPr>
          <a:xfrm>
            <a:off x="2493061" y="3597884"/>
            <a:ext cx="4225239" cy="276999"/>
          </a:xfrm>
          <a:prstGeom prst="rect">
            <a:avLst/>
          </a:prstGeom>
        </p:spPr>
        <p:txBody>
          <a:bodyPr wrap="square">
            <a:spAutoFit/>
          </a:bodyPr>
          <a:lstStyle/>
          <a:p>
            <a:pPr marL="171450" indent="-171450" algn="just">
              <a:buFont typeface="Wingdings" panose="05000000000000000000" pitchFamily="2" charset="2"/>
              <a:buChar char="ü"/>
            </a:pPr>
            <a:r>
              <a:rPr lang="es-MX" sz="1200" b="1" dirty="0">
                <a:latin typeface="Arial" panose="020B0604020202020204" pitchFamily="34" charset="0"/>
                <a:cs typeface="Arial" panose="020B0604020202020204" pitchFamily="34" charset="0"/>
              </a:rPr>
              <a:t>Campañas Pedagógica de cultura vial en la </a:t>
            </a:r>
            <a:r>
              <a:rPr lang="es-MX" sz="1200" b="1" dirty="0" err="1">
                <a:latin typeface="Arial" panose="020B0604020202020204" pitchFamily="34" charset="0"/>
                <a:cs typeface="Arial" panose="020B0604020202020204" pitchFamily="34" charset="0"/>
              </a:rPr>
              <a:t>recreovía</a:t>
            </a:r>
            <a:r>
              <a:rPr lang="es-MX" sz="1200" b="1"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5"/>
          <a:stretch>
            <a:fillRect/>
          </a:stretch>
        </p:blipFill>
        <p:spPr>
          <a:xfrm>
            <a:off x="4655764" y="3915256"/>
            <a:ext cx="3444056" cy="1898058"/>
          </a:xfrm>
          <a:prstGeom prst="rect">
            <a:avLst/>
          </a:prstGeom>
        </p:spPr>
      </p:pic>
      <p:pic>
        <p:nvPicPr>
          <p:cNvPr id="15" name="Imagen 14"/>
          <p:cNvPicPr>
            <a:picLocks noChangeAspect="1"/>
          </p:cNvPicPr>
          <p:nvPr/>
        </p:nvPicPr>
        <p:blipFill>
          <a:blip r:embed="rId6"/>
          <a:stretch>
            <a:fillRect/>
          </a:stretch>
        </p:blipFill>
        <p:spPr>
          <a:xfrm>
            <a:off x="4938704" y="1560171"/>
            <a:ext cx="3532196" cy="1939688"/>
          </a:xfrm>
          <a:prstGeom prst="rect">
            <a:avLst/>
          </a:prstGeom>
        </p:spPr>
      </p:pic>
      <p:sp>
        <p:nvSpPr>
          <p:cNvPr id="17" name="Rectángulo 16"/>
          <p:cNvSpPr/>
          <p:nvPr/>
        </p:nvSpPr>
        <p:spPr>
          <a:xfrm>
            <a:off x="4823714" y="982903"/>
            <a:ext cx="3774186" cy="461665"/>
          </a:xfrm>
          <a:prstGeom prst="rect">
            <a:avLst/>
          </a:prstGeom>
        </p:spPr>
        <p:txBody>
          <a:bodyPr wrap="square">
            <a:spAutoFit/>
          </a:bodyPr>
          <a:lstStyle/>
          <a:p>
            <a:pPr marL="171450" indent="-171450">
              <a:buFont typeface="Wingdings" panose="05000000000000000000" pitchFamily="2" charset="2"/>
              <a:buChar char="ü"/>
            </a:pPr>
            <a:r>
              <a:rPr lang="es-MX" sz="1200" b="1" dirty="0">
                <a:solidFill>
                  <a:srgbClr val="0F1419"/>
                </a:solidFill>
                <a:latin typeface="Arial" panose="020B0604020202020204" pitchFamily="34" charset="0"/>
                <a:cs typeface="Arial" panose="020B0604020202020204" pitchFamily="34" charset="0"/>
              </a:rPr>
              <a:t>Capacitación  en Colegios.</a:t>
            </a:r>
          </a:p>
          <a:p>
            <a:pPr algn="just"/>
            <a:r>
              <a:rPr lang="es-MX" sz="1200" dirty="0">
                <a:solidFill>
                  <a:srgbClr val="0F1419"/>
                </a:solidFill>
                <a:latin typeface="Arial" panose="020B0604020202020204" pitchFamily="34" charset="0"/>
                <a:cs typeface="Arial" panose="020B0604020202020204" pitchFamily="34" charset="0"/>
              </a:rPr>
              <a:t>    Colegio Girasoles </a:t>
            </a:r>
            <a:r>
              <a:rPr lang="es-MX" sz="1200" dirty="0" err="1">
                <a:solidFill>
                  <a:srgbClr val="0F1419"/>
                </a:solidFill>
                <a:latin typeface="Arial" panose="020B0604020202020204" pitchFamily="34" charset="0"/>
                <a:cs typeface="Arial" panose="020B0604020202020204" pitchFamily="34" charset="0"/>
              </a:rPr>
              <a:t>School</a:t>
            </a:r>
            <a:r>
              <a:rPr lang="es-MX" sz="1200" dirty="0">
                <a:solidFill>
                  <a:srgbClr val="0F1419"/>
                </a:solidFill>
                <a:latin typeface="Arial" panose="020B0604020202020204" pitchFamily="34" charset="0"/>
                <a:cs typeface="Arial" panose="020B0604020202020204" pitchFamily="34" charset="0"/>
              </a:rPr>
              <a:t>: 60 niños sensibilizados</a:t>
            </a:r>
            <a:endParaRPr lang="en-US" sz="1200" dirty="0">
              <a:latin typeface="Arial" panose="020B0604020202020204" pitchFamily="34" charset="0"/>
              <a:cs typeface="Arial" panose="020B0604020202020204" pitchFamily="34" charset="0"/>
            </a:endParaRPr>
          </a:p>
        </p:txBody>
      </p:sp>
      <p:sp>
        <p:nvSpPr>
          <p:cNvPr id="4" name="CuadroTexto 3"/>
          <p:cNvSpPr txBox="1"/>
          <p:nvPr/>
        </p:nvSpPr>
        <p:spPr>
          <a:xfrm>
            <a:off x="492811" y="943495"/>
            <a:ext cx="4000500" cy="307777"/>
          </a:xfrm>
          <a:prstGeom prst="rect">
            <a:avLst/>
          </a:prstGeom>
          <a:noFill/>
        </p:spPr>
        <p:txBody>
          <a:bodyPr wrap="square" rtlCol="0">
            <a:spAutoFit/>
          </a:bodyPr>
          <a:lstStyle/>
          <a:p>
            <a:pPr marL="285750" indent="-285750">
              <a:buFont typeface="Wingdings" panose="05000000000000000000" pitchFamily="2" charset="2"/>
              <a:buChar char="ü"/>
            </a:pPr>
            <a:r>
              <a:rPr lang="es-CO" sz="1400" b="1" dirty="0">
                <a:latin typeface="Arial" panose="020B0604020202020204" pitchFamily="34" charset="0"/>
                <a:cs typeface="Arial" panose="020B0604020202020204" pitchFamily="34" charset="0"/>
              </a:rPr>
              <a:t>Ejecución actividades en Educación Vial:</a:t>
            </a:r>
          </a:p>
        </p:txBody>
      </p:sp>
      <p:pic>
        <p:nvPicPr>
          <p:cNvPr id="19" name="Imagen 18" descr="Captura de pantalla de un juego de computadora&#10;&#10;Descripción generada automáticamente"/>
          <p:cNvPicPr/>
          <p:nvPr/>
        </p:nvPicPr>
        <p:blipFill>
          <a:blip r:embed="rId7">
            <a:extLst>
              <a:ext uri="{28A0092B-C50C-407E-A947-70E740481C1C}">
                <a14:useLocalDpi xmlns:a14="http://schemas.microsoft.com/office/drawing/2010/main" val="0"/>
              </a:ext>
            </a:extLst>
          </a:blip>
          <a:srcRect/>
          <a:stretch>
            <a:fillRect/>
          </a:stretch>
        </p:blipFill>
        <p:spPr bwMode="auto">
          <a:xfrm>
            <a:off x="764955" y="1736723"/>
            <a:ext cx="2246978" cy="1251203"/>
          </a:xfrm>
          <a:prstGeom prst="rect">
            <a:avLst/>
          </a:prstGeom>
          <a:noFill/>
        </p:spPr>
      </p:pic>
      <p:sp>
        <p:nvSpPr>
          <p:cNvPr id="23" name="Rectángulo 22"/>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4" name="Imagen 23">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5" name="Rectángulo 2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 name="CuadroTexto 25">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04874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stretch>
            <a:fillRect/>
          </a:stretch>
        </p:blipFill>
        <p:spPr>
          <a:xfrm>
            <a:off x="309427" y="3360499"/>
            <a:ext cx="3898616" cy="2279842"/>
          </a:xfrm>
          <a:prstGeom prst="rect">
            <a:avLst/>
          </a:prstGeom>
        </p:spPr>
      </p:pic>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 name="Imagen 3"/>
          <p:cNvPicPr>
            <a:picLocks noChangeAspect="1"/>
          </p:cNvPicPr>
          <p:nvPr/>
        </p:nvPicPr>
        <p:blipFill>
          <a:blip r:embed="rId3"/>
          <a:stretch>
            <a:fillRect/>
          </a:stretch>
        </p:blipFill>
        <p:spPr>
          <a:xfrm>
            <a:off x="6799439" y="2586779"/>
            <a:ext cx="1987083" cy="1031142"/>
          </a:xfrm>
          <a:prstGeom prst="rect">
            <a:avLst/>
          </a:prstGeom>
        </p:spPr>
      </p:pic>
      <p:pic>
        <p:nvPicPr>
          <p:cNvPr id="20" name="Imagen 19"/>
          <p:cNvPicPr>
            <a:picLocks noChangeAspect="1"/>
          </p:cNvPicPr>
          <p:nvPr/>
        </p:nvPicPr>
        <p:blipFill>
          <a:blip r:embed="rId4"/>
          <a:stretch>
            <a:fillRect/>
          </a:stretch>
        </p:blipFill>
        <p:spPr>
          <a:xfrm>
            <a:off x="4512541" y="1279179"/>
            <a:ext cx="2020174" cy="1090528"/>
          </a:xfrm>
          <a:prstGeom prst="rect">
            <a:avLst/>
          </a:prstGeom>
        </p:spPr>
      </p:pic>
      <p:sp>
        <p:nvSpPr>
          <p:cNvPr id="3" name="Rectángulo 2"/>
          <p:cNvSpPr/>
          <p:nvPr/>
        </p:nvSpPr>
        <p:spPr>
          <a:xfrm>
            <a:off x="155575" y="969470"/>
            <a:ext cx="4090242" cy="2211952"/>
          </a:xfrm>
          <a:prstGeom prst="rect">
            <a:avLst/>
          </a:prstGeom>
        </p:spPr>
        <p:txBody>
          <a:bodyPr wrap="square">
            <a:spAutoFit/>
          </a:bodyPr>
          <a:lstStyle/>
          <a:p>
            <a:pPr marL="171450" lvl="0" indent="-171450" algn="just">
              <a:lnSpc>
                <a:spcPct val="110000"/>
              </a:lnSpc>
              <a:spcAft>
                <a:spcPts val="0"/>
              </a:spcAft>
              <a:buFont typeface="Wingdings" panose="05000000000000000000" pitchFamily="2" charset="2"/>
              <a:buChar char="ü"/>
            </a:pPr>
            <a:r>
              <a:rPr lang="es-CO" sz="1200" b="1" dirty="0">
                <a:latin typeface="Arial" panose="020B0604020202020204" pitchFamily="34" charset="0"/>
                <a:ea typeface="Times New Roman" panose="02020603050405020304" pitchFamily="18" charset="0"/>
                <a:cs typeface="Times New Roman" panose="02020603050405020304" pitchFamily="18" charset="0"/>
              </a:rPr>
              <a:t>PARQUE MOVIL CIUDAD VITAL</a:t>
            </a:r>
            <a:r>
              <a:rPr lang="es-CO" sz="1400" dirty="0">
                <a:latin typeface="Arial" panose="020B0604020202020204" pitchFamily="34" charset="0"/>
                <a:ea typeface="Times New Roman" panose="02020603050405020304" pitchFamily="18" charset="0"/>
                <a:cs typeface="Times New Roman" panose="02020603050405020304" pitchFamily="18" charset="0"/>
              </a:rPr>
              <a:t>. De forma lúdico - pedagógica se desarrollan actividades dirigidas a niños, jóvenes, docentes y padres de familia de la comunidad educativa de Bucaramanga. Se simula interacción de los actores viales en la vía pública para generar experiencias y aprendizajes sobre la función de las señales, normas de tránsito uso del transporte legal en la  seguridad vial.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Imagen 16" descr="Un grupo de personas de pie en la calle&#10;&#10;Descripción generada automáticamente con confianza media"/>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5632" y="2489945"/>
            <a:ext cx="1987083" cy="1169551"/>
          </a:xfrm>
          <a:prstGeom prst="rect">
            <a:avLst/>
          </a:prstGeom>
          <a:noFill/>
        </p:spPr>
      </p:pic>
      <p:pic>
        <p:nvPicPr>
          <p:cNvPr id="21" name="Imagen 20" descr="Un grupo de personas en una estación de trenes&#10;&#10;Descripción generada automáticamente con confianza media"/>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9439" y="1261255"/>
            <a:ext cx="1987082" cy="1169550"/>
          </a:xfrm>
          <a:prstGeom prst="rect">
            <a:avLst/>
          </a:prstGeom>
          <a:noFill/>
        </p:spPr>
      </p:pic>
      <p:sp>
        <p:nvSpPr>
          <p:cNvPr id="8" name="Rectángulo 7"/>
          <p:cNvSpPr/>
          <p:nvPr/>
        </p:nvSpPr>
        <p:spPr>
          <a:xfrm>
            <a:off x="4333009" y="4020795"/>
            <a:ext cx="4453512" cy="954107"/>
          </a:xfrm>
          <a:prstGeom prst="rect">
            <a:avLst/>
          </a:prstGeom>
        </p:spPr>
        <p:txBody>
          <a:bodyPr wrap="square">
            <a:spAutoFit/>
          </a:bodyPr>
          <a:lstStyle/>
          <a:p>
            <a:pPr marL="171450" indent="-171450" algn="just">
              <a:buFont typeface="Wingdings" panose="05000000000000000000" pitchFamily="2" charset="2"/>
              <a:buChar char="ü"/>
            </a:pPr>
            <a:r>
              <a:rPr lang="es-MX" sz="1400" b="1" dirty="0">
                <a:latin typeface="Arial" panose="020B0604020202020204" pitchFamily="34" charset="0"/>
                <a:cs typeface="Arial" panose="020B0604020202020204" pitchFamily="34" charset="0"/>
              </a:rPr>
              <a:t>Reconocimiento a los estudiantes</a:t>
            </a:r>
            <a:r>
              <a:rPr lang="es-MX" sz="1400" dirty="0">
                <a:latin typeface="Arial" panose="020B0604020202020204" pitchFamily="34" charset="0"/>
                <a:cs typeface="Arial" panose="020B0604020202020204" pitchFamily="34" charset="0"/>
              </a:rPr>
              <a:t> de 10 y 11 grado del colegio Adventista La Libertad quienes realizaron 80 horas de formación en seguridad vial  preparándose para salvar vidas en la vía</a:t>
            </a:r>
          </a:p>
        </p:txBody>
      </p:sp>
      <p:sp>
        <p:nvSpPr>
          <p:cNvPr id="14" name="Rectángulo 1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8" name="Rectángulo 17"/>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693618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651861" y="1106813"/>
            <a:ext cx="3260172" cy="2255410"/>
          </a:xfrm>
          <a:prstGeom prst="rect">
            <a:avLst/>
          </a:prstGeom>
        </p:spPr>
      </p:pic>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p:cNvPicPr>
            <a:picLocks noChangeAspect="1"/>
          </p:cNvPicPr>
          <p:nvPr/>
        </p:nvPicPr>
        <p:blipFill>
          <a:blip r:embed="rId4"/>
          <a:stretch>
            <a:fillRect/>
          </a:stretch>
        </p:blipFill>
        <p:spPr>
          <a:xfrm>
            <a:off x="5624599" y="3752144"/>
            <a:ext cx="3260172" cy="1977706"/>
          </a:xfrm>
          <a:prstGeom prst="rect">
            <a:avLst/>
          </a:prstGeom>
        </p:spPr>
      </p:pic>
      <p:sp>
        <p:nvSpPr>
          <p:cNvPr id="18" name="Rectángulo 17"/>
          <p:cNvSpPr/>
          <p:nvPr/>
        </p:nvSpPr>
        <p:spPr>
          <a:xfrm>
            <a:off x="307975" y="1078879"/>
            <a:ext cx="5185803" cy="4785926"/>
          </a:xfrm>
          <a:prstGeom prst="rect">
            <a:avLst/>
          </a:prstGeom>
          <a:solidFill>
            <a:schemeClr val="bg1"/>
          </a:solidFill>
        </p:spPr>
        <p:txBody>
          <a:bodyPr wrap="square">
            <a:spAutoFit/>
          </a:bodyPr>
          <a:lstStyle/>
          <a:p>
            <a:endParaRPr lang="en-US" sz="1100" b="1"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Uso del transporte legal.</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Movilidad sostenible - En bici voy seguro.</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Disminución de la contaminación auditiva, usando   de manera racional el pito o bocina</a:t>
            </a:r>
            <a:br>
              <a:rPr lang="es-MX" sz="1400" dirty="0">
                <a:latin typeface="Arial" panose="020B0604020202020204" pitchFamily="34" charset="0"/>
                <a:cs typeface="Arial" panose="020B0604020202020204" pitchFamily="34" charset="0"/>
              </a:rPr>
            </a:br>
            <a:br>
              <a:rPr lang="es-MX" sz="1400" dirty="0">
                <a:latin typeface="Arial" panose="020B0604020202020204" pitchFamily="34" charset="0"/>
                <a:cs typeface="Arial" panose="020B0604020202020204" pitchFamily="34" charset="0"/>
              </a:rPr>
            </a:br>
            <a:r>
              <a:rPr lang="es-MX" sz="1400" dirty="0">
                <a:latin typeface="Arial" panose="020B0604020202020204" pitchFamily="34" charset="0"/>
                <a:cs typeface="Arial" panose="020B0604020202020204" pitchFamily="34" charset="0"/>
              </a:rPr>
              <a:t>•  Solidaridad vial hacia las personas con movilidad reducida.</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Conciencia sobre los riesgos de usar dispositivos móviles al conducir o caminar por las vías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Uso del cinturón de seguridad</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Respeto a los límites de velocidad</a:t>
            </a:r>
            <a:br>
              <a:rPr lang="es-MX" sz="1400" dirty="0">
                <a:latin typeface="Arial" panose="020B0604020202020204" pitchFamily="34" charset="0"/>
                <a:cs typeface="Arial" panose="020B0604020202020204" pitchFamily="34" charset="0"/>
              </a:rPr>
            </a:br>
            <a:br>
              <a:rPr lang="es-MX" sz="1400" dirty="0">
                <a:latin typeface="Arial" panose="020B0604020202020204" pitchFamily="34" charset="0"/>
                <a:cs typeface="Arial" panose="020B0604020202020204" pitchFamily="34" charset="0"/>
              </a:rPr>
            </a:br>
            <a:r>
              <a:rPr lang="es-MX" sz="1400" dirty="0">
                <a:latin typeface="Arial" panose="020B0604020202020204" pitchFamily="34" charset="0"/>
                <a:cs typeface="Arial" panose="020B0604020202020204" pitchFamily="34" charset="0"/>
              </a:rPr>
              <a:t>•   Conducción sobria, peligros de la conducción bajo efectos del lico o sustancias psicoactivas.</a:t>
            </a:r>
            <a:br>
              <a:rPr lang="es-MX" sz="1400" dirty="0">
                <a:latin typeface="Arial" panose="020B0604020202020204" pitchFamily="34" charset="0"/>
                <a:cs typeface="Arial" panose="020B0604020202020204" pitchFamily="34" charset="0"/>
              </a:rPr>
            </a:br>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Beneficios de usar apropiadamente el casco protector en las motocicletas. </a:t>
            </a:r>
            <a:endParaRPr lang="en-US" sz="1400" dirty="0">
              <a:latin typeface="Arial" panose="020B0604020202020204" pitchFamily="34" charset="0"/>
              <a:cs typeface="Arial" panose="020B0604020202020204" pitchFamily="34" charset="0"/>
            </a:endParaRPr>
          </a:p>
        </p:txBody>
      </p:sp>
      <p:sp>
        <p:nvSpPr>
          <p:cNvPr id="25" name="CuadroTexto 24">
            <a:extLst>
              <a:ext uri="{FF2B5EF4-FFF2-40B4-BE49-F238E27FC236}">
                <a16:creationId xmlns:a16="http://schemas.microsoft.com/office/drawing/2014/main" id="{D0D2B81E-0675-47B5-B127-ECC94F3B9384}"/>
              </a:ext>
            </a:extLst>
          </p:cNvPr>
          <p:cNvSpPr txBox="1"/>
          <p:nvPr/>
        </p:nvSpPr>
        <p:spPr>
          <a:xfrm>
            <a:off x="155575" y="852875"/>
            <a:ext cx="7099110" cy="369332"/>
          </a:xfrm>
          <a:prstGeom prst="rect">
            <a:avLst/>
          </a:prstGeom>
          <a:noFill/>
        </p:spPr>
        <p:txBody>
          <a:bodyPr wrap="square">
            <a:spAutoFit/>
          </a:bodyPr>
          <a:lstStyle/>
          <a:p>
            <a:pPr marL="171450" indent="-171450">
              <a:buFont typeface="Wingdings" panose="05000000000000000000" pitchFamily="2" charset="2"/>
              <a:buChar char="ü"/>
            </a:pPr>
            <a:r>
              <a:rPr lang="es-CO" b="1" dirty="0">
                <a:latin typeface="Arial" panose="020B0604020202020204" pitchFamily="34" charset="0"/>
                <a:ea typeface="Times New Roman" panose="02020603050405020304" pitchFamily="18" charset="0"/>
                <a:cs typeface="Times New Roman" panose="02020603050405020304" pitchFamily="18" charset="0"/>
              </a:rPr>
              <a:t>Labor pedagógica en las vías para promover:</a:t>
            </a:r>
            <a:endParaRPr lang="en-US" b="1"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98780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5"/>
            <a:ext cx="5221580" cy="6099141"/>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266853" y="2364220"/>
            <a:ext cx="4726193" cy="1569660"/>
          </a:xfrm>
          <a:prstGeom prst="rect">
            <a:avLst/>
          </a:prstGeom>
          <a:noFill/>
        </p:spPr>
        <p:txBody>
          <a:bodyPr wrap="square">
            <a:spAutoFit/>
          </a:bodyPr>
          <a:lstStyle/>
          <a:p>
            <a:pPr algn="ctr"/>
            <a:r>
              <a:rPr lang="es-MX" sz="4800" dirty="0">
                <a:solidFill>
                  <a:schemeClr val="bg1"/>
                </a:solidFill>
                <a:latin typeface="Barlow Black" panose="00000A00000000000000" pitchFamily="2" charset="0"/>
                <a:cs typeface="Arial" panose="020B0604020202020204" pitchFamily="34" charset="0"/>
              </a:rPr>
              <a:t>INFORMACIÓN FINANCIERA</a:t>
            </a:r>
            <a:endParaRPr lang="es-CO" sz="4800" dirty="0">
              <a:solidFill>
                <a:schemeClr val="bg1"/>
              </a:solidFill>
              <a:latin typeface="Barlow Black" panose="00000A00000000000000" pitchFamily="2" charset="0"/>
              <a:cs typeface="Arial" panose="020B0604020202020204" pitchFamily="34" charset="0"/>
            </a:endParaRPr>
          </a:p>
        </p:txBody>
      </p:sp>
      <p:sp>
        <p:nvSpPr>
          <p:cNvPr id="2" name="CuadroTexto 1">
            <a:extLst>
              <a:ext uri="{FF2B5EF4-FFF2-40B4-BE49-F238E27FC236}">
                <a16:creationId xmlns:a16="http://schemas.microsoft.com/office/drawing/2014/main" id="{9A7B907B-5953-47A5-8FED-556E9A7B0657}"/>
              </a:ext>
            </a:extLst>
          </p:cNvPr>
          <p:cNvSpPr txBox="1"/>
          <p:nvPr/>
        </p:nvSpPr>
        <p:spPr>
          <a:xfrm>
            <a:off x="5508927" y="3636012"/>
            <a:ext cx="3470555" cy="1200329"/>
          </a:xfrm>
          <a:prstGeom prst="rect">
            <a:avLst/>
          </a:prstGeom>
          <a:noFill/>
        </p:spPr>
        <p:txBody>
          <a:bodyPr wrap="square" rtlCol="0">
            <a:spAutoFit/>
          </a:bodyPr>
          <a:lstStyle/>
          <a:p>
            <a:pPr algn="ctr"/>
            <a:r>
              <a:rPr lang="es-MX" b="1" dirty="0">
                <a:latin typeface="Arial Black" panose="020B0A04020102020204" pitchFamily="34" charset="0"/>
              </a:rPr>
              <a:t>Subdirectora Financiera</a:t>
            </a:r>
          </a:p>
          <a:p>
            <a:pPr algn="ctr"/>
            <a:r>
              <a:rPr lang="es-MX" b="1" dirty="0">
                <a:solidFill>
                  <a:schemeClr val="tx1">
                    <a:lumMod val="65000"/>
                    <a:lumOff val="35000"/>
                  </a:schemeClr>
                </a:solidFill>
                <a:latin typeface="Arial Black" panose="020B0A04020102020204" pitchFamily="34" charset="0"/>
              </a:rPr>
              <a:t>Dra. </a:t>
            </a:r>
            <a:r>
              <a:rPr lang="es-CO" b="1" i="0" dirty="0">
                <a:solidFill>
                  <a:schemeClr val="tx1">
                    <a:lumMod val="65000"/>
                    <a:lumOff val="35000"/>
                  </a:schemeClr>
                </a:solidFill>
                <a:effectLst/>
                <a:latin typeface="Arial Black" panose="020B0A04020102020204" pitchFamily="34" charset="0"/>
              </a:rPr>
              <a:t>Claudia Ximena Mendoza Montagut</a:t>
            </a:r>
          </a:p>
          <a:p>
            <a:endParaRPr lang="es-CO" dirty="0"/>
          </a:p>
        </p:txBody>
      </p:sp>
      <p:pic>
        <p:nvPicPr>
          <p:cNvPr id="5124" name="Picture 4">
            <a:extLst>
              <a:ext uri="{FF2B5EF4-FFF2-40B4-BE49-F238E27FC236}">
                <a16:creationId xmlns:a16="http://schemas.microsoft.com/office/drawing/2014/main" id="{EF4853B6-AFCD-4497-8382-473148DAA7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056" y="670916"/>
            <a:ext cx="1895475" cy="28575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Tree>
    <p:extLst>
      <p:ext uri="{BB962C8B-B14F-4D97-AF65-F5344CB8AC3E}">
        <p14:creationId xmlns:p14="http://schemas.microsoft.com/office/powerpoint/2010/main" val="2457945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 name="Rectángulo 22"/>
          <p:cNvSpPr/>
          <p:nvPr/>
        </p:nvSpPr>
        <p:spPr>
          <a:xfrm>
            <a:off x="562893" y="3921383"/>
            <a:ext cx="2100183" cy="276999"/>
          </a:xfrm>
          <a:prstGeom prst="rect">
            <a:avLst/>
          </a:prstGeom>
        </p:spPr>
        <p:txBody>
          <a:bodyPr wrap="square">
            <a:spAutoFit/>
          </a:bodyPr>
          <a:lstStyle/>
          <a:p>
            <a:pPr algn="just"/>
            <a:r>
              <a:rPr lang="es-MX" sz="1200" dirty="0">
                <a:latin typeface="Arial" panose="020B0604020202020204" pitchFamily="34" charset="0"/>
                <a:cs typeface="Arial" panose="020B0604020202020204" pitchFamily="34" charset="0"/>
              </a:rPr>
              <a:t>Comuna 11- Sector Porvenir</a:t>
            </a:r>
            <a:endParaRPr lang="en-US" sz="1200" dirty="0">
              <a:latin typeface="Arial" panose="020B0604020202020204" pitchFamily="34" charset="0"/>
              <a:cs typeface="Arial" panose="020B0604020202020204" pitchFamily="34" charset="0"/>
            </a:endParaRPr>
          </a:p>
        </p:txBody>
      </p:sp>
      <p:sp>
        <p:nvSpPr>
          <p:cNvPr id="25" name="Rectángulo 24"/>
          <p:cNvSpPr/>
          <p:nvPr/>
        </p:nvSpPr>
        <p:spPr>
          <a:xfrm>
            <a:off x="256032" y="1013523"/>
            <a:ext cx="8636576" cy="276999"/>
          </a:xfrm>
          <a:prstGeom prst="rect">
            <a:avLst/>
          </a:prstGeom>
        </p:spPr>
        <p:txBody>
          <a:bodyPr wrap="square">
            <a:spAutoFit/>
          </a:bodyPr>
          <a:lstStyle/>
          <a:p>
            <a:pPr marL="171450" indent="-171450" algn="just">
              <a:buFont typeface="Wingdings" panose="05000000000000000000" pitchFamily="2" charset="2"/>
              <a:buChar char="ü"/>
            </a:pPr>
            <a:r>
              <a:rPr lang="es-MX" sz="1200" b="1" dirty="0">
                <a:latin typeface="Arial" panose="020B0604020202020204" pitchFamily="34" charset="0"/>
                <a:cs typeface="Arial" panose="020B0604020202020204" pitchFamily="34" charset="0"/>
              </a:rPr>
              <a:t>Reuniones con la comunidad para escuchar sus inquietudes sobre seguridad, movilidad, espacio público y otros. </a:t>
            </a:r>
            <a:endParaRPr lang="en-US" sz="12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2"/>
          <a:stretch>
            <a:fillRect/>
          </a:stretch>
        </p:blipFill>
        <p:spPr>
          <a:xfrm>
            <a:off x="433012" y="2550670"/>
            <a:ext cx="2206053" cy="1295643"/>
          </a:xfrm>
          <a:prstGeom prst="rect">
            <a:avLst/>
          </a:prstGeom>
        </p:spPr>
      </p:pic>
      <p:pic>
        <p:nvPicPr>
          <p:cNvPr id="3" name="Imagen 2"/>
          <p:cNvPicPr>
            <a:picLocks noChangeAspect="1"/>
          </p:cNvPicPr>
          <p:nvPr/>
        </p:nvPicPr>
        <p:blipFill>
          <a:blip r:embed="rId3"/>
          <a:stretch>
            <a:fillRect/>
          </a:stretch>
        </p:blipFill>
        <p:spPr>
          <a:xfrm>
            <a:off x="444929" y="1647195"/>
            <a:ext cx="2194136" cy="1051083"/>
          </a:xfrm>
          <a:prstGeom prst="rect">
            <a:avLst/>
          </a:prstGeom>
        </p:spPr>
      </p:pic>
      <p:pic>
        <p:nvPicPr>
          <p:cNvPr id="5" name="Imagen 4"/>
          <p:cNvPicPr>
            <a:picLocks noChangeAspect="1"/>
          </p:cNvPicPr>
          <p:nvPr/>
        </p:nvPicPr>
        <p:blipFill>
          <a:blip r:embed="rId4"/>
          <a:stretch>
            <a:fillRect/>
          </a:stretch>
        </p:blipFill>
        <p:spPr>
          <a:xfrm>
            <a:off x="407524" y="4198687"/>
            <a:ext cx="2515121" cy="1610246"/>
          </a:xfrm>
          <a:prstGeom prst="rect">
            <a:avLst/>
          </a:prstGeom>
        </p:spPr>
      </p:pic>
      <p:pic>
        <p:nvPicPr>
          <p:cNvPr id="6" name="Imagen 5"/>
          <p:cNvPicPr>
            <a:picLocks noChangeAspect="1"/>
          </p:cNvPicPr>
          <p:nvPr/>
        </p:nvPicPr>
        <p:blipFill>
          <a:blip r:embed="rId5"/>
          <a:stretch>
            <a:fillRect/>
          </a:stretch>
        </p:blipFill>
        <p:spPr>
          <a:xfrm>
            <a:off x="2769492" y="1655070"/>
            <a:ext cx="3065815" cy="1684514"/>
          </a:xfrm>
          <a:prstGeom prst="rect">
            <a:avLst/>
          </a:prstGeom>
        </p:spPr>
      </p:pic>
      <p:sp>
        <p:nvSpPr>
          <p:cNvPr id="17" name="Rectángulo 16"/>
          <p:cNvSpPr/>
          <p:nvPr/>
        </p:nvSpPr>
        <p:spPr>
          <a:xfrm>
            <a:off x="2988466" y="1338494"/>
            <a:ext cx="5366653" cy="276999"/>
          </a:xfrm>
          <a:prstGeom prst="rect">
            <a:avLst/>
          </a:prstGeom>
        </p:spPr>
        <p:txBody>
          <a:bodyPr wrap="square">
            <a:spAutoFit/>
          </a:bodyPr>
          <a:lstStyle/>
          <a:p>
            <a:pPr algn="ctr"/>
            <a:r>
              <a:rPr lang="es-MX" sz="1200" dirty="0">
                <a:latin typeface="Arial" panose="020B0604020202020204" pitchFamily="34" charset="0"/>
                <a:cs typeface="Arial" panose="020B0604020202020204" pitchFamily="34" charset="0"/>
              </a:rPr>
              <a:t>Comuna 17- Barrio Mutis</a:t>
            </a:r>
            <a:r>
              <a:rPr lang="es-MX" sz="1200">
                <a:latin typeface="Arial" panose="020B0604020202020204" pitchFamily="34" charset="0"/>
                <a:cs typeface="Arial" panose="020B0604020202020204" pitchFamily="34" charset="0"/>
              </a:rPr>
              <a:t>,                                   Barrio </a:t>
            </a:r>
            <a:r>
              <a:rPr lang="es-MX" sz="1200" dirty="0">
                <a:latin typeface="Arial" panose="020B0604020202020204" pitchFamily="34" charset="0"/>
                <a:cs typeface="Arial" panose="020B0604020202020204" pitchFamily="34" charset="0"/>
              </a:rPr>
              <a:t>Balconcitos </a:t>
            </a:r>
            <a:endParaRPr lang="en-US" sz="12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6"/>
          <a:stretch>
            <a:fillRect/>
          </a:stretch>
        </p:blipFill>
        <p:spPr>
          <a:xfrm>
            <a:off x="5964572" y="1669071"/>
            <a:ext cx="2941655" cy="1621179"/>
          </a:xfrm>
          <a:prstGeom prst="rect">
            <a:avLst/>
          </a:prstGeom>
        </p:spPr>
      </p:pic>
      <p:pic>
        <p:nvPicPr>
          <p:cNvPr id="8" name="Imagen 7"/>
          <p:cNvPicPr>
            <a:picLocks noChangeAspect="1"/>
          </p:cNvPicPr>
          <p:nvPr/>
        </p:nvPicPr>
        <p:blipFill>
          <a:blip r:embed="rId7"/>
          <a:stretch>
            <a:fillRect/>
          </a:stretch>
        </p:blipFill>
        <p:spPr>
          <a:xfrm>
            <a:off x="3127892" y="4237039"/>
            <a:ext cx="2752072" cy="1560516"/>
          </a:xfrm>
          <a:prstGeom prst="rect">
            <a:avLst/>
          </a:prstGeom>
        </p:spPr>
      </p:pic>
      <p:sp>
        <p:nvSpPr>
          <p:cNvPr id="16" name="Rectángulo 15"/>
          <p:cNvSpPr/>
          <p:nvPr/>
        </p:nvSpPr>
        <p:spPr>
          <a:xfrm>
            <a:off x="3400901" y="3933230"/>
            <a:ext cx="2206053" cy="276999"/>
          </a:xfrm>
          <a:prstGeom prst="rect">
            <a:avLst/>
          </a:prstGeom>
        </p:spPr>
        <p:txBody>
          <a:bodyPr wrap="none">
            <a:spAutoFit/>
          </a:bodyPr>
          <a:lstStyle/>
          <a:p>
            <a:r>
              <a:rPr lang="es-MX" sz="1200" dirty="0">
                <a:solidFill>
                  <a:srgbClr val="0F1419"/>
                </a:solidFill>
                <a:latin typeface="Arial" panose="020B0604020202020204" pitchFamily="34" charset="0"/>
                <a:cs typeface="Arial" panose="020B0604020202020204" pitchFamily="34" charset="0"/>
              </a:rPr>
              <a:t>Barrio Diamante II y aledaños</a:t>
            </a:r>
            <a:endParaRPr lang="en-US" sz="1200" dirty="0">
              <a:latin typeface="Arial" panose="020B0604020202020204" pitchFamily="34" charset="0"/>
              <a:cs typeface="Arial" panose="020B0604020202020204" pitchFamily="34" charset="0"/>
            </a:endParaRPr>
          </a:p>
        </p:txBody>
      </p:sp>
      <p:sp>
        <p:nvSpPr>
          <p:cNvPr id="19" name="Rectángulo 18"/>
          <p:cNvSpPr/>
          <p:nvPr/>
        </p:nvSpPr>
        <p:spPr>
          <a:xfrm>
            <a:off x="733923" y="1330359"/>
            <a:ext cx="1616148" cy="276999"/>
          </a:xfrm>
          <a:prstGeom prst="rect">
            <a:avLst/>
          </a:prstGeom>
        </p:spPr>
        <p:txBody>
          <a:bodyPr wrap="none">
            <a:spAutoFit/>
          </a:bodyPr>
          <a:lstStyle/>
          <a:p>
            <a:r>
              <a:rPr lang="es-CO" sz="1200" dirty="0">
                <a:latin typeface="Arial" panose="020B0604020202020204" pitchFamily="34" charset="0"/>
                <a:cs typeface="Arial" panose="020B0604020202020204" pitchFamily="34" charset="0"/>
              </a:rPr>
              <a:t>Comuna (Comuna 7)</a:t>
            </a:r>
          </a:p>
        </p:txBody>
      </p:sp>
      <p:pic>
        <p:nvPicPr>
          <p:cNvPr id="20" name="Imagen 19"/>
          <p:cNvPicPr>
            <a:picLocks noChangeAspect="1"/>
          </p:cNvPicPr>
          <p:nvPr/>
        </p:nvPicPr>
        <p:blipFill>
          <a:blip r:embed="rId8"/>
          <a:stretch>
            <a:fillRect/>
          </a:stretch>
        </p:blipFill>
        <p:spPr>
          <a:xfrm>
            <a:off x="6085211" y="4227629"/>
            <a:ext cx="2807397" cy="1569926"/>
          </a:xfrm>
          <a:prstGeom prst="rect">
            <a:avLst/>
          </a:prstGeom>
        </p:spPr>
      </p:pic>
      <p:sp>
        <p:nvSpPr>
          <p:cNvPr id="22" name="Rectángulo 21"/>
          <p:cNvSpPr/>
          <p:nvPr/>
        </p:nvSpPr>
        <p:spPr>
          <a:xfrm>
            <a:off x="6621524" y="3898127"/>
            <a:ext cx="1734770" cy="276999"/>
          </a:xfrm>
          <a:prstGeom prst="rect">
            <a:avLst/>
          </a:prstGeom>
        </p:spPr>
        <p:txBody>
          <a:bodyPr wrap="none">
            <a:spAutoFit/>
          </a:bodyPr>
          <a:lstStyle/>
          <a:p>
            <a:r>
              <a:rPr lang="en-US" sz="1200" dirty="0" err="1">
                <a:solidFill>
                  <a:srgbClr val="0F1419"/>
                </a:solidFill>
                <a:latin typeface="Arial" panose="020B0604020202020204" pitchFamily="34" charset="0"/>
                <a:cs typeface="Arial" panose="020B0604020202020204" pitchFamily="34" charset="0"/>
              </a:rPr>
              <a:t>Comuna</a:t>
            </a:r>
            <a:r>
              <a:rPr lang="en-US" sz="1200" dirty="0">
                <a:solidFill>
                  <a:srgbClr val="0F1419"/>
                </a:solidFill>
                <a:latin typeface="Arial" panose="020B0604020202020204" pitchFamily="34" charset="0"/>
                <a:cs typeface="Arial" panose="020B0604020202020204" pitchFamily="34" charset="0"/>
              </a:rPr>
              <a:t> 12- Cabecera</a:t>
            </a:r>
            <a:endParaRPr lang="es-CO" sz="1200" dirty="0">
              <a:latin typeface="Arial" panose="020B0604020202020204" pitchFamily="34" charset="0"/>
              <a:cs typeface="Arial" panose="020B0604020202020204" pitchFamily="34" charset="0"/>
            </a:endParaRPr>
          </a:p>
        </p:txBody>
      </p:sp>
      <p:sp>
        <p:nvSpPr>
          <p:cNvPr id="27" name="Rectángulo 2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8" name="Imagen 27">
            <a:extLst>
              <a:ext uri="{FF2B5EF4-FFF2-40B4-BE49-F238E27FC236}">
                <a16:creationId xmlns:a16="http://schemas.microsoft.com/office/drawing/2014/main" id="{7A061644-D1DF-4159-BD70-CAC1A39FA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9" name="Rectángulo 28"/>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0" name="CuadroTexto 29">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TRÁNSITO EN MI COMUNA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53122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rotWithShape="1">
          <a:blip r:embed="rId2"/>
          <a:srcRect b="50226"/>
          <a:stretch/>
        </p:blipFill>
        <p:spPr>
          <a:xfrm>
            <a:off x="2633451" y="4629651"/>
            <a:ext cx="3627434" cy="1166534"/>
          </a:xfrm>
          <a:prstGeom prst="rect">
            <a:avLst/>
          </a:prstGeom>
        </p:spPr>
      </p:pic>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15" name="Rectángulo 14"/>
          <p:cNvSpPr/>
          <p:nvPr/>
        </p:nvSpPr>
        <p:spPr>
          <a:xfrm>
            <a:off x="155575" y="958261"/>
            <a:ext cx="8725759" cy="461665"/>
          </a:xfrm>
          <a:prstGeom prst="rect">
            <a:avLst/>
          </a:prstGeom>
        </p:spPr>
        <p:txBody>
          <a:bodyPr wrap="square">
            <a:spAutoFit/>
          </a:bodyPr>
          <a:lstStyle/>
          <a:p>
            <a:pPr marL="171450" indent="-171450" algn="just">
              <a:buFont typeface="Wingdings" panose="05000000000000000000" pitchFamily="2" charset="2"/>
              <a:buChar char="ü"/>
            </a:pPr>
            <a:r>
              <a:rPr lang="es-CO" sz="1200" dirty="0">
                <a:solidFill>
                  <a:srgbClr val="0F1419"/>
                </a:solidFill>
                <a:latin typeface="Arial" panose="020B0604020202020204" pitchFamily="34" charset="0"/>
                <a:cs typeface="Arial" panose="020B0604020202020204" pitchFamily="34" charset="0"/>
              </a:rPr>
              <a:t>Participación en las </a:t>
            </a:r>
            <a:r>
              <a:rPr lang="es-CO" sz="1200" b="1" dirty="0">
                <a:solidFill>
                  <a:srgbClr val="0F1419"/>
                </a:solidFill>
                <a:latin typeface="Arial" panose="020B0604020202020204" pitchFamily="34" charset="0"/>
                <a:cs typeface="Arial" panose="020B0604020202020204" pitchFamily="34" charset="0"/>
              </a:rPr>
              <a:t>Ferias Institucionales </a:t>
            </a:r>
            <a:r>
              <a:rPr lang="es-CO" sz="1200" dirty="0">
                <a:solidFill>
                  <a:srgbClr val="0F1419"/>
                </a:solidFill>
                <a:latin typeface="Arial" panose="020B0604020202020204" pitchFamily="34" charset="0"/>
                <a:cs typeface="Arial" panose="020B0604020202020204" pitchFamily="34" charset="0"/>
              </a:rPr>
              <a:t>lideradas por la administración municipal llegando a las comunas con la oferta institucional </a:t>
            </a:r>
            <a:r>
              <a:rPr lang="es-CO" sz="1100" dirty="0">
                <a:solidFill>
                  <a:srgbClr val="0F1419"/>
                </a:solidFill>
                <a:latin typeface="Arial" panose="020B0604020202020204" pitchFamily="34" charset="0"/>
                <a:cs typeface="Arial" panose="020B0604020202020204" pitchFamily="34" charset="0"/>
              </a:rPr>
              <a:t>de la DTB </a:t>
            </a:r>
            <a:endParaRPr lang="es-CO" sz="1200" dirty="0">
              <a:latin typeface="Arial" panose="020B0604020202020204" pitchFamily="34" charset="0"/>
              <a:cs typeface="Arial" panose="020B0604020202020204" pitchFamily="34" charset="0"/>
            </a:endParaRPr>
          </a:p>
        </p:txBody>
      </p:sp>
      <p:pic>
        <p:nvPicPr>
          <p:cNvPr id="18" name="Imagen 17"/>
          <p:cNvPicPr>
            <a:picLocks noChangeAspect="1"/>
          </p:cNvPicPr>
          <p:nvPr/>
        </p:nvPicPr>
        <p:blipFill>
          <a:blip r:embed="rId3"/>
          <a:stretch>
            <a:fillRect/>
          </a:stretch>
        </p:blipFill>
        <p:spPr>
          <a:xfrm>
            <a:off x="663487" y="1445961"/>
            <a:ext cx="2808389" cy="1605665"/>
          </a:xfrm>
          <a:prstGeom prst="rect">
            <a:avLst/>
          </a:prstGeom>
        </p:spPr>
      </p:pic>
      <p:pic>
        <p:nvPicPr>
          <p:cNvPr id="19" name="Imagen 18"/>
          <p:cNvPicPr>
            <a:picLocks noChangeAspect="1"/>
          </p:cNvPicPr>
          <p:nvPr/>
        </p:nvPicPr>
        <p:blipFill>
          <a:blip r:embed="rId4"/>
          <a:stretch>
            <a:fillRect/>
          </a:stretch>
        </p:blipFill>
        <p:spPr>
          <a:xfrm>
            <a:off x="405164" y="4671027"/>
            <a:ext cx="2017525" cy="1144848"/>
          </a:xfrm>
          <a:prstGeom prst="rect">
            <a:avLst/>
          </a:prstGeom>
        </p:spPr>
      </p:pic>
      <p:pic>
        <p:nvPicPr>
          <p:cNvPr id="6152" name="Picture 8" descr="Imag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00808" y="1452967"/>
            <a:ext cx="1462740" cy="1598659"/>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rotWithShape="1">
          <a:blip r:embed="rId2"/>
          <a:srcRect t="50609"/>
          <a:stretch/>
        </p:blipFill>
        <p:spPr>
          <a:xfrm>
            <a:off x="1985360" y="3132848"/>
            <a:ext cx="4205957" cy="1494027"/>
          </a:xfrm>
          <a:prstGeom prst="rect">
            <a:avLst/>
          </a:prstGeom>
        </p:spPr>
      </p:pic>
      <p:pic>
        <p:nvPicPr>
          <p:cNvPr id="6156" name="Picture 12" descr="Imag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92480" y="1444986"/>
            <a:ext cx="1462740" cy="1590443"/>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7"/>
          <a:stretch>
            <a:fillRect/>
          </a:stretch>
        </p:blipFill>
        <p:spPr>
          <a:xfrm>
            <a:off x="6471647" y="4673790"/>
            <a:ext cx="1905764" cy="1133670"/>
          </a:xfrm>
          <a:prstGeom prst="rect">
            <a:avLst/>
          </a:prstGeom>
        </p:spPr>
      </p:pic>
      <p:pic>
        <p:nvPicPr>
          <p:cNvPr id="6158" name="Picture 14" descr="Image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65" y="1433335"/>
            <a:ext cx="1567928" cy="156792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883" y="3132848"/>
            <a:ext cx="1483169" cy="1483169"/>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a:blip r:embed="rId10"/>
          <a:stretch>
            <a:fillRect/>
          </a:stretch>
        </p:blipFill>
        <p:spPr>
          <a:xfrm>
            <a:off x="6336690" y="3132848"/>
            <a:ext cx="2544644" cy="1457286"/>
          </a:xfrm>
          <a:prstGeom prst="rect">
            <a:avLst/>
          </a:prstGeom>
        </p:spPr>
      </p:pic>
      <p:sp>
        <p:nvSpPr>
          <p:cNvPr id="28" name="Rectángulo 2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9" name="Imagen 28">
            <a:extLst>
              <a:ext uri="{FF2B5EF4-FFF2-40B4-BE49-F238E27FC236}">
                <a16:creationId xmlns:a16="http://schemas.microsoft.com/office/drawing/2014/main" id="{7A061644-D1DF-4159-BD70-CAC1A39FA8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30" name="Rectángulo 2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1" name="CuadroTexto 30">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756022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p:cNvPicPr>
            <a:picLocks noChangeAspect="1"/>
          </p:cNvPicPr>
          <p:nvPr/>
        </p:nvPicPr>
        <p:blipFill>
          <a:blip r:embed="rId2"/>
          <a:stretch>
            <a:fillRect/>
          </a:stretch>
        </p:blipFill>
        <p:spPr>
          <a:xfrm>
            <a:off x="279117" y="2266888"/>
            <a:ext cx="2831527" cy="1605374"/>
          </a:xfrm>
          <a:prstGeom prst="rect">
            <a:avLst/>
          </a:prstGeom>
        </p:spPr>
      </p:pic>
      <p:sp>
        <p:nvSpPr>
          <p:cNvPr id="4" name="Rectángulo 3"/>
          <p:cNvSpPr/>
          <p:nvPr/>
        </p:nvSpPr>
        <p:spPr>
          <a:xfrm>
            <a:off x="-1" y="1012481"/>
            <a:ext cx="8843272" cy="1077218"/>
          </a:xfrm>
          <a:prstGeom prst="rect">
            <a:avLst/>
          </a:prstGeom>
        </p:spPr>
        <p:txBody>
          <a:bodyPr wrap="square">
            <a:spAutoFit/>
          </a:bodyPr>
          <a:lstStyle/>
          <a:p>
            <a:pPr marL="285750" indent="-285750" algn="just">
              <a:buFont typeface="Wingdings" panose="05000000000000000000" pitchFamily="2" charset="2"/>
              <a:buChar char="ü"/>
            </a:pPr>
            <a:r>
              <a:rPr lang="es-MX" sz="1400" dirty="0">
                <a:solidFill>
                  <a:srgbClr val="0F1419"/>
                </a:solidFill>
                <a:latin typeface="Arial" panose="020B0604020202020204" pitchFamily="34" charset="0"/>
                <a:cs typeface="Arial" panose="020B0604020202020204" pitchFamily="34" charset="0"/>
              </a:rPr>
              <a:t>Campaña "</a:t>
            </a:r>
            <a:r>
              <a:rPr lang="es-MX" sz="1400" b="1" dirty="0">
                <a:latin typeface="Arial" panose="020B0604020202020204" pitchFamily="34" charset="0"/>
                <a:cs typeface="Arial" panose="020B0604020202020204" pitchFamily="34" charset="0"/>
              </a:rPr>
              <a:t>La vía es de todos" </a:t>
            </a:r>
            <a:r>
              <a:rPr lang="es-MX" sz="1400" dirty="0">
                <a:solidFill>
                  <a:srgbClr val="0F1419"/>
                </a:solidFill>
                <a:latin typeface="Arial" panose="020B0604020202020204" pitchFamily="34" charset="0"/>
                <a:cs typeface="Arial" panose="020B0604020202020204" pitchFamily="34" charset="0"/>
              </a:rPr>
              <a:t>para sensibilizar a la comunidad en el respeto y cumplimiento a las normas de transito. Presencia en los </a:t>
            </a:r>
            <a:r>
              <a:rPr lang="es-MX" sz="1200" dirty="0">
                <a:solidFill>
                  <a:srgbClr val="0F1419"/>
                </a:solidFill>
                <a:latin typeface="Arial" panose="020B0604020202020204" pitchFamily="34" charset="0"/>
                <a:cs typeface="Arial" panose="020B0604020202020204" pitchFamily="34" charset="0"/>
              </a:rPr>
              <a:t>barrios Villas de San Ignacio, La Inmaculada 1 y 2, </a:t>
            </a:r>
            <a:r>
              <a:rPr lang="es-MX" sz="1200" dirty="0" err="1">
                <a:solidFill>
                  <a:srgbClr val="0F1419"/>
                </a:solidFill>
                <a:latin typeface="Arial" panose="020B0604020202020204" pitchFamily="34" charset="0"/>
                <a:cs typeface="Arial" panose="020B0604020202020204" pitchFamily="34" charset="0"/>
              </a:rPr>
              <a:t>Morrorrico</a:t>
            </a:r>
            <a:r>
              <a:rPr lang="es-MX" sz="1200" dirty="0">
                <a:solidFill>
                  <a:srgbClr val="0F1419"/>
                </a:solidFill>
                <a:latin typeface="Arial" panose="020B0604020202020204" pitchFamily="34" charset="0"/>
                <a:cs typeface="Arial" panose="020B0604020202020204" pitchFamily="34" charset="0"/>
              </a:rPr>
              <a:t>, la Victoria, Alfonso López, Quinta Estrella, Mutis, el Prado, Avenida González Valencia, </a:t>
            </a:r>
            <a:r>
              <a:rPr lang="es-MX" sz="1200" dirty="0" err="1">
                <a:solidFill>
                  <a:srgbClr val="0F1419"/>
                </a:solidFill>
                <a:latin typeface="Arial" panose="020B0604020202020204" pitchFamily="34" charset="0"/>
                <a:cs typeface="Arial" panose="020B0604020202020204" pitchFamily="34" charset="0"/>
              </a:rPr>
              <a:t>Bolarqui</a:t>
            </a:r>
            <a:r>
              <a:rPr lang="es-MX" sz="1200" dirty="0">
                <a:solidFill>
                  <a:srgbClr val="0F1419"/>
                </a:solidFill>
                <a:latin typeface="Arial" panose="020B0604020202020204" pitchFamily="34" charset="0"/>
                <a:cs typeface="Arial" panose="020B0604020202020204" pitchFamily="34" charset="0"/>
              </a:rPr>
              <a:t> Luz de Salvación, Cristal Alto, La Floresta, Terrazas, Provenza entre otros. </a:t>
            </a:r>
          </a:p>
          <a:p>
            <a:pPr algn="just"/>
            <a:endParaRPr lang="en-US" sz="1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3"/>
          <a:stretch>
            <a:fillRect/>
          </a:stretch>
        </p:blipFill>
        <p:spPr>
          <a:xfrm>
            <a:off x="2992731" y="2193550"/>
            <a:ext cx="3018676" cy="1698577"/>
          </a:xfrm>
          <a:prstGeom prst="rect">
            <a:avLst/>
          </a:prstGeom>
        </p:spPr>
      </p:pic>
      <p:pic>
        <p:nvPicPr>
          <p:cNvPr id="6" name="Imagen 5"/>
          <p:cNvPicPr>
            <a:picLocks noChangeAspect="1"/>
          </p:cNvPicPr>
          <p:nvPr/>
        </p:nvPicPr>
        <p:blipFill>
          <a:blip r:embed="rId4"/>
          <a:stretch>
            <a:fillRect/>
          </a:stretch>
        </p:blipFill>
        <p:spPr>
          <a:xfrm>
            <a:off x="5866883" y="2217259"/>
            <a:ext cx="2976388" cy="1696079"/>
          </a:xfrm>
          <a:prstGeom prst="rect">
            <a:avLst/>
          </a:prstGeom>
        </p:spPr>
      </p:pic>
      <p:pic>
        <p:nvPicPr>
          <p:cNvPr id="17" name="Imagen 16"/>
          <p:cNvPicPr>
            <a:picLocks noChangeAspect="1"/>
          </p:cNvPicPr>
          <p:nvPr/>
        </p:nvPicPr>
        <p:blipFill>
          <a:blip r:embed="rId5"/>
          <a:stretch>
            <a:fillRect/>
          </a:stretch>
        </p:blipFill>
        <p:spPr>
          <a:xfrm>
            <a:off x="272917" y="3813947"/>
            <a:ext cx="2887323" cy="1734235"/>
          </a:xfrm>
          <a:prstGeom prst="rect">
            <a:avLst/>
          </a:prstGeom>
        </p:spPr>
      </p:pic>
      <p:pic>
        <p:nvPicPr>
          <p:cNvPr id="18" name="Imagen 17"/>
          <p:cNvPicPr>
            <a:picLocks noChangeAspect="1"/>
          </p:cNvPicPr>
          <p:nvPr/>
        </p:nvPicPr>
        <p:blipFill>
          <a:blip r:embed="rId6"/>
          <a:stretch>
            <a:fillRect/>
          </a:stretch>
        </p:blipFill>
        <p:spPr>
          <a:xfrm>
            <a:off x="2992731" y="3817884"/>
            <a:ext cx="3033695" cy="1692482"/>
          </a:xfrm>
          <a:prstGeom prst="rect">
            <a:avLst/>
          </a:prstGeom>
        </p:spPr>
      </p:pic>
      <p:pic>
        <p:nvPicPr>
          <p:cNvPr id="21" name="Imagen 20"/>
          <p:cNvPicPr>
            <a:picLocks noChangeAspect="1"/>
          </p:cNvPicPr>
          <p:nvPr/>
        </p:nvPicPr>
        <p:blipFill>
          <a:blip r:embed="rId7"/>
          <a:stretch>
            <a:fillRect/>
          </a:stretch>
        </p:blipFill>
        <p:spPr>
          <a:xfrm>
            <a:off x="5866882" y="3825127"/>
            <a:ext cx="3039279" cy="1723056"/>
          </a:xfrm>
          <a:prstGeom prst="rect">
            <a:avLst/>
          </a:prstGeom>
        </p:spPr>
      </p:pic>
      <p:sp>
        <p:nvSpPr>
          <p:cNvPr id="24" name="Rectángulo 2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5" name="Imagen 24">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6" name="Rectángulo 2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7" name="CuadroTexto 26">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046874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8" name="Rectángulo 7"/>
          <p:cNvSpPr/>
          <p:nvPr/>
        </p:nvSpPr>
        <p:spPr>
          <a:xfrm>
            <a:off x="97240" y="838472"/>
            <a:ext cx="4779121" cy="1261884"/>
          </a:xfrm>
          <a:prstGeom prst="rect">
            <a:avLst/>
          </a:prstGeom>
        </p:spPr>
        <p:txBody>
          <a:bodyPr wrap="square">
            <a:spAutoFit/>
          </a:bodyPr>
          <a:lstStyle/>
          <a:p>
            <a:pPr marL="285750" indent="-285750" algn="just">
              <a:buFont typeface="Wingdings" panose="05000000000000000000" pitchFamily="2" charset="2"/>
              <a:buChar char="ü"/>
            </a:pPr>
            <a:endParaRPr lang="es-MX" sz="1600" b="1" dirty="0">
              <a:solidFill>
                <a:srgbClr val="0F1419"/>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ü"/>
            </a:pPr>
            <a:r>
              <a:rPr lang="es-MX" sz="1600" b="1" dirty="0">
                <a:solidFill>
                  <a:srgbClr val="0F1419"/>
                </a:solidFill>
                <a:latin typeface="Arial" panose="020B0604020202020204" pitchFamily="34" charset="0"/>
                <a:cs typeface="Arial" panose="020B0604020202020204" pitchFamily="34" charset="0"/>
              </a:rPr>
              <a:t>Actividad lúdica pedagógica en colegios </a:t>
            </a:r>
            <a:r>
              <a:rPr lang="es-MX" sz="1600" dirty="0">
                <a:solidFill>
                  <a:srgbClr val="0F1419"/>
                </a:solidFill>
                <a:latin typeface="Arial" panose="020B0604020202020204" pitchFamily="34" charset="0"/>
                <a:cs typeface="Arial" panose="020B0604020202020204" pitchFamily="34" charset="0"/>
              </a:rPr>
              <a:t> en el marco de la reactivación económica.</a:t>
            </a:r>
          </a:p>
          <a:p>
            <a:pPr algn="just"/>
            <a:r>
              <a:rPr lang="es-MX" sz="1400" dirty="0">
                <a:solidFill>
                  <a:srgbClr val="0F1419"/>
                </a:solidFill>
                <a:latin typeface="Arial" panose="020B0604020202020204" pitchFamily="34" charset="0"/>
                <a:cs typeface="Arial" panose="020B0604020202020204" pitchFamily="34" charset="0"/>
              </a:rPr>
              <a:t> </a:t>
            </a:r>
            <a:br>
              <a:rPr lang="es-MX" sz="1400" dirty="0">
                <a:solidFill>
                  <a:srgbClr val="0F1419"/>
                </a:solidFill>
                <a:latin typeface="Arial" panose="020B0604020202020204" pitchFamily="34" charset="0"/>
                <a:cs typeface="Arial" panose="020B0604020202020204" pitchFamily="34" charset="0"/>
              </a:rPr>
            </a:br>
            <a:r>
              <a:rPr lang="es-MX" sz="1400" dirty="0">
                <a:solidFill>
                  <a:srgbClr val="0F1419"/>
                </a:solidFill>
                <a:latin typeface="Arial" panose="020B0604020202020204" pitchFamily="34" charset="0"/>
                <a:cs typeface="Arial" panose="020B0604020202020204" pitchFamily="34" charset="0"/>
              </a:rPr>
              <a:t>      </a:t>
            </a:r>
            <a:endParaRPr lang="en-US" sz="1400" dirty="0">
              <a:latin typeface="Arial" panose="020B0604020202020204" pitchFamily="34" charset="0"/>
              <a:cs typeface="Arial" panose="020B0604020202020204" pitchFamily="34" charset="0"/>
            </a:endParaRPr>
          </a:p>
        </p:txBody>
      </p:sp>
      <p:pic>
        <p:nvPicPr>
          <p:cNvPr id="6148" name="Picture 4" descr="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1751" y="1127053"/>
            <a:ext cx="3212999" cy="2256191"/>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p:cNvSpPr/>
          <p:nvPr/>
        </p:nvSpPr>
        <p:spPr>
          <a:xfrm>
            <a:off x="97240" y="1991158"/>
            <a:ext cx="4684263" cy="830997"/>
          </a:xfrm>
          <a:prstGeom prst="rect">
            <a:avLst/>
          </a:prstGeom>
        </p:spPr>
        <p:txBody>
          <a:bodyPr wrap="square">
            <a:spAutoFit/>
          </a:bodyPr>
          <a:lstStyle/>
          <a:p>
            <a:pPr marL="171450" indent="-171450" algn="just">
              <a:buFont typeface="Wingdings" panose="05000000000000000000" pitchFamily="2" charset="2"/>
              <a:buChar char="ü"/>
            </a:pPr>
            <a:r>
              <a:rPr lang="es-MX" sz="1400" b="1" dirty="0">
                <a:solidFill>
                  <a:srgbClr val="0F1419"/>
                </a:solidFill>
                <a:latin typeface="Arial" panose="020B0604020202020204" pitchFamily="34" charset="0"/>
                <a:cs typeface="Arial" panose="020B0604020202020204" pitchFamily="34" charset="0"/>
              </a:rPr>
              <a:t> </a:t>
            </a:r>
            <a:r>
              <a:rPr lang="es-MX" sz="1600" b="1" dirty="0">
                <a:solidFill>
                  <a:srgbClr val="0F1419"/>
                </a:solidFill>
                <a:latin typeface="Arial" panose="020B0604020202020204" pitchFamily="34" charset="0"/>
                <a:cs typeface="Arial" panose="020B0604020202020204" pitchFamily="34" charset="0"/>
              </a:rPr>
              <a:t>La vía es de todos, </a:t>
            </a:r>
            <a:r>
              <a:rPr lang="es-MX" sz="1600" dirty="0">
                <a:solidFill>
                  <a:srgbClr val="0F1419"/>
                </a:solidFill>
                <a:latin typeface="Arial" panose="020B0604020202020204" pitchFamily="34" charset="0"/>
                <a:cs typeface="Arial" panose="020B0604020202020204" pitchFamily="34" charset="0"/>
              </a:rPr>
              <a:t>dirigida a }promover el cuidado del peatón y el respeto a los derechos de los distintos actores viales</a:t>
            </a:r>
            <a:endParaRPr lang="en-US" sz="1600" dirty="0">
              <a:latin typeface="Arial" panose="020B0604020202020204" pitchFamily="34" charset="0"/>
              <a:cs typeface="Arial" panose="020B0604020202020204" pitchFamily="34" charset="0"/>
            </a:endParaRPr>
          </a:p>
        </p:txBody>
      </p:sp>
      <p:pic>
        <p:nvPicPr>
          <p:cNvPr id="9224" name="Picture 8" descr="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506" y="3465800"/>
            <a:ext cx="1974858" cy="197485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2533330" y="3448069"/>
            <a:ext cx="3747494" cy="1992589"/>
          </a:xfrm>
          <a:prstGeom prst="rect">
            <a:avLst/>
          </a:prstGeom>
        </p:spPr>
      </p:pic>
      <p:sp>
        <p:nvSpPr>
          <p:cNvPr id="23" name="CuadroTexto 22">
            <a:extLst>
              <a:ext uri="{FF2B5EF4-FFF2-40B4-BE49-F238E27FC236}">
                <a16:creationId xmlns:a16="http://schemas.microsoft.com/office/drawing/2014/main" id="{73141260-6773-4931-88AE-9DE1097E9CEA}"/>
              </a:ext>
            </a:extLst>
          </p:cNvPr>
          <p:cNvSpPr txBox="1"/>
          <p:nvPr/>
        </p:nvSpPr>
        <p:spPr>
          <a:xfrm>
            <a:off x="5872667" y="2658078"/>
            <a:ext cx="2811165" cy="553998"/>
          </a:xfrm>
          <a:prstGeom prst="rect">
            <a:avLst/>
          </a:prstGeom>
          <a:noFill/>
        </p:spPr>
        <p:txBody>
          <a:bodyPr wrap="square">
            <a:spAutoFit/>
          </a:bodyPr>
          <a:lstStyle/>
          <a:p>
            <a:pPr algn="ctr"/>
            <a:r>
              <a:rPr lang="es-MX" sz="1000" b="1" dirty="0">
                <a:solidFill>
                  <a:schemeClr val="bg1"/>
                </a:solidFill>
                <a:latin typeface="Arial" panose="020B0604020202020204" pitchFamily="34" charset="0"/>
                <a:cs typeface="Arial" panose="020B0604020202020204" pitchFamily="34" charset="0"/>
              </a:rPr>
              <a:t>Institución educativa Liceo Patria: jornada de sensibilización con la comunidad académica</a:t>
            </a:r>
            <a:endParaRPr lang="es-CO" sz="1000" b="1" dirty="0">
              <a:solidFill>
                <a:schemeClr val="bg1"/>
              </a:solidFill>
            </a:endParaRPr>
          </a:p>
        </p:txBody>
      </p:sp>
      <p:pic>
        <p:nvPicPr>
          <p:cNvPr id="24" name="Imagen 23">
            <a:extLst>
              <a:ext uri="{FF2B5EF4-FFF2-40B4-BE49-F238E27FC236}">
                <a16:creationId xmlns:a16="http://schemas.microsoft.com/office/drawing/2014/main" id="{8DB9B6D8-F0FE-4107-8D65-80083FF9468E}"/>
              </a:ext>
            </a:extLst>
          </p:cNvPr>
          <p:cNvPicPr>
            <a:picLocks noChangeAspect="1"/>
          </p:cNvPicPr>
          <p:nvPr/>
        </p:nvPicPr>
        <p:blipFill>
          <a:blip r:embed="rId5"/>
          <a:stretch>
            <a:fillRect/>
          </a:stretch>
        </p:blipFill>
        <p:spPr>
          <a:xfrm>
            <a:off x="6391789" y="3465800"/>
            <a:ext cx="2492961" cy="1974858"/>
          </a:xfrm>
          <a:prstGeom prst="rect">
            <a:avLst/>
          </a:prstGeom>
        </p:spPr>
      </p:pic>
      <p:sp>
        <p:nvSpPr>
          <p:cNvPr id="14" name="Rectángulo 1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5" name="Imagen 14">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1" name="Rectángulo 2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2" name="CuadroTexto 21">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6133709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 name="Imagen 1"/>
          <p:cNvPicPr>
            <a:picLocks noChangeAspect="1"/>
          </p:cNvPicPr>
          <p:nvPr/>
        </p:nvPicPr>
        <p:blipFill>
          <a:blip r:embed="rId2"/>
          <a:stretch>
            <a:fillRect/>
          </a:stretch>
        </p:blipFill>
        <p:spPr>
          <a:xfrm>
            <a:off x="3523562" y="1965278"/>
            <a:ext cx="5505133" cy="3180209"/>
          </a:xfrm>
          <a:prstGeom prst="rect">
            <a:avLst/>
          </a:prstGeom>
        </p:spPr>
      </p:pic>
      <p:pic>
        <p:nvPicPr>
          <p:cNvPr id="9218" name="Picture 2" descr="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03" y="1965277"/>
            <a:ext cx="3180210" cy="3180210"/>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p:cNvSpPr/>
          <p:nvPr/>
        </p:nvSpPr>
        <p:spPr>
          <a:xfrm>
            <a:off x="155574" y="1011163"/>
            <a:ext cx="8851947" cy="369332"/>
          </a:xfrm>
          <a:prstGeom prst="rect">
            <a:avLst/>
          </a:prstGeom>
        </p:spPr>
        <p:txBody>
          <a:bodyPr wrap="square">
            <a:spAutoFit/>
          </a:bodyPr>
          <a:lstStyle/>
          <a:p>
            <a:pPr marL="171450" indent="-171450" algn="just">
              <a:buFont typeface="Wingdings" panose="05000000000000000000" pitchFamily="2" charset="2"/>
              <a:buChar char="ü"/>
            </a:pPr>
            <a:r>
              <a:rPr lang="es-MX" b="1" dirty="0">
                <a:solidFill>
                  <a:srgbClr val="0F1419"/>
                </a:solidFill>
                <a:latin typeface="Arial" panose="020B0604020202020204" pitchFamily="34" charset="0"/>
                <a:cs typeface="Arial" panose="020B0604020202020204" pitchFamily="34" charset="0"/>
              </a:rPr>
              <a:t>Pedagogía y sensibilización en vía ¡Tu eliges donde parquear y cuánto pagar ! </a:t>
            </a:r>
            <a:endParaRPr lang="en-US" b="1" dirty="0">
              <a:latin typeface="Arial" panose="020B0604020202020204" pitchFamily="34" charset="0"/>
              <a:cs typeface="Arial" panose="020B0604020202020204" pitchFamily="34" charset="0"/>
            </a:endParaRPr>
          </a:p>
        </p:txBody>
      </p:sp>
      <p:sp>
        <p:nvSpPr>
          <p:cNvPr id="11" name="Rectángulo 10"/>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52254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EEC93734-CA89-4F22-8185-B0A38541182A}"/>
              </a:ext>
            </a:extLst>
          </p:cNvPr>
          <p:cNvGraphicFramePr/>
          <p:nvPr>
            <p:extLst>
              <p:ext uri="{D42A27DB-BD31-4B8C-83A1-F6EECF244321}">
                <p14:modId xmlns:p14="http://schemas.microsoft.com/office/powerpoint/2010/main" val="754692371"/>
              </p:ext>
            </p:extLst>
          </p:nvPr>
        </p:nvGraphicFramePr>
        <p:xfrm>
          <a:off x="-153834" y="238763"/>
          <a:ext cx="9009089" cy="4079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grupo de personas de pie&#10;&#10;Descripción generada automáticamente">
            <a:extLst>
              <a:ext uri="{FF2B5EF4-FFF2-40B4-BE49-F238E27FC236}">
                <a16:creationId xmlns:a16="http://schemas.microsoft.com/office/drawing/2014/main" id="{CC04F2FF-D45F-4222-9D6B-86067829B1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1034" y="3582184"/>
            <a:ext cx="3047574" cy="2128477"/>
          </a:xfrm>
          <a:prstGeom prst="rect">
            <a:avLst/>
          </a:prstGeom>
        </p:spPr>
      </p:pic>
      <p:pic>
        <p:nvPicPr>
          <p:cNvPr id="6" name="Imagen 5" descr="Una persona en frente de un grupo de personas caminando en la calle&#10;&#10;Descripción generada automáticamente con confianza baja">
            <a:extLst>
              <a:ext uri="{FF2B5EF4-FFF2-40B4-BE49-F238E27FC236}">
                <a16:creationId xmlns:a16="http://schemas.microsoft.com/office/drawing/2014/main" id="{78E5DE79-AC36-4A30-9325-0AA49F2A696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6721" y="2893022"/>
            <a:ext cx="2441844" cy="1580322"/>
          </a:xfrm>
          <a:prstGeom prst="rect">
            <a:avLst/>
          </a:prstGeom>
        </p:spPr>
      </p:pic>
      <p:pic>
        <p:nvPicPr>
          <p:cNvPr id="10" name="Imagen 9" descr="Un par de personas de pie en la calle&#10;&#10;Descripción generada automáticamente con confianza media">
            <a:extLst>
              <a:ext uri="{FF2B5EF4-FFF2-40B4-BE49-F238E27FC236}">
                <a16:creationId xmlns:a16="http://schemas.microsoft.com/office/drawing/2014/main" id="{99E501E8-E2B9-4B33-BA40-99A67BE1F5D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84150" y="3971473"/>
            <a:ext cx="2290062" cy="1482091"/>
          </a:xfrm>
          <a:prstGeom prst="rect">
            <a:avLst/>
          </a:prstGeom>
        </p:spPr>
      </p:pic>
      <p:pic>
        <p:nvPicPr>
          <p:cNvPr id="20" name="Imagen 19" descr="Imagen que contiene exterior, persona, edificio, banqueta&#10;&#10;Descripción generada automáticamente">
            <a:extLst>
              <a:ext uri="{FF2B5EF4-FFF2-40B4-BE49-F238E27FC236}">
                <a16:creationId xmlns:a16="http://schemas.microsoft.com/office/drawing/2014/main" id="{B2B1669F-5E38-4711-8161-7317F394F0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96632" y="1620961"/>
            <a:ext cx="2267387" cy="1507458"/>
          </a:xfrm>
          <a:prstGeom prst="rect">
            <a:avLst/>
          </a:prstGeom>
        </p:spPr>
      </p:pic>
      <p:pic>
        <p:nvPicPr>
          <p:cNvPr id="22" name="Imagen 21" descr="Imagen que contiene interior, tabla, cocina, decorado&#10;&#10;Descripción generada automáticamente">
            <a:extLst>
              <a:ext uri="{FF2B5EF4-FFF2-40B4-BE49-F238E27FC236}">
                <a16:creationId xmlns:a16="http://schemas.microsoft.com/office/drawing/2014/main" id="{2FB6023D-00D5-498B-85A2-5C5C347784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49324" y="1770806"/>
            <a:ext cx="2803790" cy="1864083"/>
          </a:xfrm>
          <a:prstGeom prst="rect">
            <a:avLst/>
          </a:prstGeom>
        </p:spPr>
      </p:pic>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9" name="Rectángulo 18"/>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9397246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ficina de la Bicicleta DTB - Home | Facebook">
            <a:extLst>
              <a:ext uri="{FF2B5EF4-FFF2-40B4-BE49-F238E27FC236}">
                <a16:creationId xmlns:a16="http://schemas.microsoft.com/office/drawing/2014/main" id="{E8535345-4834-4C50-8196-26D8D90E1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928" y="4761183"/>
            <a:ext cx="974246" cy="9742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a:extLst>
              <a:ext uri="{FF2B5EF4-FFF2-40B4-BE49-F238E27FC236}">
                <a16:creationId xmlns:a16="http://schemas.microsoft.com/office/drawing/2014/main" id="{D49706FA-37CF-43A8-BE42-333CD97074B6}"/>
              </a:ext>
            </a:extLst>
          </p:cNvPr>
          <p:cNvGraphicFramePr>
            <a:graphicFrameLocks noGrp="1"/>
          </p:cNvGraphicFramePr>
          <p:nvPr>
            <p:extLst>
              <p:ext uri="{D42A27DB-BD31-4B8C-83A1-F6EECF244321}">
                <p14:modId xmlns:p14="http://schemas.microsoft.com/office/powerpoint/2010/main" val="582116619"/>
              </p:ext>
            </p:extLst>
          </p:nvPr>
        </p:nvGraphicFramePr>
        <p:xfrm>
          <a:off x="282308" y="1764279"/>
          <a:ext cx="8579382" cy="3879985"/>
        </p:xfrm>
        <a:graphic>
          <a:graphicData uri="http://schemas.openxmlformats.org/drawingml/2006/table">
            <a:tbl>
              <a:tblPr>
                <a:tableStyleId>{68D230F3-CF80-4859-8CE7-A43EE81993B5}</a:tableStyleId>
              </a:tblPr>
              <a:tblGrid>
                <a:gridCol w="6699299">
                  <a:extLst>
                    <a:ext uri="{9D8B030D-6E8A-4147-A177-3AD203B41FA5}">
                      <a16:colId xmlns:a16="http://schemas.microsoft.com/office/drawing/2014/main" val="3966810292"/>
                    </a:ext>
                  </a:extLst>
                </a:gridCol>
                <a:gridCol w="1033593">
                  <a:extLst>
                    <a:ext uri="{9D8B030D-6E8A-4147-A177-3AD203B41FA5}">
                      <a16:colId xmlns:a16="http://schemas.microsoft.com/office/drawing/2014/main" val="3210363325"/>
                    </a:ext>
                  </a:extLst>
                </a:gridCol>
                <a:gridCol w="846490">
                  <a:extLst>
                    <a:ext uri="{9D8B030D-6E8A-4147-A177-3AD203B41FA5}">
                      <a16:colId xmlns:a16="http://schemas.microsoft.com/office/drawing/2014/main" val="2008052893"/>
                    </a:ext>
                  </a:extLst>
                </a:gridCol>
              </a:tblGrid>
              <a:tr h="330498">
                <a:tc>
                  <a:txBody>
                    <a:bodyPr/>
                    <a:lstStyle/>
                    <a:p>
                      <a:pPr algn="ctr" fontAlgn="ctr"/>
                      <a:r>
                        <a:rPr lang="es-CO" sz="1100" b="1" u="none" dirty="0">
                          <a:solidFill>
                            <a:schemeClr val="tx1"/>
                          </a:solidFill>
                        </a:rPr>
                        <a:t>Actividades realizadas</a:t>
                      </a:r>
                      <a:endParaRPr lang="es-CO" sz="1100" b="1"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1" u="none" strike="noStrike" dirty="0">
                          <a:solidFill>
                            <a:schemeClr val="tx1"/>
                          </a:solidFill>
                          <a:effectLst/>
                        </a:rPr>
                        <a:t>Número de actividades</a:t>
                      </a:r>
                      <a:endParaRPr lang="es-CO" sz="1100" b="1"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1" u="none" strike="noStrike" dirty="0">
                          <a:solidFill>
                            <a:schemeClr val="tx1"/>
                          </a:solidFill>
                          <a:effectLst/>
                        </a:rPr>
                        <a:t>Número de personas</a:t>
                      </a:r>
                      <a:endParaRPr lang="es-CO" sz="1100" b="1"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3798821092"/>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Taller Pedagógico “</a:t>
                      </a:r>
                      <a:r>
                        <a:rPr lang="es-CO" sz="1100" b="0" u="none" strike="noStrike" dirty="0" err="1">
                          <a:solidFill>
                            <a:schemeClr val="tx1"/>
                          </a:solidFill>
                          <a:effectLst/>
                        </a:rPr>
                        <a:t>Bicicultura</a:t>
                      </a:r>
                      <a:r>
                        <a:rPr lang="es-CO" sz="1100" b="0" u="none" strike="noStrike" dirty="0">
                          <a:solidFill>
                            <a:schemeClr val="tx1"/>
                          </a:solidFill>
                          <a:effectLst/>
                        </a:rPr>
                        <a:t> en movimiento”</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5</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126</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316055530"/>
                  </a:ext>
                </a:extLst>
              </a:tr>
              <a:tr h="168980">
                <a:tc>
                  <a:txBody>
                    <a:bodyPr/>
                    <a:lstStyle/>
                    <a:p>
                      <a:pPr marL="171450" indent="-171450" algn="l" fontAlgn="ctr">
                        <a:buFont typeface="Wingdings" panose="05000000000000000000" pitchFamily="2" charset="2"/>
                        <a:buChar char="ü"/>
                      </a:pPr>
                      <a:r>
                        <a:rPr lang="es-CO" sz="1100" b="0" u="none" strike="noStrike" dirty="0" err="1">
                          <a:solidFill>
                            <a:schemeClr val="tx1"/>
                          </a:solidFill>
                          <a:effectLst/>
                        </a:rPr>
                        <a:t>Biciescuela</a:t>
                      </a:r>
                      <a:r>
                        <a:rPr lang="es-CO" sz="1100" b="0" u="none" strike="noStrike" dirty="0">
                          <a:solidFill>
                            <a:schemeClr val="tx1"/>
                          </a:solidFill>
                          <a:effectLst/>
                        </a:rPr>
                        <a:t> </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15</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54</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744856550"/>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Taller de mecánica básica para bicicletas </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7</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70</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2953147036"/>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En bici voy seguro</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11</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320</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677198544"/>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Ciclo paseos</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20</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630</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975884370"/>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Encuentro empresarial</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1</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30</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2065905278"/>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Lanzamiento de la Mesa Intersectorial de la Bicicleta y la Movilidad Sostenible de la Bicicleta</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15</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1443970775"/>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Giro Ciudad Bonita</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3</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200</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3039388928"/>
                  </a:ext>
                </a:extLst>
              </a:tr>
              <a:tr h="168980">
                <a:tc>
                  <a:txBody>
                    <a:bodyPr/>
                    <a:lstStyle/>
                    <a:p>
                      <a:pPr marL="171450" indent="-171450" algn="l" fontAlgn="ctr">
                        <a:buFont typeface="Wingdings" panose="05000000000000000000" pitchFamily="2" charset="2"/>
                        <a:buChar char="ü"/>
                      </a:pPr>
                      <a:r>
                        <a:rPr lang="es-CO" sz="1100" b="0" u="none" strike="noStrike">
                          <a:solidFill>
                            <a:schemeClr val="tx1"/>
                          </a:solidFill>
                          <a:effectLst/>
                        </a:rPr>
                        <a:t>Sensibilización y despeje vial de la ciclorruta</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5</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40</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2685879696"/>
                  </a:ext>
                </a:extLst>
              </a:tr>
              <a:tr h="215912">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Tertulia: “Experiencias, Retos y Logros en el Giro por la Educación y el Deporte” con la fundación MICA</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1</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13</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2164981858"/>
                  </a:ext>
                </a:extLst>
              </a:tr>
              <a:tr h="100386">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Conversatorio Virtual Cambio Climático y Movilidad Sostenible dirigido a toda la ciudadanía del municipio de Bucaramanga.</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15</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1721330528"/>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Taller de Género y Movilidad - Proyecto DKTI GIZ</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 </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411972349"/>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Taller de defensa personal y mecánica para ciclistas (por temas climáticos no se pudo realizar)</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35</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1131085116"/>
                  </a:ext>
                </a:extLst>
              </a:tr>
              <a:tr h="168980">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Taller GIZ financiación y gestión en movilidad no motorizada</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 </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2909359911"/>
                  </a:ext>
                </a:extLst>
              </a:tr>
              <a:tr h="330498">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Primer preforo sobre movilidad sostenible organizado por la Secretaria de Movilidad de Bogotá y área metropolitana del Valle de Aburrá</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 </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567230565"/>
                  </a:ext>
                </a:extLst>
              </a:tr>
              <a:tr h="330498">
                <a:tc>
                  <a:txBody>
                    <a:bodyPr/>
                    <a:lstStyle/>
                    <a:p>
                      <a:pPr marL="171450" indent="-171450" algn="l" fontAlgn="ctr">
                        <a:buFont typeface="Wingdings" panose="05000000000000000000" pitchFamily="2" charset="2"/>
                        <a:buChar char="ü"/>
                      </a:pPr>
                      <a:r>
                        <a:rPr lang="es-CO" sz="1100" b="0" u="none" strike="noStrike" dirty="0">
                          <a:solidFill>
                            <a:schemeClr val="tx1"/>
                          </a:solidFill>
                          <a:effectLst/>
                        </a:rPr>
                        <a:t>Actividades desarrolladas en el marco de la Semana Nacional por la Movilidad Bucaramanga y aniversario </a:t>
                      </a:r>
                      <a:r>
                        <a:rPr lang="es-CO" sz="1100" b="0" u="none" strike="noStrike" dirty="0" err="1">
                          <a:solidFill>
                            <a:schemeClr val="tx1"/>
                          </a:solidFill>
                          <a:effectLst/>
                        </a:rPr>
                        <a:t>Clobi</a:t>
                      </a:r>
                      <a:r>
                        <a:rPr lang="es-CO" sz="1100" b="0" u="none" strike="noStrike" dirty="0">
                          <a:solidFill>
                            <a:schemeClr val="tx1"/>
                          </a:solidFill>
                          <a:effectLst/>
                        </a:rPr>
                        <a:t> </a:t>
                      </a:r>
                      <a:r>
                        <a:rPr lang="es-CO" sz="1100" b="0" u="none" strike="noStrike" dirty="0" err="1">
                          <a:solidFill>
                            <a:schemeClr val="tx1"/>
                          </a:solidFill>
                          <a:effectLst/>
                        </a:rPr>
                        <a:t>Bga</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a:solidFill>
                            <a:schemeClr val="tx1"/>
                          </a:solidFill>
                          <a:effectLst/>
                        </a:rPr>
                        <a:t>19</a:t>
                      </a:r>
                      <a:endParaRPr lang="es-CO" sz="1100" b="0" i="0" u="none" strike="noStrike">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tc>
                  <a:txBody>
                    <a:bodyPr/>
                    <a:lstStyle/>
                    <a:p>
                      <a:pPr algn="ctr" fontAlgn="ctr"/>
                      <a:r>
                        <a:rPr lang="es-CO" sz="1100" b="0" u="none" strike="noStrike" dirty="0">
                          <a:solidFill>
                            <a:schemeClr val="tx1"/>
                          </a:solidFill>
                          <a:effectLst/>
                        </a:rPr>
                        <a:t> </a:t>
                      </a:r>
                      <a:endParaRPr lang="es-CO" sz="1100" b="0"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ctr">
                    <a:solidFill>
                      <a:schemeClr val="bg1"/>
                    </a:solidFill>
                  </a:tcPr>
                </a:tc>
                <a:extLst>
                  <a:ext uri="{0D108BD9-81ED-4DB2-BD59-A6C34878D82A}">
                    <a16:rowId xmlns:a16="http://schemas.microsoft.com/office/drawing/2014/main" val="1214946598"/>
                  </a:ext>
                </a:extLst>
              </a:tr>
              <a:tr h="168980">
                <a:tc>
                  <a:txBody>
                    <a:bodyPr/>
                    <a:lstStyle/>
                    <a:p>
                      <a:pPr marL="171450" indent="-171450" algn="ctr" fontAlgn="b">
                        <a:buFont typeface="Wingdings" panose="05000000000000000000" pitchFamily="2" charset="2"/>
                        <a:buChar char="ü"/>
                      </a:pPr>
                      <a:r>
                        <a:rPr lang="es-CO" sz="1100" b="1" u="none" strike="noStrike" dirty="0">
                          <a:solidFill>
                            <a:schemeClr val="tx1"/>
                          </a:solidFill>
                          <a:effectLst/>
                        </a:rPr>
                        <a:t>Total</a:t>
                      </a:r>
                      <a:endParaRPr lang="es-CO" sz="1100" b="1"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b">
                    <a:solidFill>
                      <a:schemeClr val="bg1"/>
                    </a:solidFill>
                  </a:tcPr>
                </a:tc>
                <a:tc>
                  <a:txBody>
                    <a:bodyPr/>
                    <a:lstStyle/>
                    <a:p>
                      <a:pPr algn="ctr" fontAlgn="b"/>
                      <a:r>
                        <a:rPr lang="es-CO" sz="1100" b="1" u="none" strike="noStrike" dirty="0">
                          <a:solidFill>
                            <a:schemeClr val="tx1"/>
                          </a:solidFill>
                          <a:effectLst/>
                        </a:rPr>
                        <a:t>93</a:t>
                      </a:r>
                      <a:endParaRPr lang="es-CO" sz="1100" b="1"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b">
                    <a:solidFill>
                      <a:schemeClr val="bg1"/>
                    </a:solidFill>
                  </a:tcPr>
                </a:tc>
                <a:tc>
                  <a:txBody>
                    <a:bodyPr/>
                    <a:lstStyle/>
                    <a:p>
                      <a:pPr algn="ctr" fontAlgn="b"/>
                      <a:r>
                        <a:rPr lang="es-CO" sz="1100" b="1" u="none" strike="noStrike" dirty="0">
                          <a:solidFill>
                            <a:schemeClr val="tx1"/>
                          </a:solidFill>
                          <a:effectLst/>
                        </a:rPr>
                        <a:t>1548</a:t>
                      </a:r>
                      <a:endParaRPr lang="es-CO" sz="1100" b="1" i="0" u="none" strike="noStrike" dirty="0">
                        <a:solidFill>
                          <a:schemeClr val="tx1"/>
                        </a:solidFill>
                        <a:effectLst/>
                        <a:latin typeface="Arial" panose="020B0604020202020204" pitchFamily="34" charset="0"/>
                        <a:cs typeface="Arial" panose="020B0604020202020204" pitchFamily="34" charset="0"/>
                      </a:endParaRPr>
                    </a:p>
                  </a:txBody>
                  <a:tcPr marL="8449" marR="8449" marT="8449" marB="0" anchor="b">
                    <a:solidFill>
                      <a:schemeClr val="bg1"/>
                    </a:solidFill>
                  </a:tcPr>
                </a:tc>
                <a:extLst>
                  <a:ext uri="{0D108BD9-81ED-4DB2-BD59-A6C34878D82A}">
                    <a16:rowId xmlns:a16="http://schemas.microsoft.com/office/drawing/2014/main" val="805552621"/>
                  </a:ext>
                </a:extLst>
              </a:tr>
            </a:tbl>
          </a:graphicData>
        </a:graphic>
      </p:graphicFrame>
      <p:sp>
        <p:nvSpPr>
          <p:cNvPr id="14" name="CuadroTexto 13">
            <a:extLst>
              <a:ext uri="{FF2B5EF4-FFF2-40B4-BE49-F238E27FC236}">
                <a16:creationId xmlns:a16="http://schemas.microsoft.com/office/drawing/2014/main" id="{CEFD4F9D-5907-41E2-B6DC-295A479CD450}"/>
              </a:ext>
            </a:extLst>
          </p:cNvPr>
          <p:cNvSpPr txBox="1"/>
          <p:nvPr/>
        </p:nvSpPr>
        <p:spPr>
          <a:xfrm>
            <a:off x="239343" y="1072858"/>
            <a:ext cx="8622348" cy="738664"/>
          </a:xfrm>
          <a:prstGeom prst="rect">
            <a:avLst/>
          </a:prstGeom>
          <a:solidFill>
            <a:schemeClr val="bg1"/>
          </a:solidFill>
        </p:spPr>
        <p:txBody>
          <a:bodyPr wrap="square">
            <a:spAutoFit/>
          </a:bodyPr>
          <a:lstStyle/>
          <a:p>
            <a:pPr algn="just"/>
            <a:r>
              <a:rPr lang="es-CO" sz="1400" b="1" dirty="0">
                <a:latin typeface="Arial Black" panose="020B0A04020102020204" pitchFamily="34" charset="0"/>
                <a:cs typeface="Arial" panose="020B0604020202020204" pitchFamily="34" charset="0"/>
              </a:rPr>
              <a:t>Se implementó el programa de educación, promoción y valoración del uso de medios de transporte sostenible y del uso de la bicicleta logrando realizar </a:t>
            </a:r>
            <a:r>
              <a:rPr lang="es-MX" sz="1400" b="1" dirty="0">
                <a:solidFill>
                  <a:schemeClr val="accent6">
                    <a:lumMod val="50000"/>
                  </a:schemeClr>
                </a:solidFill>
                <a:latin typeface="Arial Black" panose="020B0A04020102020204" pitchFamily="34" charset="0"/>
              </a:rPr>
              <a:t>93 actividades con la </a:t>
            </a:r>
            <a:r>
              <a:rPr lang="es-MX" sz="1400" b="1" dirty="0">
                <a:solidFill>
                  <a:schemeClr val="accent6"/>
                </a:solidFill>
                <a:latin typeface="Arial Black" panose="020B0A04020102020204" pitchFamily="34" charset="0"/>
              </a:rPr>
              <a:t>participación de 1.548 </a:t>
            </a:r>
            <a:r>
              <a:rPr lang="es-MX" sz="1400" b="1" dirty="0" err="1">
                <a:solidFill>
                  <a:schemeClr val="accent6"/>
                </a:solidFill>
                <a:latin typeface="Arial Black" panose="020B0A04020102020204" pitchFamily="34" charset="0"/>
              </a:rPr>
              <a:t>biciusuarios</a:t>
            </a:r>
            <a:r>
              <a:rPr lang="es-MX" sz="1400" b="1" dirty="0">
                <a:solidFill>
                  <a:schemeClr val="accent6"/>
                </a:solidFill>
                <a:latin typeface="Arial Black" panose="020B0A04020102020204" pitchFamily="34" charset="0"/>
              </a:rPr>
              <a:t>.</a:t>
            </a:r>
            <a:endParaRPr lang="es-CO" sz="1400" b="1" dirty="0">
              <a:solidFill>
                <a:schemeClr val="accent6"/>
              </a:solidFill>
              <a:latin typeface="Arial Black" panose="020B0A04020102020204" pitchFamily="34" charset="0"/>
            </a:endParaRPr>
          </a:p>
        </p:txBody>
      </p:sp>
      <p:sp>
        <p:nvSpPr>
          <p:cNvPr id="18" name="CuadroTexto 17">
            <a:extLst>
              <a:ext uri="{FF2B5EF4-FFF2-40B4-BE49-F238E27FC236}">
                <a16:creationId xmlns:a16="http://schemas.microsoft.com/office/drawing/2014/main" id="{15AD61A2-57F7-4F95-9119-83DA795009FD}"/>
              </a:ext>
            </a:extLst>
          </p:cNvPr>
          <p:cNvSpPr txBox="1"/>
          <p:nvPr/>
        </p:nvSpPr>
        <p:spPr>
          <a:xfrm>
            <a:off x="3167904" y="2601754"/>
            <a:ext cx="3795858" cy="369332"/>
          </a:xfrm>
          <a:prstGeom prst="rect">
            <a:avLst/>
          </a:prstGeom>
          <a:solidFill>
            <a:schemeClr val="accent4">
              <a:lumMod val="60000"/>
              <a:lumOff val="40000"/>
            </a:schemeClr>
          </a:solidFill>
        </p:spPr>
        <p:txBody>
          <a:bodyPr wrap="square" rtlCol="0">
            <a:spAutoFit/>
          </a:bodyPr>
          <a:lstStyle/>
          <a:p>
            <a:pPr algn="ctr"/>
            <a:r>
              <a:rPr lang="es-MX" b="1" dirty="0">
                <a:latin typeface="Arial Black" panose="020B0A04020102020204" pitchFamily="34" charset="0"/>
              </a:rPr>
              <a:t>AVANCE 100%</a:t>
            </a:r>
          </a:p>
        </p:txBody>
      </p:sp>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9" name="Rectángulo 18"/>
          <p:cNvSpPr/>
          <p:nvPr/>
        </p:nvSpPr>
        <p:spPr>
          <a:xfrm>
            <a:off x="9580" y="-10513"/>
            <a:ext cx="9144001" cy="101284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8E2C17FD-34B9-4BFE-B32F-E76BCB1F8FC1}"/>
              </a:ext>
            </a:extLst>
          </p:cNvPr>
          <p:cNvSpPr txBox="1"/>
          <p:nvPr/>
        </p:nvSpPr>
        <p:spPr>
          <a:xfrm>
            <a:off x="111548" y="3106"/>
            <a:ext cx="8907626" cy="877163"/>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META:</a:t>
            </a:r>
          </a:p>
          <a:p>
            <a:pPr algn="ctr"/>
            <a:r>
              <a:rPr lang="es-CO" sz="1400" b="1" dirty="0">
                <a:solidFill>
                  <a:schemeClr val="bg1">
                    <a:lumMod val="95000"/>
                  </a:schemeClr>
                </a:solidFill>
                <a:latin typeface="Arial Black" panose="020B0A04020102020204" pitchFamily="34" charset="0"/>
                <a:cs typeface="Arial" panose="020B0604020202020204" pitchFamily="34" charset="0"/>
              </a:rPr>
              <a:t>F</a:t>
            </a:r>
            <a:r>
              <a:rPr lang="es-CO" sz="1300" b="1" dirty="0">
                <a:solidFill>
                  <a:schemeClr val="bg1">
                    <a:lumMod val="95000"/>
                  </a:schemeClr>
                </a:solidFill>
                <a:latin typeface="Arial Black" panose="020B0A04020102020204" pitchFamily="34" charset="0"/>
                <a:cs typeface="Arial" panose="020B0604020202020204" pitchFamily="34" charset="0"/>
              </a:rPr>
              <a:t>ORMULAR E IMPLEMENTAR UN (1) PROGRAMA DE EDUCACIÓN, PROMOCIÓN Y VALORACIÓN DEL USO DE MEDIOS DE TRANSPORTE SOSTENIBLE Y DEL USO DE LA BICICLETA</a:t>
            </a:r>
          </a:p>
        </p:txBody>
      </p:sp>
    </p:spTree>
    <p:extLst>
      <p:ext uri="{BB962C8B-B14F-4D97-AF65-F5344CB8AC3E}">
        <p14:creationId xmlns:p14="http://schemas.microsoft.com/office/powerpoint/2010/main" val="2744493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DDDEB7EE-1183-4574-8B66-9EEBD1224DF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4177" y="1992542"/>
            <a:ext cx="2259044" cy="1571956"/>
          </a:xfrm>
          <a:prstGeom prst="rect">
            <a:avLst/>
          </a:prstGeom>
          <a:noFill/>
          <a:ln>
            <a:noFill/>
          </a:ln>
        </p:spPr>
      </p:pic>
      <p:pic>
        <p:nvPicPr>
          <p:cNvPr id="20" name="Imagen 19">
            <a:extLst>
              <a:ext uri="{FF2B5EF4-FFF2-40B4-BE49-F238E27FC236}">
                <a16:creationId xmlns:a16="http://schemas.microsoft.com/office/drawing/2014/main" id="{27493A87-4004-4520-B0CA-A1F9116309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1406" y="3078046"/>
            <a:ext cx="2361507" cy="1994205"/>
          </a:xfrm>
          <a:prstGeom prst="rect">
            <a:avLst/>
          </a:prstGeom>
          <a:noFill/>
          <a:ln>
            <a:noFill/>
          </a:ln>
        </p:spPr>
      </p:pic>
      <p:pic>
        <p:nvPicPr>
          <p:cNvPr id="21" name="Imagen 20">
            <a:extLst>
              <a:ext uri="{FF2B5EF4-FFF2-40B4-BE49-F238E27FC236}">
                <a16:creationId xmlns:a16="http://schemas.microsoft.com/office/drawing/2014/main" id="{50202D66-1B79-4847-A0C0-9D974A719CF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2551" y="2667542"/>
            <a:ext cx="2496127" cy="1453763"/>
          </a:xfrm>
          <a:prstGeom prst="rect">
            <a:avLst/>
          </a:prstGeom>
          <a:noFill/>
          <a:ln>
            <a:noFill/>
          </a:ln>
        </p:spPr>
      </p:pic>
      <p:pic>
        <p:nvPicPr>
          <p:cNvPr id="22" name="Imagen 21">
            <a:extLst>
              <a:ext uri="{FF2B5EF4-FFF2-40B4-BE49-F238E27FC236}">
                <a16:creationId xmlns:a16="http://schemas.microsoft.com/office/drawing/2014/main" id="{21D92BB8-A158-40DB-B9C0-5B5125CE8CC8}"/>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030" y="3982294"/>
            <a:ext cx="2051738" cy="1733550"/>
          </a:xfrm>
          <a:prstGeom prst="rect">
            <a:avLst/>
          </a:prstGeom>
          <a:noFill/>
          <a:ln>
            <a:noFill/>
          </a:ln>
        </p:spPr>
      </p:pic>
      <p:sp>
        <p:nvSpPr>
          <p:cNvPr id="2" name="CuadroTexto 1">
            <a:extLst>
              <a:ext uri="{FF2B5EF4-FFF2-40B4-BE49-F238E27FC236}">
                <a16:creationId xmlns:a16="http://schemas.microsoft.com/office/drawing/2014/main" id="{A2D67241-10DA-4C16-911B-A114555F34E9}"/>
              </a:ext>
            </a:extLst>
          </p:cNvPr>
          <p:cNvSpPr txBox="1"/>
          <p:nvPr/>
        </p:nvSpPr>
        <p:spPr>
          <a:xfrm>
            <a:off x="-813018" y="3614843"/>
            <a:ext cx="4064424" cy="276999"/>
          </a:xfrm>
          <a:prstGeom prst="rect">
            <a:avLst/>
          </a:prstGeom>
          <a:noFill/>
        </p:spPr>
        <p:txBody>
          <a:bodyPr wrap="square" rtlCol="0">
            <a:spAutoFit/>
          </a:bodyPr>
          <a:lstStyle/>
          <a:p>
            <a:pPr marL="1257300" lvl="2" indent="-342900">
              <a:buBlip>
                <a:blip r:embed="rId6"/>
              </a:buBlip>
            </a:pPr>
            <a:r>
              <a:rPr lang="es-MX" sz="1200" dirty="0">
                <a:latin typeface="Arial" panose="020B0604020202020204" pitchFamily="34" charset="0"/>
                <a:cs typeface="Arial" panose="020B0604020202020204" pitchFamily="34" charset="0"/>
              </a:rPr>
              <a:t>Ciclo paseos en Bici voy seguro</a:t>
            </a:r>
            <a:endParaRPr lang="es-CO" sz="1200" dirty="0">
              <a:latin typeface="Arial" panose="020B0604020202020204" pitchFamily="34" charset="0"/>
              <a:cs typeface="Arial" panose="020B0604020202020204" pitchFamily="34" charset="0"/>
            </a:endParaRPr>
          </a:p>
        </p:txBody>
      </p:sp>
      <p:sp>
        <p:nvSpPr>
          <p:cNvPr id="23" name="CuadroTexto 22">
            <a:extLst>
              <a:ext uri="{FF2B5EF4-FFF2-40B4-BE49-F238E27FC236}">
                <a16:creationId xmlns:a16="http://schemas.microsoft.com/office/drawing/2014/main" id="{9F7575A4-5C33-4310-AFDD-5BC335C66359}"/>
              </a:ext>
            </a:extLst>
          </p:cNvPr>
          <p:cNvSpPr txBox="1"/>
          <p:nvPr/>
        </p:nvSpPr>
        <p:spPr>
          <a:xfrm>
            <a:off x="0" y="1672046"/>
            <a:ext cx="4572000" cy="276999"/>
          </a:xfrm>
          <a:prstGeom prst="rect">
            <a:avLst/>
          </a:prstGeom>
          <a:noFill/>
        </p:spPr>
        <p:txBody>
          <a:bodyPr wrap="square">
            <a:spAutoFit/>
          </a:bodyPr>
          <a:lstStyle/>
          <a:p>
            <a:pPr marL="342900" indent="-342900" algn="just">
              <a:buBlip>
                <a:blip r:embed="rId6"/>
              </a:buBlip>
            </a:pPr>
            <a:r>
              <a:rPr lang="es-CO" sz="1200" dirty="0">
                <a:latin typeface="Arial" panose="020B0604020202020204" pitchFamily="34" charset="0"/>
                <a:cs typeface="Arial" panose="020B0604020202020204" pitchFamily="34" charset="0"/>
              </a:rPr>
              <a:t>Participación ciudadana del </a:t>
            </a:r>
            <a:r>
              <a:rPr lang="es-CO" sz="1200" dirty="0" err="1">
                <a:latin typeface="Arial" panose="020B0604020202020204" pitchFamily="34" charset="0"/>
                <a:cs typeface="Arial" panose="020B0604020202020204" pitchFamily="34" charset="0"/>
              </a:rPr>
              <a:t>Ciclopaseo</a:t>
            </a:r>
            <a:r>
              <a:rPr lang="es-CO" sz="1200" dirty="0">
                <a:latin typeface="Arial" panose="020B0604020202020204" pitchFamily="34" charset="0"/>
                <a:cs typeface="Arial" panose="020B0604020202020204" pitchFamily="34" charset="0"/>
              </a:rPr>
              <a:t> </a:t>
            </a:r>
          </a:p>
        </p:txBody>
      </p:sp>
      <p:sp>
        <p:nvSpPr>
          <p:cNvPr id="24" name="CuadroTexto 23">
            <a:extLst>
              <a:ext uri="{FF2B5EF4-FFF2-40B4-BE49-F238E27FC236}">
                <a16:creationId xmlns:a16="http://schemas.microsoft.com/office/drawing/2014/main" id="{B8469F61-60A5-4F2A-B1E8-7D53C8CE0220}"/>
              </a:ext>
            </a:extLst>
          </p:cNvPr>
          <p:cNvSpPr txBox="1"/>
          <p:nvPr/>
        </p:nvSpPr>
        <p:spPr>
          <a:xfrm>
            <a:off x="4950690" y="1733118"/>
            <a:ext cx="3957903" cy="830997"/>
          </a:xfrm>
          <a:prstGeom prst="rect">
            <a:avLst/>
          </a:prstGeom>
          <a:noFill/>
        </p:spPr>
        <p:txBody>
          <a:bodyPr wrap="square">
            <a:spAutoFit/>
          </a:bodyPr>
          <a:lstStyle/>
          <a:p>
            <a:pPr lvl="2" algn="just"/>
            <a:r>
              <a:rPr lang="es-CO" sz="1200" dirty="0">
                <a:effectLst/>
                <a:latin typeface="Arial" panose="020B0604020202020204" pitchFamily="34" charset="0"/>
                <a:ea typeface="Times New Roman" panose="02020603050405020304" pitchFamily="18" charset="0"/>
                <a:cs typeface="Arial" panose="020B0604020202020204" pitchFamily="34" charset="0"/>
              </a:rPr>
              <a:t>Socialización </a:t>
            </a:r>
            <a:r>
              <a:rPr lang="es-CO" sz="1200" dirty="0">
                <a:latin typeface="Arial" panose="020B0604020202020204" pitchFamily="34" charset="0"/>
                <a:ea typeface="Times New Roman" panose="02020603050405020304" pitchFamily="18" charset="0"/>
                <a:cs typeface="Arial" panose="020B0604020202020204" pitchFamily="34" charset="0"/>
              </a:rPr>
              <a:t>L</a:t>
            </a:r>
            <a:r>
              <a:rPr lang="es-CO" sz="1200" dirty="0">
                <a:effectLst/>
                <a:latin typeface="Arial" panose="020B0604020202020204" pitchFamily="34" charset="0"/>
                <a:ea typeface="Times New Roman" panose="02020603050405020304" pitchFamily="18" charset="0"/>
                <a:cs typeface="Arial" panose="020B0604020202020204" pitchFamily="34" charset="0"/>
              </a:rPr>
              <a:t>ey 1811 o “Ley </a:t>
            </a:r>
            <a:r>
              <a:rPr lang="es-CO" sz="1200" dirty="0" err="1">
                <a:effectLst/>
                <a:latin typeface="Arial" panose="020B0604020202020204" pitchFamily="34" charset="0"/>
                <a:ea typeface="Times New Roman" panose="02020603050405020304" pitchFamily="18" charset="0"/>
                <a:cs typeface="Arial" panose="020B0604020202020204" pitchFamily="34" charset="0"/>
              </a:rPr>
              <a:t>Probici</a:t>
            </a:r>
            <a:r>
              <a:rPr lang="es-CO" sz="1200" dirty="0">
                <a:effectLst/>
                <a:latin typeface="Arial" panose="020B0604020202020204" pitchFamily="34" charset="0"/>
                <a:ea typeface="Times New Roman" panose="02020603050405020304" pitchFamily="18" charset="0"/>
                <a:cs typeface="Arial" panose="020B0604020202020204" pitchFamily="34" charset="0"/>
              </a:rPr>
              <a:t>” el buen uso de los elementos de protección del ciclista, el respeto a los demás actores viales y buen uso de las vías públicas.</a:t>
            </a:r>
            <a:endParaRPr lang="es-CO"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5" name="CuadroTexto 24">
            <a:extLst>
              <a:ext uri="{FF2B5EF4-FFF2-40B4-BE49-F238E27FC236}">
                <a16:creationId xmlns:a16="http://schemas.microsoft.com/office/drawing/2014/main" id="{48015D37-C1C9-4C84-BA73-612B8193791A}"/>
              </a:ext>
            </a:extLst>
          </p:cNvPr>
          <p:cNvSpPr txBox="1"/>
          <p:nvPr/>
        </p:nvSpPr>
        <p:spPr>
          <a:xfrm>
            <a:off x="2601896" y="2181427"/>
            <a:ext cx="2928400" cy="830997"/>
          </a:xfrm>
          <a:prstGeom prst="rect">
            <a:avLst/>
          </a:prstGeom>
          <a:noFill/>
        </p:spPr>
        <p:txBody>
          <a:bodyPr wrap="square">
            <a:spAutoFit/>
          </a:bodyPr>
          <a:lstStyle/>
          <a:p>
            <a:pPr lvl="2"/>
            <a:r>
              <a:rPr lang="es-CO" sz="1200" dirty="0">
                <a:latin typeface="Arial" panose="020B0604020202020204" pitchFamily="34" charset="0"/>
                <a:cs typeface="Arial" panose="020B0604020202020204" pitchFamily="34" charset="0"/>
              </a:rPr>
              <a:t>Evento de entrega oficial del contador de bicicletas por parte de Cooperación Alemana GIZ al municipio.</a:t>
            </a:r>
          </a:p>
        </p:txBody>
      </p:sp>
      <p:pic>
        <p:nvPicPr>
          <p:cNvPr id="26" name="Imagen 25">
            <a:extLst>
              <a:ext uri="{FF2B5EF4-FFF2-40B4-BE49-F238E27FC236}">
                <a16:creationId xmlns:a16="http://schemas.microsoft.com/office/drawing/2014/main" id="{BB3E13FB-FCF7-4197-B576-D3F95366DCF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4393" y="4486341"/>
            <a:ext cx="2572442" cy="1337045"/>
          </a:xfrm>
          <a:prstGeom prst="rect">
            <a:avLst/>
          </a:prstGeom>
          <a:noFill/>
          <a:ln>
            <a:noFill/>
          </a:ln>
        </p:spPr>
      </p:pic>
      <p:sp>
        <p:nvSpPr>
          <p:cNvPr id="27" name="CuadroTexto 26">
            <a:extLst>
              <a:ext uri="{FF2B5EF4-FFF2-40B4-BE49-F238E27FC236}">
                <a16:creationId xmlns:a16="http://schemas.microsoft.com/office/drawing/2014/main" id="{486C4436-F2E1-4F32-8E04-B0856D66B825}"/>
              </a:ext>
            </a:extLst>
          </p:cNvPr>
          <p:cNvSpPr txBox="1"/>
          <p:nvPr/>
        </p:nvSpPr>
        <p:spPr>
          <a:xfrm>
            <a:off x="4950690" y="4158715"/>
            <a:ext cx="4320394" cy="276999"/>
          </a:xfrm>
          <a:prstGeom prst="rect">
            <a:avLst/>
          </a:prstGeom>
          <a:noFill/>
        </p:spPr>
        <p:txBody>
          <a:bodyPr wrap="square">
            <a:spAutoFit/>
          </a:bodyPr>
          <a:lstStyle/>
          <a:p>
            <a:pPr lvl="2"/>
            <a:r>
              <a:rPr lang="es-CO" sz="1200" err="1">
                <a:latin typeface="Arial" panose="020B0604020202020204" pitchFamily="34" charset="0"/>
                <a:cs typeface="Arial" panose="020B0604020202020204" pitchFamily="34" charset="0"/>
              </a:rPr>
              <a:t>Ciclopaseo</a:t>
            </a:r>
            <a:r>
              <a:rPr lang="es-CO" sz="1200">
                <a:latin typeface="Arial" panose="020B0604020202020204" pitchFamily="34" charset="0"/>
                <a:cs typeface="Arial" panose="020B0604020202020204" pitchFamily="34" charset="0"/>
              </a:rPr>
              <a:t>  y actividades </a:t>
            </a:r>
            <a:r>
              <a:rPr lang="es-CO" sz="1200" dirty="0">
                <a:latin typeface="Arial" panose="020B0604020202020204" pitchFamily="34" charset="0"/>
                <a:cs typeface="Arial" panose="020B0604020202020204" pitchFamily="34" charset="0"/>
              </a:rPr>
              <a:t>Hora del Planeta </a:t>
            </a:r>
          </a:p>
        </p:txBody>
      </p:sp>
      <p:sp>
        <p:nvSpPr>
          <p:cNvPr id="18" name="CuadroTexto 17">
            <a:extLst>
              <a:ext uri="{FF2B5EF4-FFF2-40B4-BE49-F238E27FC236}">
                <a16:creationId xmlns:a16="http://schemas.microsoft.com/office/drawing/2014/main" id="{F3FC63BE-15FC-4B91-B958-401AF02568B2}"/>
              </a:ext>
            </a:extLst>
          </p:cNvPr>
          <p:cNvSpPr txBox="1"/>
          <p:nvPr/>
        </p:nvSpPr>
        <p:spPr>
          <a:xfrm>
            <a:off x="111127" y="982168"/>
            <a:ext cx="9000435" cy="646331"/>
          </a:xfrm>
          <a:prstGeom prst="rect">
            <a:avLst/>
          </a:prstGeom>
          <a:noFill/>
        </p:spPr>
        <p:txBody>
          <a:bodyPr wrap="square">
            <a:spAutoFit/>
          </a:bodyPr>
          <a:lstStyle/>
          <a:p>
            <a:pPr marL="1645920" lvl="2" indent="-731520">
              <a:spcBef>
                <a:spcPts val="1000"/>
              </a:spcBef>
            </a:pPr>
            <a:r>
              <a:rPr lang="es-ES" sz="1800" b="1" dirty="0">
                <a:latin typeface="Arial Black" panose="020B0A04020102020204" pitchFamily="34" charset="0"/>
                <a:ea typeface="Times New Roman" panose="02020603050405020304" pitchFamily="18" charset="0"/>
                <a:cs typeface="Times New Roman" panose="02020603050405020304" pitchFamily="18" charset="0"/>
              </a:rPr>
              <a:t>Actividades desarrolladas en la promoción de </a:t>
            </a:r>
            <a:r>
              <a:rPr lang="es-MX" sz="1800" b="1" dirty="0">
                <a:latin typeface="Arial Black" panose="020B0A04020102020204" pitchFamily="34" charset="0"/>
                <a:ea typeface="Times New Roman" panose="02020603050405020304" pitchFamily="18" charset="0"/>
                <a:cs typeface="Times New Roman" panose="02020603050405020304" pitchFamily="18" charset="0"/>
              </a:rPr>
              <a:t>medios de transporte sostenibles y uso dela bicicleta </a:t>
            </a:r>
            <a:endParaRPr lang="es-ES" sz="1800" b="1" dirty="0">
              <a:latin typeface="Arial Black" panose="020B0A04020102020204" pitchFamily="34" charset="0"/>
              <a:ea typeface="Times New Roman" panose="02020603050405020304" pitchFamily="18" charset="0"/>
              <a:cs typeface="Times New Roman" panose="02020603050405020304" pitchFamily="18" charset="0"/>
            </a:endParaRPr>
          </a:p>
        </p:txBody>
      </p:sp>
      <p:sp>
        <p:nvSpPr>
          <p:cNvPr id="19" name="Rectángulo 1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2" name="Imagen 31">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33" name="Rectángulo 3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4" name="CuadroTexto 33">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83437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Asus\Downloads\WhatsApp Image 2021-07-13 at 11.03.10 AM.jpeg">
            <a:extLst>
              <a:ext uri="{FF2B5EF4-FFF2-40B4-BE49-F238E27FC236}">
                <a16:creationId xmlns:a16="http://schemas.microsoft.com/office/drawing/2014/main" id="{7F3D80F2-C582-407E-9B62-4E824F4A4A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73" r="2907"/>
          <a:stretch/>
        </p:blipFill>
        <p:spPr bwMode="auto">
          <a:xfrm>
            <a:off x="7061083" y="797790"/>
            <a:ext cx="1033170" cy="1095386"/>
          </a:xfrm>
          <a:prstGeom prst="rect">
            <a:avLst/>
          </a:prstGeom>
          <a:noFill/>
          <a:extLst>
            <a:ext uri="{909E8E84-426E-40DD-AFC4-6F175D3DCCD1}">
              <a14:hiddenFill xmlns:a14="http://schemas.microsoft.com/office/drawing/2010/main">
                <a:solidFill>
                  <a:srgbClr val="FFFFFF"/>
                </a:solidFill>
              </a14:hiddenFill>
            </a:ext>
          </a:extLst>
        </p:spPr>
      </p:pic>
      <p:sp>
        <p:nvSpPr>
          <p:cNvPr id="10" name="3 Rectángulo"/>
          <p:cNvSpPr/>
          <p:nvPr/>
        </p:nvSpPr>
        <p:spPr>
          <a:xfrm>
            <a:off x="453875" y="1186908"/>
            <a:ext cx="7022107" cy="461665"/>
          </a:xfrm>
          <a:prstGeom prst="rect">
            <a:avLst/>
          </a:prstGeom>
          <a:noFill/>
        </p:spPr>
        <p:txBody>
          <a:bodyPr wrap="square">
            <a:spAutoFit/>
          </a:bodyPr>
          <a:lstStyle/>
          <a:p>
            <a:pPr lvl="0" algn="ctr"/>
            <a:r>
              <a:rPr lang="es-CO" sz="2400" b="1" dirty="0">
                <a:latin typeface="Arial Black" panose="020B0A04020102020204" pitchFamily="34" charset="0"/>
              </a:rPr>
              <a:t>7ma Semana de la bicicleta 2021</a:t>
            </a:r>
            <a:endParaRPr lang="en-US" sz="2400" dirty="0">
              <a:latin typeface="Arial Black" panose="020B0A04020102020204" pitchFamily="34" charset="0"/>
            </a:endParaRPr>
          </a:p>
        </p:txBody>
      </p:sp>
      <p:pic>
        <p:nvPicPr>
          <p:cNvPr id="6" name="Imagen 5"/>
          <p:cNvPicPr>
            <a:picLocks noChangeAspect="1"/>
          </p:cNvPicPr>
          <p:nvPr/>
        </p:nvPicPr>
        <p:blipFill>
          <a:blip r:embed="rId3"/>
          <a:stretch>
            <a:fillRect/>
          </a:stretch>
        </p:blipFill>
        <p:spPr>
          <a:xfrm>
            <a:off x="738953" y="1810733"/>
            <a:ext cx="7685254" cy="3895187"/>
          </a:xfrm>
          <a:prstGeom prst="rect">
            <a:avLst/>
          </a:prstGeom>
        </p:spPr>
      </p:pic>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578558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3" name="Rectángulo 22"/>
          <p:cNvSpPr/>
          <p:nvPr/>
        </p:nvSpPr>
        <p:spPr>
          <a:xfrm>
            <a:off x="4474459" y="897344"/>
            <a:ext cx="4542822" cy="276999"/>
          </a:xfrm>
          <a:prstGeom prst="rect">
            <a:avLst/>
          </a:prstGeom>
        </p:spPr>
        <p:txBody>
          <a:bodyPr wrap="square">
            <a:spAutoFit/>
          </a:bodyPr>
          <a:lstStyle/>
          <a:p>
            <a:pPr marL="171450" indent="-171450" algn="just">
              <a:buFont typeface="Wingdings" panose="05000000000000000000" pitchFamily="2" charset="2"/>
              <a:buChar char="ü"/>
            </a:pPr>
            <a:r>
              <a:rPr lang="es-MX" sz="1200" dirty="0">
                <a:latin typeface="Arial" panose="020B0604020202020204" pitchFamily="34" charset="0"/>
                <a:cs typeface="Arial" panose="020B0604020202020204" pitchFamily="34" charset="0"/>
              </a:rPr>
              <a:t>Campañas pedagógicas carril exclusivo para </a:t>
            </a:r>
            <a:r>
              <a:rPr lang="es-MX" sz="1200" dirty="0" err="1">
                <a:latin typeface="Arial" panose="020B0604020202020204" pitchFamily="34" charset="0"/>
                <a:cs typeface="Arial" panose="020B0604020202020204" pitchFamily="34" charset="0"/>
              </a:rPr>
              <a:t>biciusuarios</a:t>
            </a:r>
            <a:endParaRPr lang="en-US" sz="1200" dirty="0">
              <a:latin typeface="Arial" panose="020B0604020202020204" pitchFamily="34" charset="0"/>
              <a:cs typeface="Arial" panose="020B0604020202020204" pitchFamily="34" charset="0"/>
            </a:endParaRPr>
          </a:p>
        </p:txBody>
      </p:sp>
      <p:pic>
        <p:nvPicPr>
          <p:cNvPr id="3074" name="Picture 2" descr="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3560" y="1183724"/>
            <a:ext cx="1596724" cy="159672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39975" y="3333194"/>
            <a:ext cx="3298311" cy="830997"/>
          </a:xfrm>
          <a:prstGeom prst="rect">
            <a:avLst/>
          </a:prstGeom>
        </p:spPr>
        <p:txBody>
          <a:bodyPr wrap="square">
            <a:spAutoFit/>
          </a:bodyPr>
          <a:lstStyle/>
          <a:p>
            <a:pPr marL="171450" indent="-171450" algn="just">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Concurso para promover, facilitar y poner en funcionamiento un excelente servicio de estacionamiento para bicicletas. Ganador CC Cacique.</a:t>
            </a:r>
            <a:endParaRPr lang="en-US" sz="1200" dirty="0">
              <a:latin typeface="Arial" panose="020B0604020202020204" pitchFamily="34" charset="0"/>
              <a:cs typeface="Arial" panose="020B0604020202020204" pitchFamily="34" charset="0"/>
            </a:endParaRPr>
          </a:p>
        </p:txBody>
      </p:sp>
      <p:pic>
        <p:nvPicPr>
          <p:cNvPr id="13314" name="Picture 2" descr="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8119" y="4151056"/>
            <a:ext cx="2238482" cy="2156486"/>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Medalla del primer lugar"/>
          <p:cNvSpPr>
            <a:spLocks noChangeAspect="1" noChangeArrowheads="1"/>
          </p:cNvSpPr>
          <p:nvPr/>
        </p:nvSpPr>
        <p:spPr bwMode="auto">
          <a:xfrm>
            <a:off x="13843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ángulo 7"/>
          <p:cNvSpPr/>
          <p:nvPr/>
        </p:nvSpPr>
        <p:spPr>
          <a:xfrm>
            <a:off x="6507404" y="4413125"/>
            <a:ext cx="2212465" cy="276999"/>
          </a:xfrm>
          <a:prstGeom prst="rect">
            <a:avLst/>
          </a:prstGeom>
        </p:spPr>
        <p:txBody>
          <a:bodyPr wrap="none">
            <a:spAutoFit/>
          </a:bodyPr>
          <a:lstStyle/>
          <a:p>
            <a:pPr marL="228600" indent="-228600">
              <a:buFont typeface="Wingdings" panose="05000000000000000000" pitchFamily="2" charset="2"/>
              <a:buChar char="ü"/>
            </a:pPr>
            <a:r>
              <a:rPr lang="en-US" sz="1200" dirty="0" err="1">
                <a:solidFill>
                  <a:srgbClr val="0F1419"/>
                </a:solidFill>
                <a:latin typeface="Arial" panose="020B0604020202020204" pitchFamily="34" charset="0"/>
                <a:cs typeface="Arial" panose="020B0604020202020204" pitchFamily="34" charset="0"/>
              </a:rPr>
              <a:t>Ciclopaseo</a:t>
            </a:r>
            <a:r>
              <a:rPr lang="en-US" sz="1200" dirty="0">
                <a:solidFill>
                  <a:srgbClr val="0F1419"/>
                </a:solidFill>
                <a:latin typeface="Arial" panose="020B0604020202020204" pitchFamily="34" charset="0"/>
                <a:cs typeface="Arial" panose="020B0604020202020204" pitchFamily="34" charset="0"/>
              </a:rPr>
              <a:t> de la Juventud</a:t>
            </a:r>
            <a:endParaRPr lang="en-US" sz="1200" dirty="0">
              <a:latin typeface="Arial" panose="020B0604020202020204" pitchFamily="34" charset="0"/>
              <a:cs typeface="Arial" panose="020B0604020202020204" pitchFamily="34" charset="0"/>
            </a:endParaRPr>
          </a:p>
        </p:txBody>
      </p:sp>
      <p:pic>
        <p:nvPicPr>
          <p:cNvPr id="15" name="Imagen 14"/>
          <p:cNvPicPr>
            <a:picLocks noChangeAspect="1"/>
          </p:cNvPicPr>
          <p:nvPr/>
        </p:nvPicPr>
        <p:blipFill>
          <a:blip r:embed="rId4"/>
          <a:stretch>
            <a:fillRect/>
          </a:stretch>
        </p:blipFill>
        <p:spPr>
          <a:xfrm>
            <a:off x="6805319" y="4680341"/>
            <a:ext cx="1827539" cy="1017138"/>
          </a:xfrm>
          <a:prstGeom prst="rect">
            <a:avLst/>
          </a:prstGeom>
        </p:spPr>
      </p:pic>
      <p:sp>
        <p:nvSpPr>
          <p:cNvPr id="19" name="Rectángulo 18"/>
          <p:cNvSpPr/>
          <p:nvPr/>
        </p:nvSpPr>
        <p:spPr>
          <a:xfrm>
            <a:off x="114874" y="873300"/>
            <a:ext cx="4572000" cy="461665"/>
          </a:xfrm>
          <a:prstGeom prst="rect">
            <a:avLst/>
          </a:prstGeom>
        </p:spPr>
        <p:txBody>
          <a:bodyPr>
            <a:spAutoFit/>
          </a:bodyPr>
          <a:lstStyle/>
          <a:p>
            <a:pPr marL="171450" indent="-171450">
              <a:buFont typeface="Wingdings" panose="05000000000000000000" pitchFamily="2" charset="2"/>
              <a:buChar char="ü"/>
            </a:pPr>
            <a:r>
              <a:rPr lang="es-MX" sz="1200" dirty="0">
                <a:latin typeface="Arial" panose="020B0604020202020204" pitchFamily="34" charset="0"/>
                <a:cs typeface="Arial" panose="020B0604020202020204" pitchFamily="34" charset="0"/>
              </a:rPr>
              <a:t>En marcha la </a:t>
            </a:r>
            <a:r>
              <a:rPr lang="es-MX" sz="1200" b="1" dirty="0" err="1">
                <a:latin typeface="Arial" panose="020B0604020202020204" pitchFamily="34" charset="0"/>
                <a:cs typeface="Arial" panose="020B0604020202020204" pitchFamily="34" charset="0"/>
              </a:rPr>
              <a:t>Biciescuela</a:t>
            </a:r>
            <a:r>
              <a:rPr lang="es-MX" sz="1200" b="1" dirty="0">
                <a:latin typeface="Arial" panose="020B0604020202020204" pitchFamily="34" charset="0"/>
                <a:cs typeface="Arial" panose="020B0604020202020204" pitchFamily="34" charset="0"/>
              </a:rPr>
              <a:t> DTB, </a:t>
            </a:r>
            <a:r>
              <a:rPr lang="es-MX" sz="1200" dirty="0">
                <a:latin typeface="Arial" panose="020B0604020202020204" pitchFamily="34" charset="0"/>
                <a:cs typeface="Arial" panose="020B0604020202020204" pitchFamily="34" charset="0"/>
              </a:rPr>
              <a:t>clases</a:t>
            </a:r>
            <a:r>
              <a:rPr lang="es-MX" sz="1200" b="1"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rPr>
              <a:t>personalizadas para niños y niñas a partir de los 3 años, jóvenes y adultos. </a:t>
            </a:r>
          </a:p>
        </p:txBody>
      </p:sp>
      <p:pic>
        <p:nvPicPr>
          <p:cNvPr id="20" name="Imagen 19"/>
          <p:cNvPicPr>
            <a:picLocks noChangeAspect="1"/>
          </p:cNvPicPr>
          <p:nvPr/>
        </p:nvPicPr>
        <p:blipFill>
          <a:blip r:embed="rId5"/>
          <a:stretch>
            <a:fillRect/>
          </a:stretch>
        </p:blipFill>
        <p:spPr>
          <a:xfrm>
            <a:off x="795919" y="1414751"/>
            <a:ext cx="3298311" cy="1859450"/>
          </a:xfrm>
          <a:prstGeom prst="rect">
            <a:avLst/>
          </a:prstGeom>
        </p:spPr>
      </p:pic>
      <p:sp>
        <p:nvSpPr>
          <p:cNvPr id="21" name="Rectángulo 20"/>
          <p:cNvSpPr/>
          <p:nvPr/>
        </p:nvSpPr>
        <p:spPr>
          <a:xfrm>
            <a:off x="6570284" y="2794726"/>
            <a:ext cx="2086708" cy="461665"/>
          </a:xfrm>
          <a:prstGeom prst="rect">
            <a:avLst/>
          </a:prstGeom>
        </p:spPr>
        <p:txBody>
          <a:bodyPr wrap="square">
            <a:spAutoFit/>
          </a:bodyPr>
          <a:lstStyle/>
          <a:p>
            <a:pPr marL="171450" indent="-171450">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Ruta por la Convivencia y la Paz. </a:t>
            </a:r>
            <a:endParaRPr lang="en-US" sz="1200" dirty="0">
              <a:latin typeface="Arial" panose="020B0604020202020204" pitchFamily="34" charset="0"/>
              <a:cs typeface="Arial" panose="020B0604020202020204" pitchFamily="34" charset="0"/>
            </a:endParaRPr>
          </a:p>
        </p:txBody>
      </p:sp>
      <p:pic>
        <p:nvPicPr>
          <p:cNvPr id="13321" name="Picture 9" descr="Image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7963" y="3230629"/>
            <a:ext cx="1182496" cy="1182496"/>
          </a:xfrm>
          <a:prstGeom prst="rect">
            <a:avLst/>
          </a:prstGeom>
          <a:noFill/>
          <a:extLst>
            <a:ext uri="{909E8E84-426E-40DD-AFC4-6F175D3DCCD1}">
              <a14:hiddenFill xmlns:a14="http://schemas.microsoft.com/office/drawing/2010/main">
                <a:solidFill>
                  <a:srgbClr val="FFFFFF"/>
                </a:solidFill>
              </a14:hiddenFill>
            </a:ext>
          </a:extLst>
        </p:spPr>
      </p:pic>
      <p:pic>
        <p:nvPicPr>
          <p:cNvPr id="13323" name="Picture 11" descr="Imag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5319" y="1208288"/>
            <a:ext cx="1574292" cy="1574292"/>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p:cNvPicPr>
            <a:picLocks noChangeAspect="1"/>
          </p:cNvPicPr>
          <p:nvPr/>
        </p:nvPicPr>
        <p:blipFill>
          <a:blip r:embed="rId8"/>
          <a:stretch>
            <a:fillRect/>
          </a:stretch>
        </p:blipFill>
        <p:spPr>
          <a:xfrm>
            <a:off x="3696041" y="4042361"/>
            <a:ext cx="2702451" cy="1654025"/>
          </a:xfrm>
          <a:prstGeom prst="rect">
            <a:avLst/>
          </a:prstGeom>
        </p:spPr>
      </p:pic>
      <p:sp>
        <p:nvSpPr>
          <p:cNvPr id="24" name="Rectángulo 23"/>
          <p:cNvSpPr/>
          <p:nvPr/>
        </p:nvSpPr>
        <p:spPr>
          <a:xfrm>
            <a:off x="3370047" y="3396030"/>
            <a:ext cx="3168476" cy="646331"/>
          </a:xfrm>
          <a:prstGeom prst="rect">
            <a:avLst/>
          </a:prstGeom>
        </p:spPr>
        <p:txBody>
          <a:bodyPr wrap="square">
            <a:spAutoFit/>
          </a:bodyPr>
          <a:lstStyle/>
          <a:p>
            <a:pPr marL="171450" indent="-171450" algn="just">
              <a:buFont typeface="Wingdings" panose="05000000000000000000" pitchFamily="2" charset="2"/>
              <a:buChar char="ü"/>
            </a:pPr>
            <a:r>
              <a:rPr lang="es-MX" sz="1200" dirty="0">
                <a:latin typeface="Arial" panose="020B0604020202020204" pitchFamily="34" charset="0"/>
                <a:cs typeface="Arial" panose="020B0604020202020204" pitchFamily="34" charset="0"/>
              </a:rPr>
              <a:t>Conversatorio de "Experiencias Nacionales en Mitigación del Hurto de Bicicletas" organizado por </a:t>
            </a:r>
            <a:r>
              <a:rPr lang="es-MX" sz="1200" dirty="0" err="1">
                <a:latin typeface="Arial" panose="020B0604020202020204" pitchFamily="34" charset="0"/>
                <a:cs typeface="Arial" panose="020B0604020202020204" pitchFamily="34" charset="0"/>
                <a:hlinkClick r:id="rId9"/>
              </a:rPr>
              <a:t>Asocapitales</a:t>
            </a:r>
            <a:endParaRPr lang="es-MX" sz="1200" dirty="0">
              <a:latin typeface="Arial" panose="020B0604020202020204" pitchFamily="34" charset="0"/>
              <a:cs typeface="Arial" panose="020B0604020202020204" pitchFamily="34" charset="0"/>
            </a:endParaRPr>
          </a:p>
        </p:txBody>
      </p:sp>
      <p:sp>
        <p:nvSpPr>
          <p:cNvPr id="29" name="Rectángulo 2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0" name="Imagen 29">
            <a:extLst>
              <a:ext uri="{FF2B5EF4-FFF2-40B4-BE49-F238E27FC236}">
                <a16:creationId xmlns:a16="http://schemas.microsoft.com/office/drawing/2014/main" id="{7A061644-D1DF-4159-BD70-CAC1A39FA8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31" name="Rectángulo 3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2" name="CuadroTexto 31">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62460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FCD08986-1C18-4533-90D2-F6571FD3CF18}"/>
              </a:ext>
            </a:extLst>
          </p:cNvPr>
          <p:cNvSpPr txBox="1"/>
          <p:nvPr/>
        </p:nvSpPr>
        <p:spPr>
          <a:xfrm>
            <a:off x="182338" y="1011442"/>
            <a:ext cx="7346720" cy="677108"/>
          </a:xfrm>
          <a:prstGeom prst="rect">
            <a:avLst/>
          </a:prstGeom>
          <a:noFill/>
        </p:spPr>
        <p:txBody>
          <a:bodyPr wrap="square">
            <a:spAutoFit/>
          </a:bodyPr>
          <a:lstStyle/>
          <a:p>
            <a:r>
              <a:rPr lang="es-CO" sz="2000" b="1" dirty="0">
                <a:latin typeface="Arial Black" panose="020B0A04020102020204" pitchFamily="34" charset="0"/>
                <a:cs typeface="Arial" panose="020B0604020202020204" pitchFamily="34" charset="0"/>
              </a:rPr>
              <a:t>Ejecución presupuestal de ingresos </a:t>
            </a:r>
            <a:endParaRPr lang="es-CO" sz="1050" b="1" dirty="0">
              <a:solidFill>
                <a:schemeClr val="tx1">
                  <a:lumMod val="50000"/>
                  <a:lumOff val="50000"/>
                </a:schemeClr>
              </a:solidFill>
              <a:latin typeface="Arial Black" panose="020B0A04020102020204" pitchFamily="34" charset="0"/>
              <a:cs typeface="Arial" panose="020B0604020202020204" pitchFamily="34" charset="0"/>
            </a:endParaRPr>
          </a:p>
          <a:p>
            <a:r>
              <a:rPr lang="es-CO" sz="1800" b="1" dirty="0">
                <a:solidFill>
                  <a:schemeClr val="tx1">
                    <a:lumMod val="50000"/>
                    <a:lumOff val="50000"/>
                  </a:schemeClr>
                </a:solidFill>
                <a:latin typeface="Arial Black" panose="020B0A04020102020204" pitchFamily="34" charset="0"/>
                <a:cs typeface="Arial" panose="020B0604020202020204" pitchFamily="34" charset="0"/>
              </a:rPr>
              <a:t>Enero a 15 de Noviembre 2021</a:t>
            </a:r>
          </a:p>
        </p:txBody>
      </p:sp>
      <p:pic>
        <p:nvPicPr>
          <p:cNvPr id="10" name="Imagen 9">
            <a:extLst>
              <a:ext uri="{FF2B5EF4-FFF2-40B4-BE49-F238E27FC236}">
                <a16:creationId xmlns:a16="http://schemas.microsoft.com/office/drawing/2014/main" id="{DA88FFAB-52C4-4191-A4B3-6E63CE1A106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099" y="1916066"/>
            <a:ext cx="8598459" cy="3596032"/>
          </a:xfrm>
          <a:prstGeom prst="rect">
            <a:avLst/>
          </a:prstGeom>
          <a:noFill/>
          <a:ln>
            <a:noFill/>
          </a:ln>
        </p:spPr>
      </p:pic>
      <p:sp>
        <p:nvSpPr>
          <p:cNvPr id="12" name="Rectángulo 11"/>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INFORMACIÓN FINANCIERA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8884585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Medalla del primer lugar"/>
          <p:cNvSpPr>
            <a:spLocks noChangeAspect="1" noChangeArrowheads="1"/>
          </p:cNvSpPr>
          <p:nvPr/>
        </p:nvSpPr>
        <p:spPr bwMode="auto">
          <a:xfrm>
            <a:off x="13843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ángulo 21"/>
          <p:cNvSpPr/>
          <p:nvPr/>
        </p:nvSpPr>
        <p:spPr>
          <a:xfrm>
            <a:off x="78074" y="1073670"/>
            <a:ext cx="7002566" cy="276999"/>
          </a:xfrm>
          <a:prstGeom prst="rect">
            <a:avLst/>
          </a:prstGeom>
        </p:spPr>
        <p:txBody>
          <a:bodyPr wrap="square">
            <a:spAutoFit/>
          </a:bodyPr>
          <a:lstStyle/>
          <a:p>
            <a:pPr algn="just"/>
            <a:r>
              <a:rPr lang="es-MX" sz="1200" b="1" dirty="0">
                <a:solidFill>
                  <a:srgbClr val="0F1419"/>
                </a:solidFill>
                <a:latin typeface="TwitterChirp"/>
              </a:rPr>
              <a:t>Participación del 17 y 25 de septiembre de la </a:t>
            </a:r>
            <a:r>
              <a:rPr lang="es-CO" sz="1200" b="1" dirty="0"/>
              <a:t> </a:t>
            </a:r>
            <a:r>
              <a:rPr lang="es-MX" sz="1200" b="1" dirty="0">
                <a:solidFill>
                  <a:srgbClr val="0F1419"/>
                </a:solidFill>
                <a:latin typeface="Arial" panose="020B0604020202020204" pitchFamily="34" charset="0"/>
                <a:cs typeface="Arial" panose="020B0604020202020204" pitchFamily="34" charset="0"/>
              </a:rPr>
              <a:t>Semana Nacional por la Movilidad</a:t>
            </a:r>
            <a:endParaRPr lang="es-CO" sz="1200" b="1" dirty="0">
              <a:latin typeface="Arial" panose="020B0604020202020204" pitchFamily="34" charset="0"/>
              <a:cs typeface="Arial" panose="020B0604020202020204" pitchFamily="34" charset="0"/>
            </a:endParaRPr>
          </a:p>
        </p:txBody>
      </p:sp>
      <p:pic>
        <p:nvPicPr>
          <p:cNvPr id="24" name="Picture 4" descr="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404" y="1397729"/>
            <a:ext cx="2052115" cy="2052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174233" y="3612809"/>
            <a:ext cx="2616205" cy="646331"/>
          </a:xfrm>
          <a:prstGeom prst="rect">
            <a:avLst/>
          </a:prstGeom>
        </p:spPr>
        <p:txBody>
          <a:bodyPr wrap="square">
            <a:spAutoFit/>
          </a:bodyPr>
          <a:lstStyle/>
          <a:p>
            <a:pPr marL="171450" indent="-171450" algn="just">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Ciclo-rodada Yo voy en </a:t>
            </a:r>
            <a:r>
              <a:rPr lang="es-MX" sz="1200" dirty="0" err="1">
                <a:solidFill>
                  <a:srgbClr val="0F1419"/>
                </a:solidFill>
                <a:latin typeface="Arial" panose="020B0604020202020204" pitchFamily="34" charset="0"/>
                <a:cs typeface="Arial" panose="020B0604020202020204" pitchFamily="34" charset="0"/>
              </a:rPr>
              <a:t>Clobi</a:t>
            </a:r>
            <a:r>
              <a:rPr lang="es-MX" sz="1200" dirty="0">
                <a:solidFill>
                  <a:srgbClr val="0F1419"/>
                </a:solidFill>
                <a:latin typeface="Arial" panose="020B0604020202020204" pitchFamily="34" charset="0"/>
                <a:cs typeface="Arial" panose="020B0604020202020204" pitchFamily="34" charset="0"/>
              </a:rPr>
              <a:t>. recorriendo 11.5 kilómetros por las ciclo rutas </a:t>
            </a:r>
            <a:endParaRPr lang="es-CO" sz="12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3"/>
          <a:stretch>
            <a:fillRect/>
          </a:stretch>
        </p:blipFill>
        <p:spPr>
          <a:xfrm>
            <a:off x="498475" y="4356060"/>
            <a:ext cx="2117296" cy="1216441"/>
          </a:xfrm>
          <a:prstGeom prst="rect">
            <a:avLst/>
          </a:prstGeom>
        </p:spPr>
      </p:pic>
      <p:sp>
        <p:nvSpPr>
          <p:cNvPr id="17" name="Rectángulo 16"/>
          <p:cNvSpPr/>
          <p:nvPr/>
        </p:nvSpPr>
        <p:spPr>
          <a:xfrm>
            <a:off x="2928089" y="1294558"/>
            <a:ext cx="2547710" cy="430887"/>
          </a:xfrm>
          <a:prstGeom prst="rect">
            <a:avLst/>
          </a:prstGeom>
        </p:spPr>
        <p:txBody>
          <a:bodyPr wrap="square">
            <a:spAutoFit/>
          </a:bodyPr>
          <a:lstStyle/>
          <a:p>
            <a:pPr marL="171450" indent="-171450" algn="just">
              <a:buFont typeface="Wingdings" panose="05000000000000000000" pitchFamily="2" charset="2"/>
              <a:buChar char="ü"/>
            </a:pPr>
            <a:r>
              <a:rPr lang="es-CO" sz="1100" dirty="0">
                <a:solidFill>
                  <a:srgbClr val="0F1419"/>
                </a:solidFill>
                <a:latin typeface="Arial" panose="020B0604020202020204" pitchFamily="34" charset="0"/>
                <a:cs typeface="Arial" panose="020B0604020202020204" pitchFamily="34" charset="0"/>
              </a:rPr>
              <a:t>campaña</a:t>
            </a:r>
            <a:r>
              <a:rPr lang="en-US" sz="1100" dirty="0">
                <a:solidFill>
                  <a:srgbClr val="0F1419"/>
                </a:solidFill>
                <a:latin typeface="Arial" panose="020B0604020202020204" pitchFamily="34" charset="0"/>
                <a:cs typeface="Arial" panose="020B0604020202020204" pitchFamily="34" charset="0"/>
              </a:rPr>
              <a:t> </a:t>
            </a:r>
            <a:r>
              <a:rPr lang="en-US" sz="1100" dirty="0">
                <a:solidFill>
                  <a:srgbClr val="1D9BF0"/>
                </a:solidFill>
                <a:latin typeface="Arial" panose="020B0604020202020204" pitchFamily="34" charset="0"/>
                <a:cs typeface="Arial" panose="020B0604020202020204" pitchFamily="34" charset="0"/>
                <a:hlinkClick r:id="rId4"/>
              </a:rPr>
              <a:t>#NoMasMuertosEnLaVía</a:t>
            </a:r>
            <a:r>
              <a:rPr lang="en-US" sz="1100" dirty="0">
                <a:solidFill>
                  <a:srgbClr val="1D9BF0"/>
                </a:solidFill>
                <a:latin typeface="Arial" panose="020B0604020202020204" pitchFamily="34" charset="0"/>
                <a:cs typeface="Arial" panose="020B0604020202020204" pitchFamily="34" charset="0"/>
              </a:rPr>
              <a:t> </a:t>
            </a:r>
            <a:r>
              <a:rPr lang="es-MX" sz="1100" dirty="0">
                <a:latin typeface="Arial" panose="020B0604020202020204" pitchFamily="34" charset="0"/>
                <a:cs typeface="Arial" panose="020B0604020202020204" pitchFamily="34" charset="0"/>
              </a:rPr>
              <a:t>en Mesón de los Búcaros</a:t>
            </a:r>
            <a:endParaRPr lang="es-CO" sz="1100" dirty="0">
              <a:latin typeface="Arial" panose="020B0604020202020204" pitchFamily="34" charset="0"/>
              <a:cs typeface="Arial" panose="020B0604020202020204" pitchFamily="34" charset="0"/>
            </a:endParaRPr>
          </a:p>
        </p:txBody>
      </p:sp>
      <p:pic>
        <p:nvPicPr>
          <p:cNvPr id="18" name="Imagen 17"/>
          <p:cNvPicPr>
            <a:picLocks noChangeAspect="1"/>
          </p:cNvPicPr>
          <p:nvPr/>
        </p:nvPicPr>
        <p:blipFill>
          <a:blip r:embed="rId5"/>
          <a:stretch>
            <a:fillRect/>
          </a:stretch>
        </p:blipFill>
        <p:spPr>
          <a:xfrm>
            <a:off x="3152666" y="1800820"/>
            <a:ext cx="2426837" cy="1395296"/>
          </a:xfrm>
          <a:prstGeom prst="rect">
            <a:avLst/>
          </a:prstGeom>
        </p:spPr>
      </p:pic>
      <p:pic>
        <p:nvPicPr>
          <p:cNvPr id="26" name="Imagen 25"/>
          <p:cNvPicPr>
            <a:picLocks noChangeAspect="1"/>
          </p:cNvPicPr>
          <p:nvPr/>
        </p:nvPicPr>
        <p:blipFill>
          <a:blip r:embed="rId6"/>
          <a:stretch>
            <a:fillRect/>
          </a:stretch>
        </p:blipFill>
        <p:spPr>
          <a:xfrm>
            <a:off x="6139738" y="1862292"/>
            <a:ext cx="2426837" cy="1394367"/>
          </a:xfrm>
          <a:prstGeom prst="rect">
            <a:avLst/>
          </a:prstGeom>
        </p:spPr>
      </p:pic>
      <p:sp>
        <p:nvSpPr>
          <p:cNvPr id="27" name="Rectángulo 26"/>
          <p:cNvSpPr/>
          <p:nvPr/>
        </p:nvSpPr>
        <p:spPr>
          <a:xfrm>
            <a:off x="5846650" y="1065115"/>
            <a:ext cx="2941324" cy="646331"/>
          </a:xfrm>
          <a:prstGeom prst="rect">
            <a:avLst/>
          </a:prstGeom>
        </p:spPr>
        <p:txBody>
          <a:bodyPr wrap="square">
            <a:spAutoFit/>
          </a:bodyPr>
          <a:lstStyle/>
          <a:p>
            <a:pPr marL="171450" indent="-171450" algn="just">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Jornada “</a:t>
            </a:r>
            <a:r>
              <a:rPr lang="es-MX" sz="1200" dirty="0" err="1">
                <a:solidFill>
                  <a:srgbClr val="0F1419"/>
                </a:solidFill>
                <a:latin typeface="Arial" panose="020B0604020202020204" pitchFamily="34" charset="0"/>
                <a:cs typeface="Arial" panose="020B0604020202020204" pitchFamily="34" charset="0"/>
              </a:rPr>
              <a:t>Bicicultura</a:t>
            </a:r>
            <a:r>
              <a:rPr lang="es-MX" sz="1200" dirty="0">
                <a:solidFill>
                  <a:srgbClr val="0F1419"/>
                </a:solidFill>
                <a:latin typeface="Arial" panose="020B0604020202020204" pitchFamily="34" charset="0"/>
                <a:cs typeface="Arial" panose="020B0604020202020204" pitchFamily="34" charset="0"/>
              </a:rPr>
              <a:t> en movimiento y 1.5 m. Salvando Vidas” dirigido a operadores del SITM</a:t>
            </a:r>
            <a:endParaRPr lang="es-CO" sz="1200" dirty="0">
              <a:latin typeface="Arial" panose="020B0604020202020204" pitchFamily="34" charset="0"/>
              <a:cs typeface="Arial" panose="020B0604020202020204" pitchFamily="34" charset="0"/>
            </a:endParaRPr>
          </a:p>
        </p:txBody>
      </p:sp>
      <p:sp>
        <p:nvSpPr>
          <p:cNvPr id="28" name="Rectángulo 27"/>
          <p:cNvSpPr/>
          <p:nvPr/>
        </p:nvSpPr>
        <p:spPr>
          <a:xfrm>
            <a:off x="2923294" y="3289930"/>
            <a:ext cx="2909668" cy="1015663"/>
          </a:xfrm>
          <a:prstGeom prst="rect">
            <a:avLst/>
          </a:prstGeom>
        </p:spPr>
        <p:txBody>
          <a:bodyPr wrap="square">
            <a:spAutoFit/>
          </a:bodyPr>
          <a:lstStyle/>
          <a:p>
            <a:pPr marL="171450" indent="-171450" algn="just">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Jornada lúdica y pedagógica con cambio de roles entre los actores viales, ponerse en los zapatos del otro nos ayuda a comprendernos mejor. Junto al Estadio Alfonso López</a:t>
            </a:r>
            <a:endParaRPr lang="es-CO" sz="1200" dirty="0">
              <a:latin typeface="Arial" panose="020B0604020202020204" pitchFamily="34" charset="0"/>
              <a:cs typeface="Arial" panose="020B0604020202020204" pitchFamily="34" charset="0"/>
            </a:endParaRPr>
          </a:p>
        </p:txBody>
      </p:sp>
      <p:pic>
        <p:nvPicPr>
          <p:cNvPr id="30" name="Imagen 29"/>
          <p:cNvPicPr>
            <a:picLocks noChangeAspect="1"/>
          </p:cNvPicPr>
          <p:nvPr/>
        </p:nvPicPr>
        <p:blipFill>
          <a:blip r:embed="rId7"/>
          <a:stretch>
            <a:fillRect/>
          </a:stretch>
        </p:blipFill>
        <p:spPr>
          <a:xfrm>
            <a:off x="3281810" y="4316148"/>
            <a:ext cx="2297693" cy="1296264"/>
          </a:xfrm>
          <a:prstGeom prst="rect">
            <a:avLst/>
          </a:prstGeom>
        </p:spPr>
      </p:pic>
      <p:pic>
        <p:nvPicPr>
          <p:cNvPr id="31" name="Imagen 30"/>
          <p:cNvPicPr>
            <a:picLocks noChangeAspect="1"/>
          </p:cNvPicPr>
          <p:nvPr/>
        </p:nvPicPr>
        <p:blipFill>
          <a:blip r:embed="rId8"/>
          <a:stretch>
            <a:fillRect/>
          </a:stretch>
        </p:blipFill>
        <p:spPr>
          <a:xfrm>
            <a:off x="6159075" y="4120445"/>
            <a:ext cx="2510047" cy="1443137"/>
          </a:xfrm>
          <a:prstGeom prst="rect">
            <a:avLst/>
          </a:prstGeom>
        </p:spPr>
      </p:pic>
      <p:sp>
        <p:nvSpPr>
          <p:cNvPr id="32" name="Rectángulo 31"/>
          <p:cNvSpPr/>
          <p:nvPr/>
        </p:nvSpPr>
        <p:spPr>
          <a:xfrm>
            <a:off x="6139737" y="3598589"/>
            <a:ext cx="2941324" cy="461665"/>
          </a:xfrm>
          <a:prstGeom prst="rect">
            <a:avLst/>
          </a:prstGeom>
        </p:spPr>
        <p:txBody>
          <a:bodyPr wrap="square">
            <a:spAutoFit/>
          </a:bodyPr>
          <a:lstStyle/>
          <a:p>
            <a:pPr marL="171450" indent="-171450">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Actividad Parque del Agua : En bici voy seguro.</a:t>
            </a:r>
            <a:endParaRPr lang="es-CO" sz="1200" dirty="0">
              <a:latin typeface="Arial" panose="020B0604020202020204" pitchFamily="34" charset="0"/>
              <a:cs typeface="Arial" panose="020B0604020202020204" pitchFamily="34" charset="0"/>
            </a:endParaRPr>
          </a:p>
        </p:txBody>
      </p:sp>
      <p:sp>
        <p:nvSpPr>
          <p:cNvPr id="29" name="Rectángulo 2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3" name="Imagen 32">
            <a:extLst>
              <a:ext uri="{FF2B5EF4-FFF2-40B4-BE49-F238E27FC236}">
                <a16:creationId xmlns:a16="http://schemas.microsoft.com/office/drawing/2014/main" id="{7A061644-D1DF-4159-BD70-CAC1A39FA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34" name="Rectángulo 3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5" name="CuadroTexto 34">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954770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7" name="AutoShape 4" descr="Medalla del primer lugar"/>
          <p:cNvSpPr>
            <a:spLocks noChangeAspect="1" noChangeArrowheads="1"/>
          </p:cNvSpPr>
          <p:nvPr/>
        </p:nvSpPr>
        <p:spPr bwMode="auto">
          <a:xfrm>
            <a:off x="13843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ángulo 18"/>
          <p:cNvSpPr/>
          <p:nvPr/>
        </p:nvSpPr>
        <p:spPr>
          <a:xfrm>
            <a:off x="484760" y="777964"/>
            <a:ext cx="8256184" cy="830997"/>
          </a:xfrm>
          <a:prstGeom prst="rect">
            <a:avLst/>
          </a:prstGeom>
        </p:spPr>
        <p:txBody>
          <a:bodyPr wrap="square">
            <a:spAutoFit/>
          </a:bodyPr>
          <a:lstStyle/>
          <a:p>
            <a:r>
              <a:rPr lang="es-MX" sz="1200" dirty="0">
                <a:latin typeface="Arial" panose="020B0604020202020204" pitchFamily="34" charset="0"/>
                <a:cs typeface="Arial" panose="020B0604020202020204" pitchFamily="34" charset="0"/>
              </a:rPr>
              <a:t> </a:t>
            </a:r>
          </a:p>
          <a:p>
            <a:pPr marL="171450" indent="-171450">
              <a:buFont typeface="Wingdings" panose="05000000000000000000" pitchFamily="2" charset="2"/>
              <a:buChar char="ü"/>
            </a:pPr>
            <a:r>
              <a:rPr lang="es-MX" sz="1200" dirty="0">
                <a:latin typeface="Arial" panose="020B0604020202020204" pitchFamily="34" charset="0"/>
                <a:cs typeface="Arial" panose="020B0604020202020204" pitchFamily="34" charset="0"/>
              </a:rPr>
              <a:t>17 de septiembre. </a:t>
            </a:r>
            <a:r>
              <a:rPr lang="es-MX" sz="1200" b="1" dirty="0">
                <a:latin typeface="Arial" panose="020B0604020202020204" pitchFamily="34" charset="0"/>
                <a:cs typeface="Arial" panose="020B0604020202020204" pitchFamily="34" charset="0"/>
              </a:rPr>
              <a:t>Participación en la celebración de </a:t>
            </a:r>
            <a:r>
              <a:rPr lang="es-MX" sz="1200" b="1" dirty="0" err="1">
                <a:latin typeface="Arial" panose="020B0604020202020204" pitchFamily="34" charset="0"/>
                <a:cs typeface="Arial" panose="020B0604020202020204" pitchFamily="34" charset="0"/>
              </a:rPr>
              <a:t>ClobiBGA</a:t>
            </a:r>
            <a:r>
              <a:rPr lang="es-MX" sz="1200" b="1" dirty="0">
                <a:latin typeface="Arial" panose="020B0604020202020204" pitchFamily="34" charset="0"/>
                <a:cs typeface="Arial" panose="020B0604020202020204" pitchFamily="34" charset="0"/>
              </a:rPr>
              <a:t> en su Primer aniversario; </a:t>
            </a:r>
            <a:r>
              <a:rPr lang="es-MX" sz="1200" dirty="0">
                <a:latin typeface="Arial" panose="020B0604020202020204" pitchFamily="34" charset="0"/>
                <a:cs typeface="Arial" panose="020B0604020202020204" pitchFamily="34" charset="0"/>
              </a:rPr>
              <a:t>Organización del  Conversatorio con los expertos en Bici y cierre con la entrega de 32 patinetas, 16 bicicletas eléctricas, 6 nuevas estaciones para el goce de los biciusuarios.  </a:t>
            </a:r>
          </a:p>
        </p:txBody>
      </p:sp>
      <p:pic>
        <p:nvPicPr>
          <p:cNvPr id="20482" name="Picture 2" descr="Image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462" y="1624641"/>
            <a:ext cx="1740759" cy="1740759"/>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3"/>
          <a:stretch>
            <a:fillRect/>
          </a:stretch>
        </p:blipFill>
        <p:spPr>
          <a:xfrm>
            <a:off x="2297247" y="1634853"/>
            <a:ext cx="3108288" cy="1742277"/>
          </a:xfrm>
          <a:prstGeom prst="rect">
            <a:avLst/>
          </a:prstGeom>
        </p:spPr>
      </p:pic>
      <p:sp>
        <p:nvSpPr>
          <p:cNvPr id="4" name="Rectángulo 3"/>
          <p:cNvSpPr/>
          <p:nvPr/>
        </p:nvSpPr>
        <p:spPr>
          <a:xfrm>
            <a:off x="432462" y="3448211"/>
            <a:ext cx="8356610" cy="461665"/>
          </a:xfrm>
          <a:prstGeom prst="rect">
            <a:avLst/>
          </a:prstGeom>
        </p:spPr>
        <p:txBody>
          <a:bodyPr wrap="square">
            <a:spAutoFit/>
          </a:bodyPr>
          <a:lstStyle/>
          <a:p>
            <a:pPr marL="171450" indent="-171450" algn="just">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Desde la </a:t>
            </a:r>
            <a:r>
              <a:rPr lang="es-MX" sz="1200" dirty="0" err="1">
                <a:solidFill>
                  <a:srgbClr val="0F1419"/>
                </a:solidFill>
                <a:latin typeface="Arial" panose="020B0604020202020204" pitchFamily="34" charset="0"/>
                <a:cs typeface="Arial" panose="020B0604020202020204" pitchFamily="34" charset="0"/>
              </a:rPr>
              <a:t>OfiIBici</a:t>
            </a:r>
            <a:r>
              <a:rPr lang="es-MX" sz="1200" dirty="0">
                <a:solidFill>
                  <a:srgbClr val="0F1419"/>
                </a:solidFill>
                <a:latin typeface="Arial" panose="020B0604020202020204" pitchFamily="34" charset="0"/>
                <a:cs typeface="Arial" panose="020B0604020202020204" pitchFamily="34" charset="0"/>
              </a:rPr>
              <a:t> la DTB participó en el </a:t>
            </a:r>
            <a:r>
              <a:rPr lang="es-MX" sz="1200" b="1" dirty="0">
                <a:solidFill>
                  <a:srgbClr val="0F1419"/>
                </a:solidFill>
                <a:latin typeface="Arial" panose="020B0604020202020204" pitchFamily="34" charset="0"/>
                <a:cs typeface="Arial" panose="020B0604020202020204" pitchFamily="34" charset="0"/>
              </a:rPr>
              <a:t>conversatorio "Cómo hacer ciudades más bici amigables" </a:t>
            </a:r>
            <a:r>
              <a:rPr lang="es-MX" sz="1200" dirty="0">
                <a:solidFill>
                  <a:srgbClr val="0F1419"/>
                </a:solidFill>
                <a:latin typeface="Arial" panose="020B0604020202020204" pitchFamily="34" charset="0"/>
                <a:cs typeface="Arial" panose="020B0604020202020204" pitchFamily="34" charset="0"/>
              </a:rPr>
              <a:t>convocado desde Santo Domingo, República Dominicana y apoyado por la Embajada Española en ese país del Caribe</a:t>
            </a:r>
            <a:endParaRPr lang="es-CO" sz="1200"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4"/>
          <a:stretch>
            <a:fillRect/>
          </a:stretch>
        </p:blipFill>
        <p:spPr>
          <a:xfrm>
            <a:off x="3127663" y="3933940"/>
            <a:ext cx="3272059" cy="1936374"/>
          </a:xfrm>
          <a:prstGeom prst="rect">
            <a:avLst/>
          </a:prstGeom>
        </p:spPr>
      </p:pic>
      <p:pic>
        <p:nvPicPr>
          <p:cNvPr id="17" name="Imagen 16"/>
          <p:cNvPicPr>
            <a:picLocks noChangeAspect="1"/>
          </p:cNvPicPr>
          <p:nvPr/>
        </p:nvPicPr>
        <p:blipFill>
          <a:blip r:embed="rId5"/>
          <a:stretch>
            <a:fillRect/>
          </a:stretch>
        </p:blipFill>
        <p:spPr>
          <a:xfrm>
            <a:off x="5529561" y="1634853"/>
            <a:ext cx="3259510" cy="1742277"/>
          </a:xfrm>
          <a:prstGeom prst="rect">
            <a:avLst/>
          </a:prstGeom>
        </p:spPr>
      </p:pic>
      <p:sp>
        <p:nvSpPr>
          <p:cNvPr id="20" name="Rectángulo 1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1" name="Imagen 20">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2" name="Rectángulo 2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EDUCACIÓN EN SEGURIDAD VIAL Y MOVILIDAD SOSTENIBLE</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40117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C311C049-FD82-43CA-A7A0-FDB54CD8AEEA}"/>
              </a:ext>
            </a:extLst>
          </p:cNvPr>
          <p:cNvSpPr txBox="1"/>
          <p:nvPr/>
        </p:nvSpPr>
        <p:spPr>
          <a:xfrm>
            <a:off x="272606" y="2766787"/>
            <a:ext cx="8629152" cy="2769989"/>
          </a:xfrm>
          <a:prstGeom prst="rect">
            <a:avLst/>
          </a:prstGeom>
          <a:noFill/>
        </p:spPr>
        <p:txBody>
          <a:bodyPr wrap="square">
            <a:spAutoFit/>
          </a:bodyPr>
          <a:lstStyle/>
          <a:p>
            <a:pPr algn="just">
              <a:tabLst>
                <a:tab pos="540385" algn="l"/>
              </a:tabLst>
            </a:pPr>
            <a:r>
              <a:rPr lang="es-MX" sz="1400" dirty="0">
                <a:latin typeface="Arial" panose="020B0604020202020204" pitchFamily="34" charset="0"/>
                <a:ea typeface="Times New Roman" panose="02020603050405020304" pitchFamily="18" charset="0"/>
                <a:cs typeface="Times New Roman" panose="02020603050405020304" pitchFamily="18" charset="0"/>
              </a:rPr>
              <a:t>De acuerdo con las metas planteadas como tasas de reducción en lesionados y víctimas en lo corrido del año 2021 (enero a noviembre 15) se han presentado los siguientes resultados:</a:t>
            </a:r>
          </a:p>
          <a:p>
            <a:pPr marL="342900" indent="-342900" algn="just">
              <a:buFont typeface="Symbol" panose="05050102010706020507" pitchFamily="18" charset="2"/>
              <a:buChar char=""/>
              <a:tabLst>
                <a:tab pos="540385" algn="l"/>
              </a:tabLst>
            </a:pPr>
            <a:endParaRPr lang="es-MX"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tabLst>
                <a:tab pos="540385" algn="l"/>
              </a:tabLst>
            </a:pPr>
            <a:r>
              <a:rPr lang="es-MX" sz="1600" b="1" dirty="0">
                <a:latin typeface="Arial" panose="020B0604020202020204" pitchFamily="34" charset="0"/>
                <a:ea typeface="Times New Roman" panose="02020603050405020304" pitchFamily="18" charset="0"/>
                <a:cs typeface="Times New Roman" panose="02020603050405020304" pitchFamily="18" charset="0"/>
              </a:rPr>
              <a:t>Lesionados</a:t>
            </a:r>
            <a:r>
              <a:rPr lang="es-MX" sz="1600" dirty="0">
                <a:latin typeface="Arial" panose="020B0604020202020204" pitchFamily="34" charset="0"/>
                <a:ea typeface="Times New Roman" panose="02020603050405020304" pitchFamily="18" charset="0"/>
                <a:cs typeface="Times New Roman" panose="02020603050405020304" pitchFamily="18" charset="0"/>
              </a:rPr>
              <a:t>: Meta base: 1.762 personas lesionadas; en 2021 se han registrado 1.900, esto es 138 más.</a:t>
            </a:r>
          </a:p>
          <a:p>
            <a:pPr marL="342900" indent="-342900" algn="just">
              <a:buFont typeface="Symbol" panose="05050102010706020507" pitchFamily="18" charset="2"/>
              <a:buChar char=""/>
              <a:tabLst>
                <a:tab pos="540385" algn="l"/>
              </a:tabLst>
            </a:pPr>
            <a:endParaRPr lang="es-MX" sz="1600"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tabLst>
                <a:tab pos="540385" algn="l"/>
              </a:tabLst>
            </a:pPr>
            <a:r>
              <a:rPr lang="es-MX" sz="1600" b="1" dirty="0">
                <a:latin typeface="Arial" panose="020B0604020202020204" pitchFamily="34" charset="0"/>
                <a:ea typeface="Times New Roman" panose="02020603050405020304" pitchFamily="18" charset="0"/>
                <a:cs typeface="Times New Roman" panose="02020603050405020304" pitchFamily="18" charset="0"/>
              </a:rPr>
              <a:t>Víctimas fatales</a:t>
            </a:r>
            <a:r>
              <a:rPr lang="es-MX" sz="1600" dirty="0">
                <a:latin typeface="Arial" panose="020B0604020202020204" pitchFamily="34" charset="0"/>
                <a:ea typeface="Times New Roman" panose="02020603050405020304" pitchFamily="18" charset="0"/>
                <a:cs typeface="Times New Roman" panose="02020603050405020304" pitchFamily="18" charset="0"/>
              </a:rPr>
              <a:t>: Meta base: 58 muertes en siniestros viales. Se han conocido 61 de estos, tres más de lo esperado.</a:t>
            </a:r>
          </a:p>
          <a:p>
            <a:pPr algn="just">
              <a:tabLst>
                <a:tab pos="540385" algn="l"/>
              </a:tabLst>
            </a:pPr>
            <a:endParaRPr lang="es-MX" sz="1600" dirty="0">
              <a:latin typeface="Arial" panose="020B0604020202020204" pitchFamily="34"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tabLst>
                <a:tab pos="540385" algn="l"/>
              </a:tabLst>
            </a:pPr>
            <a:r>
              <a:rPr lang="es-MX" sz="1600" b="1" dirty="0">
                <a:latin typeface="Arial" panose="020B0604020202020204" pitchFamily="34" charset="0"/>
                <a:ea typeface="Times New Roman" panose="02020603050405020304" pitchFamily="18" charset="0"/>
                <a:cs typeface="Times New Roman" panose="02020603050405020304" pitchFamily="18" charset="0"/>
              </a:rPr>
              <a:t>Peatones víctimas</a:t>
            </a:r>
            <a:r>
              <a:rPr lang="es-MX" sz="1600" dirty="0">
                <a:latin typeface="Arial" panose="020B0604020202020204" pitchFamily="34" charset="0"/>
                <a:ea typeface="Times New Roman" panose="02020603050405020304" pitchFamily="18" charset="0"/>
                <a:cs typeface="Times New Roman" panose="02020603050405020304" pitchFamily="18" charset="0"/>
              </a:rPr>
              <a:t>: De la meta base de 21 víctimas peatones, se han registrado 11 esto es 10 menos de la expectativa fijada.</a:t>
            </a:r>
            <a:endParaRPr lang="es-CO" sz="1600"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2BA132DA-2F97-4047-8B23-83FB0637F1D6}"/>
              </a:ext>
            </a:extLst>
          </p:cNvPr>
          <p:cNvGraphicFramePr>
            <a:graphicFrameLocks noGrp="1"/>
          </p:cNvGraphicFramePr>
          <p:nvPr>
            <p:extLst>
              <p:ext uri="{D42A27DB-BD31-4B8C-83A1-F6EECF244321}">
                <p14:modId xmlns:p14="http://schemas.microsoft.com/office/powerpoint/2010/main" val="526027970"/>
              </p:ext>
            </p:extLst>
          </p:nvPr>
        </p:nvGraphicFramePr>
        <p:xfrm>
          <a:off x="269996" y="1140349"/>
          <a:ext cx="8525087" cy="1430008"/>
        </p:xfrm>
        <a:graphic>
          <a:graphicData uri="http://schemas.openxmlformats.org/drawingml/2006/table">
            <a:tbl>
              <a:tblPr>
                <a:tableStyleId>{C4B1156A-380E-4F78-BDF5-A606A8083BF9}</a:tableStyleId>
              </a:tblPr>
              <a:tblGrid>
                <a:gridCol w="4107529">
                  <a:extLst>
                    <a:ext uri="{9D8B030D-6E8A-4147-A177-3AD203B41FA5}">
                      <a16:colId xmlns:a16="http://schemas.microsoft.com/office/drawing/2014/main" val="4268380046"/>
                    </a:ext>
                  </a:extLst>
                </a:gridCol>
                <a:gridCol w="1949793">
                  <a:extLst>
                    <a:ext uri="{9D8B030D-6E8A-4147-A177-3AD203B41FA5}">
                      <a16:colId xmlns:a16="http://schemas.microsoft.com/office/drawing/2014/main" val="3570532137"/>
                    </a:ext>
                  </a:extLst>
                </a:gridCol>
                <a:gridCol w="1119749">
                  <a:extLst>
                    <a:ext uri="{9D8B030D-6E8A-4147-A177-3AD203B41FA5}">
                      <a16:colId xmlns:a16="http://schemas.microsoft.com/office/drawing/2014/main" val="470452103"/>
                    </a:ext>
                  </a:extLst>
                </a:gridCol>
                <a:gridCol w="1348016">
                  <a:extLst>
                    <a:ext uri="{9D8B030D-6E8A-4147-A177-3AD203B41FA5}">
                      <a16:colId xmlns:a16="http://schemas.microsoft.com/office/drawing/2014/main" val="4181798237"/>
                    </a:ext>
                  </a:extLst>
                </a:gridCol>
              </a:tblGrid>
              <a:tr h="611462">
                <a:tc>
                  <a:txBody>
                    <a:bodyPr/>
                    <a:lstStyle/>
                    <a:p>
                      <a:pPr algn="ctr" fontAlgn="ctr"/>
                      <a:r>
                        <a:rPr lang="es-CO" sz="1200" b="1" u="none" strike="noStrike" dirty="0">
                          <a:solidFill>
                            <a:schemeClr val="tx1"/>
                          </a:solidFill>
                          <a:effectLst/>
                          <a:latin typeface="Arial" panose="020B0604020202020204" pitchFamily="34" charset="0"/>
                          <a:cs typeface="Arial" panose="020B0604020202020204" pitchFamily="34" charset="0"/>
                        </a:rPr>
                        <a:t>METAS TASAS  DE ACCIDENTALIDAD</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chemeClr val="tx1"/>
                          </a:solidFill>
                          <a:effectLst/>
                          <a:latin typeface="Arial" panose="020B0604020202020204" pitchFamily="34" charset="0"/>
                          <a:cs typeface="Arial" panose="020B0604020202020204" pitchFamily="34" charset="0"/>
                        </a:rPr>
                        <a:t># PERSONAS 2021 MÁXIMO  PLAN DESARROLLO</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chemeClr val="tx1"/>
                          </a:solidFill>
                          <a:effectLst/>
                          <a:latin typeface="Arial" panose="020B0604020202020204" pitchFamily="34" charset="0"/>
                          <a:cs typeface="Arial" panose="020B0604020202020204" pitchFamily="34" charset="0"/>
                        </a:rPr>
                        <a:t>TOTAL 2021 PERSONAS</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chemeClr val="tx1"/>
                          </a:solidFill>
                          <a:effectLst/>
                          <a:latin typeface="Arial" panose="020B0604020202020204" pitchFamily="34" charset="0"/>
                          <a:cs typeface="Arial" panose="020B0604020202020204" pitchFamily="34" charset="0"/>
                        </a:rPr>
                        <a:t>DIF META PROYECTADA MÁXIMA A 2021</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1958" marR="1958" marT="1958" marB="0" anchor="ctr"/>
                </a:tc>
                <a:extLst>
                  <a:ext uri="{0D108BD9-81ED-4DB2-BD59-A6C34878D82A}">
                    <a16:rowId xmlns:a16="http://schemas.microsoft.com/office/drawing/2014/main" val="1236589471"/>
                  </a:ext>
                </a:extLst>
              </a:tr>
              <a:tr h="205126">
                <a:tc>
                  <a:txBody>
                    <a:bodyPr/>
                    <a:lstStyle/>
                    <a:p>
                      <a:pPr algn="l" fontAlgn="ctr"/>
                      <a:r>
                        <a:rPr lang="es-CO" sz="1200" b="1" u="none" strike="noStrike" dirty="0">
                          <a:solidFill>
                            <a:srgbClr val="000000"/>
                          </a:solidFill>
                          <a:effectLst/>
                          <a:latin typeface="Arial" panose="020B0604020202020204" pitchFamily="34" charset="0"/>
                          <a:cs typeface="Arial" panose="020B0604020202020204" pitchFamily="34" charset="0"/>
                        </a:rPr>
                        <a:t> LESIONADOS</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1762</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1900</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138</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extLst>
                  <a:ext uri="{0D108BD9-81ED-4DB2-BD59-A6C34878D82A}">
                    <a16:rowId xmlns:a16="http://schemas.microsoft.com/office/drawing/2014/main" val="155378617"/>
                  </a:ext>
                </a:extLst>
              </a:tr>
              <a:tr h="205126">
                <a:tc>
                  <a:txBody>
                    <a:bodyPr/>
                    <a:lstStyle/>
                    <a:p>
                      <a:pPr algn="l" fontAlgn="ctr"/>
                      <a:r>
                        <a:rPr lang="es-CO" sz="1200" b="1" u="none" strike="noStrike" dirty="0">
                          <a:solidFill>
                            <a:srgbClr val="000000"/>
                          </a:solidFill>
                          <a:effectLst/>
                          <a:latin typeface="Arial" panose="020B0604020202020204" pitchFamily="34" charset="0"/>
                          <a:cs typeface="Arial" panose="020B0604020202020204" pitchFamily="34" charset="0"/>
                        </a:rPr>
                        <a:t> MORTALIDAD POR ACCIDENTES DE TRÁNSITO</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58</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61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MX" sz="1200" b="1" i="0" u="none" strike="noStrike" dirty="0">
                          <a:solidFill>
                            <a:srgbClr val="000000"/>
                          </a:solidFill>
                          <a:effectLst/>
                          <a:latin typeface="Arial" panose="020B0604020202020204" pitchFamily="34" charset="0"/>
                          <a:cs typeface="Arial" panose="020B0604020202020204" pitchFamily="34" charset="0"/>
                        </a:rPr>
                        <a:t>3</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extLst>
                  <a:ext uri="{0D108BD9-81ED-4DB2-BD59-A6C34878D82A}">
                    <a16:rowId xmlns:a16="http://schemas.microsoft.com/office/drawing/2014/main" val="3184636901"/>
                  </a:ext>
                </a:extLst>
              </a:tr>
              <a:tr h="408294">
                <a:tc>
                  <a:txBody>
                    <a:bodyPr/>
                    <a:lstStyle/>
                    <a:p>
                      <a:pPr algn="l" fontAlgn="ctr"/>
                      <a:r>
                        <a:rPr lang="es-CO" sz="1200" b="1" u="none" strike="noStrike" dirty="0">
                          <a:solidFill>
                            <a:srgbClr val="000000"/>
                          </a:solidFill>
                          <a:effectLst/>
                          <a:latin typeface="Arial" panose="020B0604020202020204" pitchFamily="34" charset="0"/>
                          <a:cs typeface="Arial" panose="020B0604020202020204" pitchFamily="34" charset="0"/>
                        </a:rPr>
                        <a:t> MORTALIDAD DE PEATONES POR ACCIDENTES             DE TRÁNSITO</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21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11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-10</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1958" marR="1958" marT="1958" marB="0" anchor="ctr"/>
                </a:tc>
                <a:extLst>
                  <a:ext uri="{0D108BD9-81ED-4DB2-BD59-A6C34878D82A}">
                    <a16:rowId xmlns:a16="http://schemas.microsoft.com/office/drawing/2014/main" val="3796344339"/>
                  </a:ext>
                </a:extLst>
              </a:tr>
            </a:tbl>
          </a:graphicData>
        </a:graphic>
      </p:graphicFrame>
      <p:sp>
        <p:nvSpPr>
          <p:cNvPr id="7" name="Rectángulo 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8" name="Imagen 7">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METAS DE BIENESTAR 2021</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179769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5" name="CuadroTexto 4"/>
          <p:cNvSpPr txBox="1"/>
          <p:nvPr/>
        </p:nvSpPr>
        <p:spPr>
          <a:xfrm>
            <a:off x="1050539" y="5449208"/>
            <a:ext cx="3192716" cy="207749"/>
          </a:xfrm>
          <a:prstGeom prst="rect">
            <a:avLst/>
          </a:prstGeom>
          <a:noFill/>
        </p:spPr>
        <p:txBody>
          <a:bodyPr wrap="square" rtlCol="0">
            <a:spAutoFit/>
          </a:bodyPr>
          <a:lstStyle/>
          <a:p>
            <a:r>
              <a:rPr lang="es-CO" sz="750" dirty="0">
                <a:solidFill>
                  <a:prstClr val="black"/>
                </a:solidFill>
              </a:rPr>
              <a:t>Fuente: Grupo Control Vial DTB 2021</a:t>
            </a:r>
          </a:p>
        </p:txBody>
      </p:sp>
      <p:grpSp>
        <p:nvGrpSpPr>
          <p:cNvPr id="8" name="Grupo 7">
            <a:extLst>
              <a:ext uri="{FF2B5EF4-FFF2-40B4-BE49-F238E27FC236}">
                <a16:creationId xmlns:a16="http://schemas.microsoft.com/office/drawing/2014/main" id="{CCA7A71C-24BF-4625-BD38-CFDC40A9100D}"/>
              </a:ext>
            </a:extLst>
          </p:cNvPr>
          <p:cNvGrpSpPr/>
          <p:nvPr/>
        </p:nvGrpSpPr>
        <p:grpSpPr>
          <a:xfrm>
            <a:off x="424317" y="1047746"/>
            <a:ext cx="8250452" cy="4709306"/>
            <a:chOff x="51740" y="1430227"/>
            <a:chExt cx="9021511" cy="5149421"/>
          </a:xfrm>
        </p:grpSpPr>
        <p:pic>
          <p:nvPicPr>
            <p:cNvPr id="50" name="Imagen 49"/>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658506" y="4652705"/>
              <a:ext cx="662918" cy="7555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1" name="CuadroTexto 50"/>
            <p:cNvSpPr txBox="1"/>
            <p:nvPr/>
          </p:nvSpPr>
          <p:spPr>
            <a:xfrm>
              <a:off x="6465883" y="4709764"/>
              <a:ext cx="1477255" cy="461665"/>
            </a:xfrm>
            <a:prstGeom prst="rect">
              <a:avLst/>
            </a:prstGeom>
            <a:noFill/>
          </p:spPr>
          <p:txBody>
            <a:bodyPr wrap="square" rtlCol="0">
              <a:spAutoFit/>
            </a:bodyPr>
            <a:lstStyle/>
            <a:p>
              <a:r>
                <a:rPr lang="es-CO" sz="1200" b="1" dirty="0">
                  <a:solidFill>
                    <a:prstClr val="black"/>
                  </a:solidFill>
                  <a:latin typeface="Arial" panose="020B0604020202020204" pitchFamily="34" charset="0"/>
                  <a:cs typeface="Arial" panose="020B0604020202020204" pitchFamily="34" charset="0"/>
                </a:rPr>
                <a:t>2 Conductores</a:t>
              </a:r>
            </a:p>
            <a:p>
              <a:r>
                <a:rPr lang="es-CO" sz="1200" b="1" dirty="0">
                  <a:solidFill>
                    <a:prstClr val="black"/>
                  </a:solidFill>
                  <a:latin typeface="Arial" panose="020B0604020202020204" pitchFamily="34" charset="0"/>
                  <a:cs typeface="Arial" panose="020B0604020202020204" pitchFamily="34" charset="0"/>
                </a:rPr>
                <a:t>0Pasajeros</a:t>
              </a:r>
            </a:p>
          </p:txBody>
        </p:sp>
        <p:sp>
          <p:nvSpPr>
            <p:cNvPr id="54" name="CuadroTexto 53"/>
            <p:cNvSpPr txBox="1"/>
            <p:nvPr/>
          </p:nvSpPr>
          <p:spPr>
            <a:xfrm>
              <a:off x="7836222" y="5312042"/>
              <a:ext cx="1101516" cy="369332"/>
            </a:xfrm>
            <a:prstGeom prst="rect">
              <a:avLst/>
            </a:prstGeom>
            <a:noFill/>
          </p:spPr>
          <p:txBody>
            <a:bodyPr wrap="square" rtlCol="0">
              <a:spAutoFit/>
            </a:bodyPr>
            <a:lstStyle/>
            <a:p>
              <a:pPr lvl="0"/>
              <a:r>
                <a:rPr lang="es-CO" b="1" dirty="0">
                  <a:solidFill>
                    <a:srgbClr val="FF0000"/>
                  </a:solidFill>
                </a:rPr>
                <a:t> 02  00</a:t>
              </a:r>
            </a:p>
          </p:txBody>
        </p:sp>
        <p:grpSp>
          <p:nvGrpSpPr>
            <p:cNvPr id="7" name="Grupo 6">
              <a:extLst>
                <a:ext uri="{FF2B5EF4-FFF2-40B4-BE49-F238E27FC236}">
                  <a16:creationId xmlns:a16="http://schemas.microsoft.com/office/drawing/2014/main" id="{62757B18-41EE-4036-AB0E-9EFBA1091A73}"/>
                </a:ext>
              </a:extLst>
            </p:cNvPr>
            <p:cNvGrpSpPr/>
            <p:nvPr/>
          </p:nvGrpSpPr>
          <p:grpSpPr>
            <a:xfrm>
              <a:off x="51740" y="1430227"/>
              <a:ext cx="9021511" cy="5149421"/>
              <a:chOff x="25452" y="1406442"/>
              <a:chExt cx="9021511" cy="5149421"/>
            </a:xfrm>
          </p:grpSpPr>
          <p:grpSp>
            <p:nvGrpSpPr>
              <p:cNvPr id="4" name="Grupo 3">
                <a:extLst>
                  <a:ext uri="{FF2B5EF4-FFF2-40B4-BE49-F238E27FC236}">
                    <a16:creationId xmlns:a16="http://schemas.microsoft.com/office/drawing/2014/main" id="{A9932A3D-8838-4151-9002-3AD92C21B3CE}"/>
                  </a:ext>
                </a:extLst>
              </p:cNvPr>
              <p:cNvGrpSpPr/>
              <p:nvPr/>
            </p:nvGrpSpPr>
            <p:grpSpPr>
              <a:xfrm>
                <a:off x="25452" y="1406442"/>
                <a:ext cx="9021511" cy="5149421"/>
                <a:chOff x="25452" y="1406442"/>
                <a:chExt cx="9021511" cy="5149421"/>
              </a:xfrm>
            </p:grpSpPr>
            <p:grpSp>
              <p:nvGrpSpPr>
                <p:cNvPr id="3" name="Grupo 2">
                  <a:extLst>
                    <a:ext uri="{FF2B5EF4-FFF2-40B4-BE49-F238E27FC236}">
                      <a16:creationId xmlns:a16="http://schemas.microsoft.com/office/drawing/2014/main" id="{11BABD71-0A74-4D56-ADB2-E7D7A6628164}"/>
                    </a:ext>
                  </a:extLst>
                </p:cNvPr>
                <p:cNvGrpSpPr/>
                <p:nvPr/>
              </p:nvGrpSpPr>
              <p:grpSpPr>
                <a:xfrm>
                  <a:off x="25452" y="1707605"/>
                  <a:ext cx="9021511" cy="4848258"/>
                  <a:chOff x="25452" y="1707605"/>
                  <a:chExt cx="9021511" cy="4848258"/>
                </a:xfrm>
              </p:grpSpPr>
              <p:grpSp>
                <p:nvGrpSpPr>
                  <p:cNvPr id="36" name="Grupo 35"/>
                  <p:cNvGrpSpPr/>
                  <p:nvPr/>
                </p:nvGrpSpPr>
                <p:grpSpPr>
                  <a:xfrm>
                    <a:off x="5642114" y="3708396"/>
                    <a:ext cx="3137740" cy="1034560"/>
                    <a:chOff x="1537438" y="1785118"/>
                    <a:chExt cx="3323199" cy="2900745"/>
                  </a:xfrm>
                </p:grpSpPr>
                <p:pic>
                  <p:nvPicPr>
                    <p:cNvPr id="37" name="Imagen 36"/>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537438" y="1785118"/>
                      <a:ext cx="700337" cy="21382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8" name="CuadroTexto 37"/>
                    <p:cNvSpPr txBox="1"/>
                    <p:nvPr/>
                  </p:nvSpPr>
                  <p:spPr>
                    <a:xfrm>
                      <a:off x="2419349" y="2338558"/>
                      <a:ext cx="2238233" cy="776662"/>
                    </a:xfrm>
                    <a:prstGeom prst="rect">
                      <a:avLst/>
                    </a:prstGeom>
                    <a:noFill/>
                  </p:spPr>
                  <p:txBody>
                    <a:bodyPr wrap="square" rtlCol="0">
                      <a:spAutoFit/>
                    </a:bodyPr>
                    <a:lstStyle/>
                    <a:p>
                      <a:r>
                        <a:rPr lang="es-CO" sz="1200" b="1" dirty="0">
                          <a:solidFill>
                            <a:prstClr val="black"/>
                          </a:solidFill>
                          <a:latin typeface="Arial" panose="020B0604020202020204" pitchFamily="34" charset="0"/>
                          <a:cs typeface="Arial" panose="020B0604020202020204" pitchFamily="34" charset="0"/>
                        </a:rPr>
                        <a:t>11 peatones</a:t>
                      </a:r>
                    </a:p>
                  </p:txBody>
                </p:sp>
                <p:sp>
                  <p:nvSpPr>
                    <p:cNvPr id="41" name="CuadroTexto 40"/>
                    <p:cNvSpPr txBox="1"/>
                    <p:nvPr/>
                  </p:nvSpPr>
                  <p:spPr>
                    <a:xfrm>
                      <a:off x="3754145" y="3650314"/>
                      <a:ext cx="1106492" cy="1035549"/>
                    </a:xfrm>
                    <a:prstGeom prst="rect">
                      <a:avLst/>
                    </a:prstGeom>
                    <a:noFill/>
                  </p:spPr>
                  <p:txBody>
                    <a:bodyPr wrap="square" rtlCol="0">
                      <a:spAutoFit/>
                    </a:bodyPr>
                    <a:lstStyle/>
                    <a:p>
                      <a:r>
                        <a:rPr lang="es-CO" b="1" dirty="0">
                          <a:solidFill>
                            <a:srgbClr val="FF0000"/>
                          </a:solidFill>
                        </a:rPr>
                        <a:t>  10   1</a:t>
                      </a:r>
                    </a:p>
                  </p:txBody>
                </p:sp>
              </p:grpSp>
              <p:grpSp>
                <p:nvGrpSpPr>
                  <p:cNvPr id="10" name="Grupo 9"/>
                  <p:cNvGrpSpPr/>
                  <p:nvPr/>
                </p:nvGrpSpPr>
                <p:grpSpPr>
                  <a:xfrm>
                    <a:off x="25452" y="1707605"/>
                    <a:ext cx="9021511" cy="4848258"/>
                    <a:chOff x="-75192" y="1642412"/>
                    <a:chExt cx="9021511" cy="4848258"/>
                  </a:xfrm>
                </p:grpSpPr>
                <p:sp>
                  <p:nvSpPr>
                    <p:cNvPr id="27" name="CuadroTexto 26"/>
                    <p:cNvSpPr txBox="1"/>
                    <p:nvPr/>
                  </p:nvSpPr>
                  <p:spPr>
                    <a:xfrm>
                      <a:off x="489784" y="2167874"/>
                      <a:ext cx="6983694" cy="584775"/>
                    </a:xfrm>
                    <a:prstGeom prst="rect">
                      <a:avLst/>
                    </a:prstGeom>
                    <a:noFill/>
                  </p:spPr>
                  <p:style>
                    <a:lnRef idx="0">
                      <a:schemeClr val="accent3"/>
                    </a:lnRef>
                    <a:fillRef idx="1001">
                      <a:schemeClr val="lt1"/>
                    </a:fillRef>
                    <a:effectRef idx="3">
                      <a:schemeClr val="accent3"/>
                    </a:effectRef>
                    <a:fontRef idx="minor">
                      <a:schemeClr val="lt1"/>
                    </a:fontRef>
                  </p:style>
                  <p:txBody>
                    <a:bodyPr wrap="square" rtlCol="0">
                      <a:spAutoFit/>
                    </a:bodyPr>
                    <a:lstStyle/>
                    <a:p>
                      <a:r>
                        <a:rPr lang="es-CO" b="1" dirty="0">
                          <a:solidFill>
                            <a:srgbClr val="FF0000"/>
                          </a:solidFill>
                          <a:latin typeface="Arial" panose="020B0604020202020204" pitchFamily="34" charset="0"/>
                          <a:cs typeface="Arial" panose="020B0604020202020204" pitchFamily="34" charset="0"/>
                        </a:rPr>
                        <a:t>61 </a:t>
                      </a:r>
                      <a:r>
                        <a:rPr lang="es-CO" sz="1600" b="1" dirty="0">
                          <a:solidFill>
                            <a:prstClr val="black"/>
                          </a:solidFill>
                          <a:latin typeface="Arial" panose="020B0604020202020204" pitchFamily="34" charset="0"/>
                          <a:cs typeface="Arial" panose="020B0604020202020204" pitchFamily="34" charset="0"/>
                        </a:rPr>
                        <a:t>Victima Víctimas Fatales </a:t>
                      </a:r>
                      <a:r>
                        <a:rPr lang="es-CO" sz="1400" dirty="0">
                          <a:solidFill>
                            <a:prstClr val="black"/>
                          </a:solidFill>
                          <a:latin typeface="Arial" panose="020B0604020202020204" pitchFamily="34" charset="0"/>
                          <a:cs typeface="Arial" panose="020B0604020202020204" pitchFamily="34" charset="0"/>
                        </a:rPr>
                        <a:t>Aumento del  13</a:t>
                      </a:r>
                      <a:r>
                        <a:rPr lang="es-CO" sz="1400" b="1" dirty="0">
                          <a:solidFill>
                            <a:prstClr val="black"/>
                          </a:solidFill>
                          <a:latin typeface="Arial" panose="020B0604020202020204" pitchFamily="34" charset="0"/>
                          <a:cs typeface="Arial" panose="020B0604020202020204" pitchFamily="34" charset="0"/>
                        </a:rPr>
                        <a:t>%  </a:t>
                      </a:r>
                    </a:p>
                    <a:p>
                      <a:r>
                        <a:rPr lang="es-CO" sz="1400" dirty="0">
                          <a:solidFill>
                            <a:prstClr val="black"/>
                          </a:solidFill>
                          <a:latin typeface="Arial" panose="020B0604020202020204" pitchFamily="34" charset="0"/>
                          <a:cs typeface="Arial" panose="020B0604020202020204" pitchFamily="34" charset="0"/>
                        </a:rPr>
                        <a:t>(7 persona más) frente al año 2020 que fueron 54 Victimas.</a:t>
                      </a:r>
                    </a:p>
                  </p:txBody>
                </p:sp>
                <p:sp>
                  <p:nvSpPr>
                    <p:cNvPr id="6" name="CuadroTexto 5"/>
                    <p:cNvSpPr txBox="1"/>
                    <p:nvPr/>
                  </p:nvSpPr>
                  <p:spPr>
                    <a:xfrm>
                      <a:off x="1088831" y="1642412"/>
                      <a:ext cx="7857488" cy="400110"/>
                    </a:xfrm>
                    <a:prstGeom prst="rect">
                      <a:avLst/>
                    </a:prstGeom>
                    <a:solidFill>
                      <a:schemeClr val="tx1"/>
                    </a:solidFill>
                    <a:ln>
                      <a:solidFill>
                        <a:schemeClr val="tx1"/>
                      </a:solidFill>
                    </a:ln>
                  </p:spPr>
                  <p:style>
                    <a:lnRef idx="0">
                      <a:schemeClr val="accent3"/>
                    </a:lnRef>
                    <a:fillRef idx="1001">
                      <a:schemeClr val="lt1"/>
                    </a:fillRef>
                    <a:effectRef idx="3">
                      <a:schemeClr val="accent3"/>
                    </a:effectRef>
                    <a:fontRef idx="minor">
                      <a:schemeClr val="lt1"/>
                    </a:fontRef>
                  </p:style>
                  <p:txBody>
                    <a:bodyPr wrap="square" rtlCol="0">
                      <a:spAutoFit/>
                    </a:bodyPr>
                    <a:lstStyle/>
                    <a:p>
                      <a:pPr algn="ctr"/>
                      <a:r>
                        <a:rPr lang="es-CO" sz="2000" b="1" dirty="0">
                          <a:ln w="0"/>
                          <a:solidFill>
                            <a:schemeClr val="bg1"/>
                          </a:solidFill>
                          <a:latin typeface="Arial" panose="020B0604020202020204" pitchFamily="34" charset="0"/>
                          <a:cs typeface="Arial" panose="020B0604020202020204" pitchFamily="34" charset="0"/>
                        </a:rPr>
                        <a:t> 2.359 ACCIDENTES DE TRÁNSITO 2021</a:t>
                      </a:r>
                    </a:p>
                  </p:txBody>
                </p:sp>
                <p:sp>
                  <p:nvSpPr>
                    <p:cNvPr id="13" name="CuadroTexto 12"/>
                    <p:cNvSpPr txBox="1"/>
                    <p:nvPr/>
                  </p:nvSpPr>
                  <p:spPr>
                    <a:xfrm>
                      <a:off x="1374829" y="3310106"/>
                      <a:ext cx="3238458" cy="738664"/>
                    </a:xfrm>
                    <a:prstGeom prst="rect">
                      <a:avLst/>
                    </a:prstGeom>
                    <a:noFill/>
                  </p:spPr>
                  <p:txBody>
                    <a:bodyPr wrap="square" rtlCol="0">
                      <a:spAutoFit/>
                    </a:bodyPr>
                    <a:lstStyle/>
                    <a:p>
                      <a:r>
                        <a:rPr lang="es-CO" sz="1400" b="1" dirty="0">
                          <a:solidFill>
                            <a:prstClr val="black"/>
                          </a:solidFill>
                          <a:latin typeface="Arial" panose="020B0604020202020204" pitchFamily="34" charset="0"/>
                          <a:cs typeface="Arial" panose="020B0604020202020204" pitchFamily="34" charset="0"/>
                        </a:rPr>
                        <a:t>1.211  Accidentes con lesionados  Aumento del 8%  </a:t>
                      </a:r>
                      <a:r>
                        <a:rPr lang="es-CO" sz="1400" dirty="0">
                          <a:solidFill>
                            <a:prstClr val="black"/>
                          </a:solidFill>
                          <a:latin typeface="Arial" panose="020B0604020202020204" pitchFamily="34" charset="0"/>
                          <a:cs typeface="Arial" panose="020B0604020202020204" pitchFamily="34" charset="0"/>
                        </a:rPr>
                        <a:t>frente al mismo periodo 2020</a:t>
                      </a:r>
                      <a:r>
                        <a:rPr lang="es-CO" sz="1400" b="1" dirty="0">
                          <a:solidFill>
                            <a:prstClr val="black"/>
                          </a:solidFill>
                          <a:latin typeface="Arial" panose="020B0604020202020204" pitchFamily="34" charset="0"/>
                          <a:cs typeface="Arial" panose="020B0604020202020204" pitchFamily="34" charset="0"/>
                        </a:rPr>
                        <a:t> </a:t>
                      </a:r>
                    </a:p>
                  </p:txBody>
                </p:sp>
                <p:sp>
                  <p:nvSpPr>
                    <p:cNvPr id="14" name="CuadroTexto 13"/>
                    <p:cNvSpPr txBox="1"/>
                    <p:nvPr/>
                  </p:nvSpPr>
                  <p:spPr>
                    <a:xfrm>
                      <a:off x="1431451" y="5225302"/>
                      <a:ext cx="3032166" cy="954107"/>
                    </a:xfrm>
                    <a:prstGeom prst="rect">
                      <a:avLst/>
                    </a:prstGeom>
                    <a:noFill/>
                  </p:spPr>
                  <p:txBody>
                    <a:bodyPr wrap="square" rtlCol="0">
                      <a:spAutoFit/>
                    </a:bodyPr>
                    <a:lstStyle/>
                    <a:p>
                      <a:r>
                        <a:rPr lang="es-CO" sz="1400" b="1" dirty="0">
                          <a:solidFill>
                            <a:prstClr val="black"/>
                          </a:solidFill>
                          <a:latin typeface="Arial" panose="020B0604020202020204" pitchFamily="34" charset="0"/>
                          <a:cs typeface="Arial" panose="020B0604020202020204" pitchFamily="34" charset="0"/>
                        </a:rPr>
                        <a:t>1.087  Accidentes solo daños</a:t>
                      </a:r>
                    </a:p>
                    <a:p>
                      <a:r>
                        <a:rPr lang="es-CO" sz="1400" dirty="0">
                          <a:solidFill>
                            <a:prstClr val="black"/>
                          </a:solidFill>
                          <a:latin typeface="Arial" panose="020B0604020202020204" pitchFamily="34" charset="0"/>
                          <a:cs typeface="Arial" panose="020B0604020202020204" pitchFamily="34" charset="0"/>
                        </a:rPr>
                        <a:t>Aumento del </a:t>
                      </a:r>
                      <a:r>
                        <a:rPr lang="es-CO" sz="1400" b="1" dirty="0">
                          <a:solidFill>
                            <a:prstClr val="black"/>
                          </a:solidFill>
                          <a:latin typeface="Arial" panose="020B0604020202020204" pitchFamily="34" charset="0"/>
                          <a:cs typeface="Arial" panose="020B0604020202020204" pitchFamily="34" charset="0"/>
                        </a:rPr>
                        <a:t>35% </a:t>
                      </a:r>
                      <a:r>
                        <a:rPr lang="es-CO" sz="1400" dirty="0">
                          <a:solidFill>
                            <a:prstClr val="black"/>
                          </a:solidFill>
                          <a:latin typeface="Arial" panose="020B0604020202020204" pitchFamily="34" charset="0"/>
                          <a:cs typeface="Arial" panose="020B0604020202020204" pitchFamily="34" charset="0"/>
                        </a:rPr>
                        <a:t>frente al mismo periodo 2020</a:t>
                      </a:r>
                      <a:r>
                        <a:rPr lang="es-CO" sz="1400" b="1" dirty="0">
                          <a:solidFill>
                            <a:prstClr val="black"/>
                          </a:solidFill>
                          <a:latin typeface="Arial" panose="020B0604020202020204" pitchFamily="34" charset="0"/>
                          <a:cs typeface="Arial" panose="020B0604020202020204" pitchFamily="34" charset="0"/>
                        </a:rPr>
                        <a:t> </a:t>
                      </a:r>
                    </a:p>
                    <a:p>
                      <a:pPr algn="ctr"/>
                      <a:endParaRPr lang="es-CO" sz="1400" dirty="0">
                        <a:solidFill>
                          <a:prstClr val="black"/>
                        </a:solidFill>
                        <a:latin typeface="Arial" panose="020B0604020202020204" pitchFamily="34" charset="0"/>
                        <a:cs typeface="Arial" panose="020B0604020202020204" pitchFamily="34" charset="0"/>
                      </a:endParaRPr>
                    </a:p>
                  </p:txBody>
                </p:sp>
                <p:grpSp>
                  <p:nvGrpSpPr>
                    <p:cNvPr id="30" name="Grupo 29"/>
                    <p:cNvGrpSpPr/>
                    <p:nvPr/>
                  </p:nvGrpSpPr>
                  <p:grpSpPr>
                    <a:xfrm>
                      <a:off x="5566922" y="2779692"/>
                      <a:ext cx="3283426" cy="1042736"/>
                      <a:chOff x="279863" y="1712980"/>
                      <a:chExt cx="3071362" cy="965629"/>
                    </a:xfrm>
                  </p:grpSpPr>
                  <p:pic>
                    <p:nvPicPr>
                      <p:cNvPr id="31" name="Imagen 30"/>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79863" y="1712980"/>
                        <a:ext cx="590063" cy="68482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2" name="CuadroTexto 31"/>
                      <p:cNvSpPr txBox="1"/>
                      <p:nvPr/>
                    </p:nvSpPr>
                    <p:spPr>
                      <a:xfrm>
                        <a:off x="944166" y="1979527"/>
                        <a:ext cx="2238233" cy="427527"/>
                      </a:xfrm>
                      <a:prstGeom prst="rect">
                        <a:avLst/>
                      </a:prstGeom>
                      <a:noFill/>
                    </p:spPr>
                    <p:txBody>
                      <a:bodyPr wrap="square" rtlCol="0">
                        <a:spAutoFit/>
                      </a:bodyPr>
                      <a:lstStyle/>
                      <a:p>
                        <a:r>
                          <a:rPr lang="es-CO" sz="1200" b="1" dirty="0">
                            <a:solidFill>
                              <a:prstClr val="black"/>
                            </a:solidFill>
                            <a:latin typeface="Arial" panose="020B0604020202020204" pitchFamily="34" charset="0"/>
                            <a:cs typeface="Arial" panose="020B0604020202020204" pitchFamily="34" charset="0"/>
                          </a:rPr>
                          <a:t>39 conductor Moto</a:t>
                        </a:r>
                      </a:p>
                      <a:p>
                        <a:r>
                          <a:rPr lang="es-CO" sz="1200" b="1" dirty="0">
                            <a:solidFill>
                              <a:prstClr val="black"/>
                            </a:solidFill>
                            <a:latin typeface="Arial" panose="020B0604020202020204" pitchFamily="34" charset="0"/>
                            <a:cs typeface="Arial" panose="020B0604020202020204" pitchFamily="34" charset="0"/>
                          </a:rPr>
                          <a:t>06 pasajeros Moto</a:t>
                        </a:r>
                      </a:p>
                    </p:txBody>
                  </p:sp>
                  <p:sp>
                    <p:nvSpPr>
                      <p:cNvPr id="35" name="CuadroTexto 34"/>
                      <p:cNvSpPr txBox="1"/>
                      <p:nvPr/>
                    </p:nvSpPr>
                    <p:spPr>
                      <a:xfrm>
                        <a:off x="2234544" y="2336588"/>
                        <a:ext cx="1116681" cy="342021"/>
                      </a:xfrm>
                      <a:prstGeom prst="rect">
                        <a:avLst/>
                      </a:prstGeom>
                      <a:noFill/>
                    </p:spPr>
                    <p:txBody>
                      <a:bodyPr wrap="square" rtlCol="0">
                        <a:spAutoFit/>
                      </a:bodyPr>
                      <a:lstStyle/>
                      <a:p>
                        <a:r>
                          <a:rPr lang="es-CO" b="1" dirty="0">
                            <a:solidFill>
                              <a:srgbClr val="FF0000"/>
                            </a:solidFill>
                          </a:rPr>
                          <a:t>  43</a:t>
                        </a:r>
                        <a:r>
                          <a:rPr lang="es-CO" sz="1200" b="1" dirty="0">
                            <a:solidFill>
                              <a:prstClr val="black"/>
                            </a:solidFill>
                          </a:rPr>
                          <a:t>   </a:t>
                        </a:r>
                        <a:r>
                          <a:rPr lang="es-CO" b="1" dirty="0">
                            <a:solidFill>
                              <a:srgbClr val="FF0000"/>
                            </a:solidFill>
                          </a:rPr>
                          <a:t>02</a:t>
                        </a:r>
                        <a:endParaRPr lang="es-CO" sz="1200" b="1" dirty="0">
                          <a:solidFill>
                            <a:prstClr val="black"/>
                          </a:solidFill>
                        </a:endParaRPr>
                      </a:p>
                    </p:txBody>
                  </p:sp>
                </p:grpSp>
                <p:grpSp>
                  <p:nvGrpSpPr>
                    <p:cNvPr id="55" name="Grupo 54"/>
                    <p:cNvGrpSpPr/>
                    <p:nvPr/>
                  </p:nvGrpSpPr>
                  <p:grpSpPr>
                    <a:xfrm>
                      <a:off x="5612761" y="5523860"/>
                      <a:ext cx="3237588" cy="966810"/>
                      <a:chOff x="2862996" y="6213182"/>
                      <a:chExt cx="3967164" cy="1478605"/>
                    </a:xfrm>
                  </p:grpSpPr>
                  <p:pic>
                    <p:nvPicPr>
                      <p:cNvPr id="56" name="Imagen 55"/>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862996" y="6213182"/>
                        <a:ext cx="814122" cy="107959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CuadroTexto 56"/>
                      <p:cNvSpPr txBox="1"/>
                      <p:nvPr/>
                    </p:nvSpPr>
                    <p:spPr>
                      <a:xfrm>
                        <a:off x="3909762" y="6487594"/>
                        <a:ext cx="2238233" cy="706053"/>
                      </a:xfrm>
                      <a:prstGeom prst="rect">
                        <a:avLst/>
                      </a:prstGeom>
                      <a:noFill/>
                    </p:spPr>
                    <p:txBody>
                      <a:bodyPr wrap="square" rtlCol="0">
                        <a:spAutoFit/>
                      </a:bodyPr>
                      <a:lstStyle/>
                      <a:p>
                        <a:r>
                          <a:rPr lang="es-CO" sz="1200" b="1" dirty="0">
                            <a:solidFill>
                              <a:prstClr val="black"/>
                            </a:solidFill>
                            <a:latin typeface="Arial" panose="020B0604020202020204" pitchFamily="34" charset="0"/>
                            <a:cs typeface="Arial" panose="020B0604020202020204" pitchFamily="34" charset="0"/>
                          </a:rPr>
                          <a:t>2  ciclista</a:t>
                        </a:r>
                      </a:p>
                      <a:p>
                        <a:r>
                          <a:rPr lang="es-CO" sz="1200" b="1" dirty="0">
                            <a:solidFill>
                              <a:prstClr val="black"/>
                            </a:solidFill>
                            <a:latin typeface="Arial" panose="020B0604020202020204" pitchFamily="34" charset="0"/>
                            <a:cs typeface="Arial" panose="020B0604020202020204" pitchFamily="34" charset="0"/>
                          </a:rPr>
                          <a:t>1  pasajero</a:t>
                        </a:r>
                      </a:p>
                    </p:txBody>
                  </p:sp>
                  <p:sp>
                    <p:nvSpPr>
                      <p:cNvPr id="60" name="CuadroTexto 59"/>
                      <p:cNvSpPr txBox="1"/>
                      <p:nvPr/>
                    </p:nvSpPr>
                    <p:spPr>
                      <a:xfrm>
                        <a:off x="5514033" y="7126944"/>
                        <a:ext cx="1316127" cy="564843"/>
                      </a:xfrm>
                      <a:prstGeom prst="rect">
                        <a:avLst/>
                      </a:prstGeom>
                      <a:noFill/>
                    </p:spPr>
                    <p:txBody>
                      <a:bodyPr wrap="square" rtlCol="0">
                        <a:spAutoFit/>
                      </a:bodyPr>
                      <a:lstStyle/>
                      <a:p>
                        <a:r>
                          <a:rPr lang="es-CO" b="1" dirty="0">
                            <a:solidFill>
                              <a:srgbClr val="FF0000"/>
                            </a:solidFill>
                          </a:rPr>
                          <a:t> 3     0</a:t>
                        </a:r>
                      </a:p>
                    </p:txBody>
                  </p:sp>
                </p:grpSp>
                <p:sp>
                  <p:nvSpPr>
                    <p:cNvPr id="2" name="Rectángulo 1"/>
                    <p:cNvSpPr/>
                    <p:nvPr/>
                  </p:nvSpPr>
                  <p:spPr>
                    <a:xfrm>
                      <a:off x="4198223" y="2065461"/>
                      <a:ext cx="2745787" cy="276999"/>
                    </a:xfrm>
                    <a:prstGeom prst="rect">
                      <a:avLst/>
                    </a:prstGeom>
                  </p:spPr>
                  <p:txBody>
                    <a:bodyPr wrap="square">
                      <a:spAutoFit/>
                    </a:bodyPr>
                    <a:lstStyle/>
                    <a:p>
                      <a:pPr algn="ctr"/>
                      <a:endParaRPr lang="es-CO" sz="1200" dirty="0">
                        <a:solidFill>
                          <a:prstClr val="black"/>
                        </a:solidFill>
                        <a:latin typeface="Arial" panose="020B0604020202020204" pitchFamily="34" charset="0"/>
                        <a:cs typeface="Arial" panose="020B0604020202020204" pitchFamily="34" charset="0"/>
                      </a:endParaRPr>
                    </a:p>
                  </p:txBody>
                </p:sp>
                <p:pic>
                  <p:nvPicPr>
                    <p:cNvPr id="46" name="Picture 2" descr="Resultado de imagen de hombre en imagen"/>
                    <p:cNvPicPr>
                      <a:picLocks noChangeAspect="1" noChangeArrowheads="1"/>
                    </p:cNvPicPr>
                    <p:nvPr/>
                  </p:nvPicPr>
                  <p:blipFill rotWithShape="1">
                    <a:blip r:embed="rId6">
                      <a:extLst>
                        <a:ext uri="{28A0092B-C50C-407E-A947-70E740481C1C}">
                          <a14:useLocalDpi xmlns:a14="http://schemas.microsoft.com/office/drawing/2010/main" val="0"/>
                        </a:ext>
                      </a:extLst>
                    </a:blip>
                    <a:srcRect l="37065" t="12080" r="44239" b="9884"/>
                    <a:stretch/>
                  </p:blipFill>
                  <p:spPr bwMode="auto">
                    <a:xfrm>
                      <a:off x="7774105" y="2777544"/>
                      <a:ext cx="821256" cy="67681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Resultado de imagen de hombre en imagen"/>
                    <p:cNvPicPr>
                      <a:picLocks noChangeAspect="1" noChangeArrowheads="1"/>
                    </p:cNvPicPr>
                    <p:nvPr/>
                  </p:nvPicPr>
                  <p:blipFill rotWithShape="1">
                    <a:blip r:embed="rId7">
                      <a:extLst>
                        <a:ext uri="{28A0092B-C50C-407E-A947-70E740481C1C}">
                          <a14:useLocalDpi xmlns:a14="http://schemas.microsoft.com/office/drawing/2010/main" val="0"/>
                        </a:ext>
                      </a:extLst>
                    </a:blip>
                    <a:srcRect l="45778" t="12080" r="44239" b="9884"/>
                    <a:stretch/>
                  </p:blipFill>
                  <p:spPr bwMode="auto">
                    <a:xfrm>
                      <a:off x="8139040" y="2823162"/>
                      <a:ext cx="438534" cy="67681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de VICTIMAS EN ACCIDENTES DE TRANSITO ANIMADOS BLANCO Y NEGR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4" r="49742"/>
                    <a:stretch/>
                  </p:blipFill>
                  <p:spPr bwMode="auto">
                    <a:xfrm>
                      <a:off x="324694" y="4283672"/>
                      <a:ext cx="485622" cy="1154542"/>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1400323" y="4169060"/>
                      <a:ext cx="3358884" cy="954107"/>
                    </a:xfrm>
                    <a:prstGeom prst="rect">
                      <a:avLst/>
                    </a:prstGeom>
                  </p:spPr>
                  <p:txBody>
                    <a:bodyPr wrap="square">
                      <a:spAutoFit/>
                    </a:bodyPr>
                    <a:lstStyle/>
                    <a:p>
                      <a:r>
                        <a:rPr lang="es-CO" sz="1400" b="1" dirty="0">
                          <a:solidFill>
                            <a:prstClr val="black"/>
                          </a:solidFill>
                          <a:latin typeface="Arial" panose="020B0604020202020204" pitchFamily="34" charset="0"/>
                          <a:cs typeface="Arial" panose="020B0604020202020204" pitchFamily="34" charset="0"/>
                        </a:rPr>
                        <a:t>1.900 Personas Lesionadas en accidentes de </a:t>
                      </a:r>
                      <a:r>
                        <a:rPr lang="es-CO" sz="1400" dirty="0">
                          <a:solidFill>
                            <a:prstClr val="black"/>
                          </a:solidFill>
                          <a:latin typeface="Arial" panose="020B0604020202020204" pitchFamily="34" charset="0"/>
                          <a:cs typeface="Arial" panose="020B0604020202020204" pitchFamily="34" charset="0"/>
                        </a:rPr>
                        <a:t>los 1.211 accidentes.</a:t>
                      </a:r>
                    </a:p>
                    <a:p>
                      <a:r>
                        <a:rPr lang="es-CO" sz="1400" b="1" dirty="0">
                          <a:solidFill>
                            <a:prstClr val="black"/>
                          </a:solidFill>
                          <a:latin typeface="Arial" panose="020B0604020202020204" pitchFamily="34" charset="0"/>
                          <a:cs typeface="Arial" panose="020B0604020202020204" pitchFamily="34" charset="0"/>
                        </a:rPr>
                        <a:t>Aumento del</a:t>
                      </a:r>
                      <a:r>
                        <a:rPr lang="es-CO" sz="1400" dirty="0">
                          <a:solidFill>
                            <a:prstClr val="black"/>
                          </a:solidFill>
                          <a:latin typeface="Arial" panose="020B0604020202020204" pitchFamily="34" charset="0"/>
                          <a:cs typeface="Arial" panose="020B0604020202020204" pitchFamily="34" charset="0"/>
                        </a:rPr>
                        <a:t> 7</a:t>
                      </a:r>
                      <a:r>
                        <a:rPr lang="es-CO" sz="1400" b="1" dirty="0">
                          <a:solidFill>
                            <a:prstClr val="black"/>
                          </a:solidFill>
                          <a:latin typeface="Arial" panose="020B0604020202020204" pitchFamily="34" charset="0"/>
                          <a:cs typeface="Arial" panose="020B0604020202020204" pitchFamily="34" charset="0"/>
                        </a:rPr>
                        <a:t>% </a:t>
                      </a:r>
                      <a:r>
                        <a:rPr lang="es-CO" sz="1400" dirty="0">
                          <a:solidFill>
                            <a:prstClr val="black"/>
                          </a:solidFill>
                          <a:latin typeface="Arial" panose="020B0604020202020204" pitchFamily="34" charset="0"/>
                          <a:cs typeface="Arial" panose="020B0604020202020204" pitchFamily="34" charset="0"/>
                        </a:rPr>
                        <a:t>frente al mismo periodo 2020</a:t>
                      </a:r>
                      <a:endParaRPr lang="es-CO" sz="1400" b="1" dirty="0">
                        <a:solidFill>
                          <a:prstClr val="black"/>
                        </a:solidFill>
                        <a:latin typeface="Arial" panose="020B0604020202020204" pitchFamily="34" charset="0"/>
                        <a:cs typeface="Arial" panose="020B0604020202020204" pitchFamily="34" charset="0"/>
                      </a:endParaRPr>
                    </a:p>
                  </p:txBody>
                </p:sp>
                <p:pic>
                  <p:nvPicPr>
                    <p:cNvPr id="4102" name="Picture 6" descr="Resultado de imagen de VICTIMAS EN ACCIDENTES DE TRANSITO ANIMADOS BLANCO Y NEGRO"/>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192" y="5184519"/>
                      <a:ext cx="1468639" cy="103567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Resultado de imagen de hombre en imagen"/>
                    <p:cNvPicPr>
                      <a:picLocks noChangeAspect="1" noChangeArrowheads="1"/>
                    </p:cNvPicPr>
                    <p:nvPr/>
                  </p:nvPicPr>
                  <p:blipFill rotWithShape="1">
                    <a:blip r:embed="rId6">
                      <a:extLst>
                        <a:ext uri="{28A0092B-C50C-407E-A947-70E740481C1C}">
                          <a14:useLocalDpi xmlns:a14="http://schemas.microsoft.com/office/drawing/2010/main" val="0"/>
                        </a:ext>
                      </a:extLst>
                    </a:blip>
                    <a:srcRect l="37065" t="12080" r="44239" b="9884"/>
                    <a:stretch/>
                  </p:blipFill>
                  <p:spPr bwMode="auto">
                    <a:xfrm>
                      <a:off x="7745717" y="3741807"/>
                      <a:ext cx="821256" cy="67681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Resultado de imagen de hombre en imagen"/>
                    <p:cNvPicPr>
                      <a:picLocks noChangeAspect="1" noChangeArrowheads="1"/>
                    </p:cNvPicPr>
                    <p:nvPr/>
                  </p:nvPicPr>
                  <p:blipFill rotWithShape="1">
                    <a:blip r:embed="rId7">
                      <a:extLst>
                        <a:ext uri="{28A0092B-C50C-407E-A947-70E740481C1C}">
                          <a14:useLocalDpi xmlns:a14="http://schemas.microsoft.com/office/drawing/2010/main" val="0"/>
                        </a:ext>
                      </a:extLst>
                    </a:blip>
                    <a:srcRect l="45778" t="12080" r="44239" b="9884"/>
                    <a:stretch/>
                  </p:blipFill>
                  <p:spPr bwMode="auto">
                    <a:xfrm>
                      <a:off x="8145037" y="3787361"/>
                      <a:ext cx="438534" cy="67681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Resultado de imagen de hombre en imagen"/>
                    <p:cNvPicPr>
                      <a:picLocks noChangeAspect="1" noChangeArrowheads="1"/>
                    </p:cNvPicPr>
                    <p:nvPr/>
                  </p:nvPicPr>
                  <p:blipFill rotWithShape="1">
                    <a:blip r:embed="rId6">
                      <a:extLst>
                        <a:ext uri="{28A0092B-C50C-407E-A947-70E740481C1C}">
                          <a14:useLocalDpi xmlns:a14="http://schemas.microsoft.com/office/drawing/2010/main" val="0"/>
                        </a:ext>
                      </a:extLst>
                    </a:blip>
                    <a:srcRect l="37065" t="12080" r="44239" b="9884"/>
                    <a:stretch/>
                  </p:blipFill>
                  <p:spPr bwMode="auto">
                    <a:xfrm>
                      <a:off x="7749166" y="4659770"/>
                      <a:ext cx="821256" cy="67681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Resultado de imagen de hombre en imagen"/>
                    <p:cNvPicPr>
                      <a:picLocks noChangeAspect="1" noChangeArrowheads="1"/>
                    </p:cNvPicPr>
                    <p:nvPr/>
                  </p:nvPicPr>
                  <p:blipFill rotWithShape="1">
                    <a:blip r:embed="rId7">
                      <a:extLst>
                        <a:ext uri="{28A0092B-C50C-407E-A947-70E740481C1C}">
                          <a14:useLocalDpi xmlns:a14="http://schemas.microsoft.com/office/drawing/2010/main" val="0"/>
                        </a:ext>
                      </a:extLst>
                    </a:blip>
                    <a:srcRect l="45778" t="12080" r="44239" b="9884"/>
                    <a:stretch/>
                  </p:blipFill>
                  <p:spPr bwMode="auto">
                    <a:xfrm>
                      <a:off x="8164877" y="4604991"/>
                      <a:ext cx="438534" cy="67681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Resultado de imagen de hombre en imagen"/>
                    <p:cNvPicPr>
                      <a:picLocks noChangeAspect="1" noChangeArrowheads="1"/>
                    </p:cNvPicPr>
                    <p:nvPr/>
                  </p:nvPicPr>
                  <p:blipFill rotWithShape="1">
                    <a:blip r:embed="rId6">
                      <a:extLst>
                        <a:ext uri="{28A0092B-C50C-407E-A947-70E740481C1C}">
                          <a14:useLocalDpi xmlns:a14="http://schemas.microsoft.com/office/drawing/2010/main" val="0"/>
                        </a:ext>
                      </a:extLst>
                    </a:blip>
                    <a:srcRect l="37065" t="12080" r="44239" b="9884"/>
                    <a:stretch/>
                  </p:blipFill>
                  <p:spPr bwMode="auto">
                    <a:xfrm>
                      <a:off x="7765317" y="5583342"/>
                      <a:ext cx="821256" cy="67681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Resultado de imagen de hombre en imagen"/>
                    <p:cNvPicPr>
                      <a:picLocks noChangeAspect="1" noChangeArrowheads="1"/>
                    </p:cNvPicPr>
                    <p:nvPr/>
                  </p:nvPicPr>
                  <p:blipFill rotWithShape="1">
                    <a:blip r:embed="rId7">
                      <a:extLst>
                        <a:ext uri="{28A0092B-C50C-407E-A947-70E740481C1C}">
                          <a14:useLocalDpi xmlns:a14="http://schemas.microsoft.com/office/drawing/2010/main" val="0"/>
                        </a:ext>
                      </a:extLst>
                    </a:blip>
                    <a:srcRect l="45778" t="12080" r="44239" b="9884"/>
                    <a:stretch/>
                  </p:blipFill>
                  <p:spPr bwMode="auto">
                    <a:xfrm>
                      <a:off x="8145037" y="5606817"/>
                      <a:ext cx="438534" cy="67681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Resultado de imagen de LESIONADOS EN ACCIDENTES DE TRANSITO ANIMADOS BLANCO Y NEGRO"/>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559" b="77034" l="10000" r="90000"/>
                              </a14:imgEffect>
                            </a14:imgLayer>
                          </a14:imgProps>
                        </a:ext>
                        <a:ext uri="{28A0092B-C50C-407E-A947-70E740481C1C}">
                          <a14:useLocalDpi xmlns:a14="http://schemas.microsoft.com/office/drawing/2010/main" val="0"/>
                        </a:ext>
                      </a:extLst>
                    </a:blip>
                    <a:srcRect b="14407"/>
                    <a:stretch/>
                  </p:blipFill>
                  <p:spPr bwMode="auto">
                    <a:xfrm>
                      <a:off x="-63216" y="3258457"/>
                      <a:ext cx="1319950" cy="852815"/>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8" name="Imagen 47">
                  <a:extLst>
                    <a:ext uri="{FF2B5EF4-FFF2-40B4-BE49-F238E27FC236}">
                      <a16:creationId xmlns:a16="http://schemas.microsoft.com/office/drawing/2014/main" id="{DCECF3F1-BB18-472C-B7FA-23A9EBB57150}"/>
                    </a:ext>
                  </a:extLst>
                </p:cNvPr>
                <p:cNvPicPr>
                  <a:picLocks noChangeAspect="1"/>
                </p:cNvPicPr>
                <p:nvPr/>
              </p:nvPicPr>
              <p:blipFill rotWithShape="1">
                <a:blip r:embed="rId13"/>
                <a:srcRect l="9612" t="4703" r="7387" b="20581"/>
                <a:stretch/>
              </p:blipFill>
              <p:spPr>
                <a:xfrm>
                  <a:off x="31992" y="1406442"/>
                  <a:ext cx="1130219" cy="926534"/>
                </a:xfrm>
                <a:prstGeom prst="diamond">
                  <a:avLst/>
                </a:prstGeom>
              </p:spPr>
            </p:pic>
          </p:grpSp>
          <p:sp>
            <p:nvSpPr>
              <p:cNvPr id="53" name="CuadroTexto 52">
                <a:extLst>
                  <a:ext uri="{FF2B5EF4-FFF2-40B4-BE49-F238E27FC236}">
                    <a16:creationId xmlns:a16="http://schemas.microsoft.com/office/drawing/2014/main" id="{E42526DF-A547-4211-849A-71290C1CDD75}"/>
                  </a:ext>
                </a:extLst>
              </p:cNvPr>
              <p:cNvSpPr txBox="1"/>
              <p:nvPr/>
            </p:nvSpPr>
            <p:spPr>
              <a:xfrm>
                <a:off x="5541265" y="2433609"/>
                <a:ext cx="3505698" cy="307777"/>
              </a:xfrm>
              <a:prstGeom prst="rect">
                <a:avLst/>
              </a:prstGeom>
              <a:solidFill>
                <a:schemeClr val="tx1"/>
              </a:solidFill>
              <a:ln>
                <a:solidFill>
                  <a:schemeClr val="tx1"/>
                </a:solidFill>
              </a:ln>
            </p:spPr>
            <p:txBody>
              <a:bodyPr wrap="square">
                <a:spAutoFit/>
              </a:bodyPr>
              <a:lstStyle/>
              <a:p>
                <a:pPr algn="ctr"/>
                <a:r>
                  <a:rPr lang="es-CO" sz="1400" b="1" dirty="0">
                    <a:solidFill>
                      <a:schemeClr val="bg1"/>
                    </a:solidFill>
                    <a:latin typeface="Arial" panose="020B0604020202020204" pitchFamily="34" charset="0"/>
                    <a:cs typeface="Arial" panose="020B0604020202020204" pitchFamily="34" charset="0"/>
                  </a:rPr>
                  <a:t>Condición y Sexo  </a:t>
                </a:r>
              </a:p>
            </p:txBody>
          </p:sp>
        </p:grpSp>
      </p:grpSp>
      <p:sp>
        <p:nvSpPr>
          <p:cNvPr id="47" name="Rectángulo 4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62" name="Imagen 61">
            <a:extLst>
              <a:ext uri="{FF2B5EF4-FFF2-40B4-BE49-F238E27FC236}">
                <a16:creationId xmlns:a16="http://schemas.microsoft.com/office/drawing/2014/main" id="{7A061644-D1DF-4159-BD70-CAC1A39FA8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63" name="Rectángulo 6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70" name="CuadroTexto 69">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124814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CE0A733-F3A7-4B07-A8F8-EB29FA7D290E}"/>
              </a:ext>
            </a:extLst>
          </p:cNvPr>
          <p:cNvPicPr>
            <a:picLocks noChangeAspect="1"/>
          </p:cNvPicPr>
          <p:nvPr/>
        </p:nvPicPr>
        <p:blipFill rotWithShape="1">
          <a:blip r:embed="rId2"/>
          <a:srcRect r="9161"/>
          <a:stretch/>
        </p:blipFill>
        <p:spPr>
          <a:xfrm>
            <a:off x="4572000" y="993211"/>
            <a:ext cx="3929418" cy="4759528"/>
          </a:xfrm>
          <a:prstGeom prst="rect">
            <a:avLst/>
          </a:prstGeom>
        </p:spPr>
      </p:pic>
      <p:sp>
        <p:nvSpPr>
          <p:cNvPr id="1024" name="AutoShape 22" descr="Resultado de imagen para accidentes de transito caricaturas"/>
          <p:cNvSpPr>
            <a:spLocks noChangeAspect="1" noChangeArrowheads="1"/>
          </p:cNvSpPr>
          <p:nvPr/>
        </p:nvSpPr>
        <p:spPr bwMode="auto">
          <a:xfrm>
            <a:off x="1259681" y="748905"/>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5" name="CuadroTexto 4"/>
          <p:cNvSpPr txBox="1"/>
          <p:nvPr/>
        </p:nvSpPr>
        <p:spPr>
          <a:xfrm>
            <a:off x="4559968" y="5716643"/>
            <a:ext cx="3062287" cy="207749"/>
          </a:xfrm>
          <a:prstGeom prst="rect">
            <a:avLst/>
          </a:prstGeom>
          <a:noFill/>
        </p:spPr>
        <p:txBody>
          <a:bodyPr wrap="square" rtlCol="0">
            <a:spAutoFit/>
          </a:bodyPr>
          <a:lstStyle/>
          <a:p>
            <a:r>
              <a:rPr lang="es-CO" sz="750" dirty="0">
                <a:solidFill>
                  <a:prstClr val="black"/>
                </a:solidFill>
              </a:rPr>
              <a:t>Fuente: Grupo Control Vial DTB 2021</a:t>
            </a:r>
          </a:p>
        </p:txBody>
      </p:sp>
      <p:graphicFrame>
        <p:nvGraphicFramePr>
          <p:cNvPr id="3" name="Tabla 2">
            <a:extLst>
              <a:ext uri="{FF2B5EF4-FFF2-40B4-BE49-F238E27FC236}">
                <a16:creationId xmlns:a16="http://schemas.microsoft.com/office/drawing/2014/main" id="{CF11C5E7-D8CA-4D79-B3E4-ED6F38123FC6}"/>
              </a:ext>
            </a:extLst>
          </p:cNvPr>
          <p:cNvGraphicFramePr>
            <a:graphicFrameLocks noGrp="1"/>
          </p:cNvGraphicFramePr>
          <p:nvPr>
            <p:extLst>
              <p:ext uri="{D42A27DB-BD31-4B8C-83A1-F6EECF244321}">
                <p14:modId xmlns:p14="http://schemas.microsoft.com/office/powerpoint/2010/main" val="647021461"/>
              </p:ext>
            </p:extLst>
          </p:nvPr>
        </p:nvGraphicFramePr>
        <p:xfrm>
          <a:off x="866121" y="1002885"/>
          <a:ext cx="3705879" cy="4749854"/>
        </p:xfrm>
        <a:graphic>
          <a:graphicData uri="http://schemas.openxmlformats.org/drawingml/2006/table">
            <a:tbl>
              <a:tblPr firstRow="1" firstCol="1" bandRow="1"/>
              <a:tblGrid>
                <a:gridCol w="1177245">
                  <a:extLst>
                    <a:ext uri="{9D8B030D-6E8A-4147-A177-3AD203B41FA5}">
                      <a16:colId xmlns:a16="http://schemas.microsoft.com/office/drawing/2014/main" val="1149257709"/>
                    </a:ext>
                  </a:extLst>
                </a:gridCol>
                <a:gridCol w="712423">
                  <a:extLst>
                    <a:ext uri="{9D8B030D-6E8A-4147-A177-3AD203B41FA5}">
                      <a16:colId xmlns:a16="http://schemas.microsoft.com/office/drawing/2014/main" val="2104090117"/>
                    </a:ext>
                  </a:extLst>
                </a:gridCol>
                <a:gridCol w="735341">
                  <a:extLst>
                    <a:ext uri="{9D8B030D-6E8A-4147-A177-3AD203B41FA5}">
                      <a16:colId xmlns:a16="http://schemas.microsoft.com/office/drawing/2014/main" val="853322770"/>
                    </a:ext>
                  </a:extLst>
                </a:gridCol>
                <a:gridCol w="550507">
                  <a:extLst>
                    <a:ext uri="{9D8B030D-6E8A-4147-A177-3AD203B41FA5}">
                      <a16:colId xmlns:a16="http://schemas.microsoft.com/office/drawing/2014/main" val="2645320863"/>
                    </a:ext>
                  </a:extLst>
                </a:gridCol>
                <a:gridCol w="530363">
                  <a:extLst>
                    <a:ext uri="{9D8B030D-6E8A-4147-A177-3AD203B41FA5}">
                      <a16:colId xmlns:a16="http://schemas.microsoft.com/office/drawing/2014/main" val="562096294"/>
                    </a:ext>
                  </a:extLst>
                </a:gridCol>
              </a:tblGrid>
              <a:tr h="344258">
                <a:tc gridSpan="5">
                  <a:txBody>
                    <a:bodyPr/>
                    <a:lstStyle/>
                    <a:p>
                      <a:pPr algn="ctr" rtl="0" fontAlgn="ctr"/>
                      <a:r>
                        <a:rPr lang="es-CO" sz="1500" b="1" i="0" u="none" strike="noStrike" dirty="0">
                          <a:solidFill>
                            <a:srgbClr val="FF0000"/>
                          </a:solidFill>
                          <a:effectLst/>
                          <a:latin typeface="Arial" panose="020B0604020202020204" pitchFamily="34" charset="0"/>
                        </a:rPr>
                        <a:t>PUNTOS CRÍTICOS</a:t>
                      </a:r>
                    </a:p>
                  </a:txBody>
                  <a:tcPr marL="4441" marR="4441" marT="4441"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C6E0B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292898019"/>
                  </a:ext>
                </a:extLst>
              </a:tr>
              <a:tr h="174581">
                <a:tc gridSpan="5">
                  <a:txBody>
                    <a:bodyPr/>
                    <a:lstStyle/>
                    <a:p>
                      <a:pPr algn="ctr" rtl="0" fontAlgn="ctr"/>
                      <a:r>
                        <a:rPr lang="es-MX" sz="900" b="1" i="0" u="none" strike="noStrike" dirty="0">
                          <a:solidFill>
                            <a:schemeClr val="tx1"/>
                          </a:solidFill>
                          <a:effectLst/>
                          <a:latin typeface="Arial" panose="020B0604020202020204" pitchFamily="34" charset="0"/>
                        </a:rPr>
                        <a:t>AÑO 2021 MES ENERO A MAYO</a:t>
                      </a:r>
                    </a:p>
                  </a:txBody>
                  <a:tcPr marL="4441" marR="4441" marT="4441"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983254865"/>
                  </a:ext>
                </a:extLst>
              </a:tr>
              <a:tr h="513934">
                <a:tc>
                  <a:txBody>
                    <a:bodyPr/>
                    <a:lstStyle/>
                    <a:p>
                      <a:pPr algn="ctr" rtl="0" fontAlgn="ctr"/>
                      <a:r>
                        <a:rPr lang="es-CO" sz="900" b="1" i="0" u="none" strike="noStrike" dirty="0">
                          <a:solidFill>
                            <a:schemeClr val="tx1"/>
                          </a:solidFill>
                          <a:effectLst/>
                          <a:latin typeface="Arial" panose="020B0604020202020204" pitchFamily="34" charset="0"/>
                        </a:rPr>
                        <a:t>VÍAS </a:t>
                      </a:r>
                    </a:p>
                  </a:txBody>
                  <a:tcPr marL="4441" marR="4441" marT="4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900" b="1" i="0" u="none" strike="noStrike" dirty="0">
                          <a:solidFill>
                            <a:schemeClr val="tx1"/>
                          </a:solidFill>
                          <a:effectLst/>
                          <a:latin typeface="Arial" panose="020B0604020202020204" pitchFamily="34" charset="0"/>
                        </a:rPr>
                        <a:t>CON HERIDOS    </a:t>
                      </a:r>
                    </a:p>
                  </a:txBody>
                  <a:tcPr marL="4441" marR="4441" marT="4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900" b="1" i="0" u="none" strike="noStrike" dirty="0">
                          <a:solidFill>
                            <a:schemeClr val="tx1"/>
                          </a:solidFill>
                          <a:effectLst/>
                          <a:latin typeface="Arial" panose="020B0604020202020204" pitchFamily="34" charset="0"/>
                        </a:rPr>
                        <a:t>CON MUERTOS    </a:t>
                      </a:r>
                    </a:p>
                  </a:txBody>
                  <a:tcPr marL="4441" marR="4441" marT="4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900" b="1" i="0" u="none" strike="noStrike" dirty="0">
                          <a:solidFill>
                            <a:schemeClr val="tx1"/>
                          </a:solidFill>
                          <a:effectLst/>
                          <a:latin typeface="Arial" panose="020B0604020202020204" pitchFamily="34" charset="0"/>
                        </a:rPr>
                        <a:t>SOLO DAÑOS</a:t>
                      </a:r>
                    </a:p>
                  </a:txBody>
                  <a:tcPr marL="4441" marR="4441" marT="4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900" b="1" i="0" u="none" strike="noStrike" dirty="0">
                          <a:solidFill>
                            <a:schemeClr val="tx1"/>
                          </a:solidFill>
                          <a:effectLst/>
                          <a:latin typeface="Arial" panose="020B0604020202020204" pitchFamily="34" charset="0"/>
                        </a:rPr>
                        <a:t>TOTAL</a:t>
                      </a:r>
                    </a:p>
                  </a:txBody>
                  <a:tcPr marL="4441" marR="4441" marT="444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7221415"/>
                  </a:ext>
                </a:extLst>
              </a:tr>
              <a:tr h="132064">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AVENIDA Q SECA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64870928"/>
                  </a:ext>
                </a:extLst>
              </a:tr>
              <a:tr h="174581">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ANILLO VIAL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86284945"/>
                  </a:ext>
                </a:extLst>
              </a:tr>
              <a:tr h="186270">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AUTOPISTA NORTE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49305285"/>
                  </a:ext>
                </a:extLst>
              </a:tr>
              <a:tr h="405163">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AUTOPISTA FLORIDA BUCARAMANGA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81335344"/>
                  </a:ext>
                </a:extLst>
              </a:tr>
              <a:tr h="344258">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AUTOPISTA GIRÓN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8404705"/>
                  </a:ext>
                </a:extLst>
              </a:tr>
              <a:tr h="304952">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DIAGONAL 15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1865476"/>
                  </a:ext>
                </a:extLst>
              </a:tr>
              <a:tr h="274481">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TRANSVERSAL ORIENTAL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56368658"/>
                  </a:ext>
                </a:extLst>
              </a:tr>
              <a:tr h="344258">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TRANSVERSAL METROPOLITANA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96812879"/>
                  </a:ext>
                </a:extLst>
              </a:tr>
              <a:tr h="282794">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AUTOPISTA CÚCUTA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9400527"/>
                  </a:ext>
                </a:extLst>
              </a:tr>
              <a:tr h="344258">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BULEVAR BOLÍVAR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92314916"/>
                  </a:ext>
                </a:extLst>
              </a:tr>
              <a:tr h="344258">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AVENIDA LA ROSITA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606132"/>
                  </a:ext>
                </a:extLst>
              </a:tr>
              <a:tr h="405163">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AVENIDA GONZALEZ VALENCIA           </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4041056"/>
                  </a:ext>
                </a:extLst>
              </a:tr>
              <a:tr h="174581">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255</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214</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487</a:t>
                      </a:r>
                      <a:endParaRPr lang="es-CO" sz="800" dirty="0">
                        <a:effectLst/>
                        <a:latin typeface="Arial" panose="020B0604020202020204" pitchFamily="34" charset="0"/>
                        <a:ea typeface="Times New Roman" panose="02020603050405020304" pitchFamily="18" charset="0"/>
                        <a:cs typeface="Arial" panose="020B0604020202020204" pitchFamily="34" charset="0"/>
                      </a:endParaRPr>
                    </a:p>
                  </a:txBody>
                  <a:tcPr marL="37338" marR="37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59097597"/>
                  </a:ext>
                </a:extLst>
              </a:tr>
            </a:tbl>
          </a:graphicData>
        </a:graphic>
      </p:graphicFrame>
      <p:sp>
        <p:nvSpPr>
          <p:cNvPr id="15" name="Rectángulo 14"/>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7" name="Rectángulo 16"/>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52237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0" y="1037157"/>
            <a:ext cx="9111562" cy="830997"/>
          </a:xfrm>
          <a:prstGeom prst="rect">
            <a:avLst/>
          </a:prstGeom>
        </p:spPr>
        <p:txBody>
          <a:bodyPr wrap="square">
            <a:spAutoFit/>
          </a:bodyPr>
          <a:lstStyle/>
          <a:p>
            <a:pPr algn="ctr"/>
            <a:r>
              <a:rPr lang="es-MX" sz="2400" b="1" dirty="0">
                <a:solidFill>
                  <a:srgbClr val="FF0000"/>
                </a:solidFill>
                <a:latin typeface="Arial" panose="020B0604020202020204" pitchFamily="34" charset="0"/>
                <a:cs typeface="Arial" panose="020B0604020202020204" pitchFamily="34" charset="0"/>
              </a:rPr>
              <a:t>Histórico de Accidentalidad Vial </a:t>
            </a:r>
          </a:p>
          <a:p>
            <a:pPr algn="ctr"/>
            <a:r>
              <a:rPr lang="es-MX" sz="2400" b="1" dirty="0">
                <a:latin typeface="Arial" panose="020B0604020202020204" pitchFamily="34" charset="0"/>
                <a:cs typeface="Arial" panose="020B0604020202020204" pitchFamily="34" charset="0"/>
              </a:rPr>
              <a:t> Vigencias 2010 a 2021</a:t>
            </a:r>
            <a:endParaRPr lang="es-CO" sz="2400" b="1" dirty="0">
              <a:latin typeface="Arial" panose="020B0604020202020204" pitchFamily="34" charset="0"/>
              <a:cs typeface="Arial" panose="020B0604020202020204" pitchFamily="34" charset="0"/>
            </a:endParaRPr>
          </a:p>
        </p:txBody>
      </p:sp>
      <p:graphicFrame>
        <p:nvGraphicFramePr>
          <p:cNvPr id="14" name="Gráfico 13">
            <a:extLst>
              <a:ext uri="{FF2B5EF4-FFF2-40B4-BE49-F238E27FC236}">
                <a16:creationId xmlns:a16="http://schemas.microsoft.com/office/drawing/2014/main" id="{00000000-0008-0000-0C00-000004000000}"/>
              </a:ext>
            </a:extLst>
          </p:cNvPr>
          <p:cNvGraphicFramePr>
            <a:graphicFrameLocks/>
          </p:cNvGraphicFramePr>
          <p:nvPr>
            <p:extLst>
              <p:ext uri="{D42A27DB-BD31-4B8C-83A1-F6EECF244321}">
                <p14:modId xmlns:p14="http://schemas.microsoft.com/office/powerpoint/2010/main" val="3722512492"/>
              </p:ext>
            </p:extLst>
          </p:nvPr>
        </p:nvGraphicFramePr>
        <p:xfrm>
          <a:off x="412811" y="1800612"/>
          <a:ext cx="8512825" cy="4006559"/>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ángulo 10"/>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3645545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55403" y="936785"/>
            <a:ext cx="9042639" cy="830997"/>
          </a:xfrm>
          <a:prstGeom prst="rect">
            <a:avLst/>
          </a:prstGeom>
        </p:spPr>
        <p:txBody>
          <a:bodyPr wrap="square">
            <a:spAutoFit/>
          </a:bodyPr>
          <a:lstStyle/>
          <a:p>
            <a:pPr algn="ctr"/>
            <a:r>
              <a:rPr lang="es-MX" sz="2400" b="1" dirty="0">
                <a:solidFill>
                  <a:srgbClr val="FF0000"/>
                </a:solidFill>
                <a:latin typeface="Arial" panose="020B0604020202020204" pitchFamily="34" charset="0"/>
                <a:cs typeface="Arial" panose="020B0604020202020204" pitchFamily="34" charset="0"/>
              </a:rPr>
              <a:t>Histórico de Víctimas Fatales en accidentes de tránsito </a:t>
            </a:r>
            <a:br>
              <a:rPr lang="es-MX" sz="2400" b="1" dirty="0">
                <a:latin typeface="Arial" panose="020B0604020202020204" pitchFamily="34" charset="0"/>
                <a:cs typeface="Arial" panose="020B0604020202020204" pitchFamily="34" charset="0"/>
              </a:rPr>
            </a:br>
            <a:r>
              <a:rPr lang="es-MX" sz="2400" b="1" dirty="0">
                <a:latin typeface="Arial" panose="020B0604020202020204" pitchFamily="34" charset="0"/>
                <a:cs typeface="Arial" panose="020B0604020202020204" pitchFamily="34" charset="0"/>
              </a:rPr>
              <a:t>2010 - 2021 (enero a noviembre de cada año) </a:t>
            </a:r>
            <a:endParaRPr lang="es-CO" sz="2400" b="1" dirty="0">
              <a:latin typeface="Arial" panose="020B0604020202020204" pitchFamily="34" charset="0"/>
              <a:cs typeface="Arial" panose="020B0604020202020204" pitchFamily="34" charset="0"/>
            </a:endParaRPr>
          </a:p>
        </p:txBody>
      </p:sp>
      <p:graphicFrame>
        <p:nvGraphicFramePr>
          <p:cNvPr id="11" name="1 Gráfico">
            <a:extLst>
              <a:ext uri="{FF2B5EF4-FFF2-40B4-BE49-F238E27FC236}">
                <a16:creationId xmlns:a16="http://schemas.microsoft.com/office/drawing/2014/main" id="{00000000-0008-0000-0C00-000002000000}"/>
              </a:ext>
            </a:extLst>
          </p:cNvPr>
          <p:cNvGraphicFramePr>
            <a:graphicFrameLocks/>
          </p:cNvGraphicFramePr>
          <p:nvPr>
            <p:extLst>
              <p:ext uri="{D42A27DB-BD31-4B8C-83A1-F6EECF244321}">
                <p14:modId xmlns:p14="http://schemas.microsoft.com/office/powerpoint/2010/main" val="1725340789"/>
              </p:ext>
            </p:extLst>
          </p:nvPr>
        </p:nvGraphicFramePr>
        <p:xfrm>
          <a:off x="211904" y="1908969"/>
          <a:ext cx="8793834" cy="3835004"/>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4" name="Rectángulo 1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5827252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164582" y="919576"/>
            <a:ext cx="8814835" cy="646331"/>
          </a:xfrm>
          <a:prstGeom prst="rect">
            <a:avLst/>
          </a:prstGeom>
        </p:spPr>
        <p:txBody>
          <a:bodyPr wrap="square">
            <a:spAutoFit/>
          </a:bodyPr>
          <a:lstStyle/>
          <a:p>
            <a:r>
              <a:rPr lang="es-CO"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Hipótesis de los Accidentes </a:t>
            </a:r>
            <a:endParaRPr lang="es-CO" sz="3600" b="1" dirty="0">
              <a:solidFill>
                <a:srgbClr val="FF0000"/>
              </a:solidFill>
            </a:endParaRPr>
          </a:p>
        </p:txBody>
      </p:sp>
      <p:graphicFrame>
        <p:nvGraphicFramePr>
          <p:cNvPr id="4" name="Tabla 3">
            <a:extLst>
              <a:ext uri="{FF2B5EF4-FFF2-40B4-BE49-F238E27FC236}">
                <a16:creationId xmlns:a16="http://schemas.microsoft.com/office/drawing/2014/main" id="{1815D93D-AC66-4AC5-9190-9B7FB3434E91}"/>
              </a:ext>
            </a:extLst>
          </p:cNvPr>
          <p:cNvGraphicFramePr>
            <a:graphicFrameLocks noGrp="1"/>
          </p:cNvGraphicFramePr>
          <p:nvPr>
            <p:extLst>
              <p:ext uri="{D42A27DB-BD31-4B8C-83A1-F6EECF244321}">
                <p14:modId xmlns:p14="http://schemas.microsoft.com/office/powerpoint/2010/main" val="3770645044"/>
              </p:ext>
            </p:extLst>
          </p:nvPr>
        </p:nvGraphicFramePr>
        <p:xfrm>
          <a:off x="164582" y="1600764"/>
          <a:ext cx="8814835" cy="4224082"/>
        </p:xfrm>
        <a:graphic>
          <a:graphicData uri="http://schemas.openxmlformats.org/drawingml/2006/table">
            <a:tbl>
              <a:tblPr>
                <a:tableStyleId>{9DCAF9ED-07DC-4A11-8D7F-57B35C25682E}</a:tableStyleId>
              </a:tblPr>
              <a:tblGrid>
                <a:gridCol w="868521">
                  <a:extLst>
                    <a:ext uri="{9D8B030D-6E8A-4147-A177-3AD203B41FA5}">
                      <a16:colId xmlns:a16="http://schemas.microsoft.com/office/drawing/2014/main" val="3973495493"/>
                    </a:ext>
                  </a:extLst>
                </a:gridCol>
                <a:gridCol w="2514820">
                  <a:extLst>
                    <a:ext uri="{9D8B030D-6E8A-4147-A177-3AD203B41FA5}">
                      <a16:colId xmlns:a16="http://schemas.microsoft.com/office/drawing/2014/main" val="1244839259"/>
                    </a:ext>
                  </a:extLst>
                </a:gridCol>
                <a:gridCol w="868521">
                  <a:extLst>
                    <a:ext uri="{9D8B030D-6E8A-4147-A177-3AD203B41FA5}">
                      <a16:colId xmlns:a16="http://schemas.microsoft.com/office/drawing/2014/main" val="1480952243"/>
                    </a:ext>
                  </a:extLst>
                </a:gridCol>
                <a:gridCol w="868521">
                  <a:extLst>
                    <a:ext uri="{9D8B030D-6E8A-4147-A177-3AD203B41FA5}">
                      <a16:colId xmlns:a16="http://schemas.microsoft.com/office/drawing/2014/main" val="1625042267"/>
                    </a:ext>
                  </a:extLst>
                </a:gridCol>
                <a:gridCol w="2618524">
                  <a:extLst>
                    <a:ext uri="{9D8B030D-6E8A-4147-A177-3AD203B41FA5}">
                      <a16:colId xmlns:a16="http://schemas.microsoft.com/office/drawing/2014/main" val="3102177522"/>
                    </a:ext>
                  </a:extLst>
                </a:gridCol>
                <a:gridCol w="1075928">
                  <a:extLst>
                    <a:ext uri="{9D8B030D-6E8A-4147-A177-3AD203B41FA5}">
                      <a16:colId xmlns:a16="http://schemas.microsoft.com/office/drawing/2014/main" val="2740966249"/>
                    </a:ext>
                  </a:extLst>
                </a:gridCol>
              </a:tblGrid>
              <a:tr h="319849">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Código</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solidFill>
                      <a:schemeClr val="accent2">
                        <a:lumMod val="40000"/>
                        <a:lumOff val="60000"/>
                      </a:schemeClr>
                    </a:solidFill>
                  </a:tcP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HIPÓTESIS</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solidFill>
                      <a:schemeClr val="accent2">
                        <a:lumMod val="40000"/>
                        <a:lumOff val="60000"/>
                      </a:schemeClr>
                    </a:solidFill>
                  </a:tcP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AÑO 2020</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solidFill>
                      <a:schemeClr val="accent2">
                        <a:lumMod val="40000"/>
                        <a:lumOff val="60000"/>
                      </a:schemeClr>
                    </a:solidFill>
                  </a:tcP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AÑO 2021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solidFill>
                      <a:schemeClr val="accent2">
                        <a:lumMod val="40000"/>
                        <a:lumOff val="60000"/>
                      </a:schemeClr>
                    </a:solidFill>
                  </a:tcP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DIF 2020-2021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solidFill>
                      <a:schemeClr val="accent2">
                        <a:lumMod val="40000"/>
                        <a:lumOff val="60000"/>
                      </a:schemeClr>
                    </a:solidFill>
                  </a:tcP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 DIF 2020-2021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solidFill>
                      <a:schemeClr val="accent2">
                        <a:lumMod val="40000"/>
                        <a:lumOff val="60000"/>
                      </a:schemeClr>
                    </a:solidFill>
                  </a:tcPr>
                </a:tc>
                <a:extLst>
                  <a:ext uri="{0D108BD9-81ED-4DB2-BD59-A6C34878D82A}">
                    <a16:rowId xmlns:a16="http://schemas.microsoft.com/office/drawing/2014/main" val="2475146952"/>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112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DESOBEDECER SEÑALES</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554</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728</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174</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31%</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3422990755"/>
                  </a:ext>
                </a:extLst>
              </a:tr>
              <a:tr h="437121">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121</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dirty="0">
                          <a:solidFill>
                            <a:srgbClr val="000000"/>
                          </a:solidFill>
                          <a:effectLst/>
                          <a:latin typeface="Arial" panose="020B0604020202020204" pitchFamily="34" charset="0"/>
                          <a:cs typeface="Arial" panose="020B0604020202020204" pitchFamily="34" charset="0"/>
                        </a:rPr>
                        <a:t>NO MANTENER DISTANCIA DE SEGURIDAD</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269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401</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132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49%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4283976510"/>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132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NO RESPETAR PRELACIÓN</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33</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26</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-7</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-21%</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3517987268"/>
                  </a:ext>
                </a:extLst>
              </a:tr>
              <a:tr h="319849">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104</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dirty="0">
                          <a:solidFill>
                            <a:srgbClr val="000000"/>
                          </a:solidFill>
                          <a:effectLst/>
                          <a:latin typeface="Arial" panose="020B0604020202020204" pitchFamily="34" charset="0"/>
                          <a:cs typeface="Arial" panose="020B0604020202020204" pitchFamily="34" charset="0"/>
                        </a:rPr>
                        <a:t>ADELANTAR INVADIENDO VÍA</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52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26</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-26</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-50%</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3562386031"/>
                  </a:ext>
                </a:extLst>
              </a:tr>
              <a:tr h="319849">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102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ADELANTAR EN POR LA DERECHA</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21</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23</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1194217586"/>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142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SEMAFORO EN ROJO</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63</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78</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15</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24%</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2243251497"/>
                  </a:ext>
                </a:extLst>
              </a:tr>
              <a:tr h="319849">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139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FALTA DE SEÑAL EN VEHÍCULO VARADO</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33</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51</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18</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55%</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4057225016"/>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122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GIRAR BRUSCAMENTE</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69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76</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7</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612393146"/>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409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CRUZAR SIN OBSERVAR</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59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32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-27</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-46%</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945382390"/>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116</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EXCESO DE VELOCIDAD</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109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99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2532634552"/>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114</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EMBRIAGUEZ APARENTE</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37</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37</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2641881764"/>
                  </a:ext>
                </a:extLst>
              </a:tr>
              <a:tr h="261343">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SIN ESTABLECER Y OTRAS</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660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782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122</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18%</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2516005732"/>
                  </a:ext>
                </a:extLst>
              </a:tr>
              <a:tr h="261343">
                <a:tc>
                  <a:txBody>
                    <a:bodyPr/>
                    <a:lstStyle/>
                    <a:p>
                      <a:pPr algn="l" fontAlgn="ctr"/>
                      <a:r>
                        <a:rPr lang="es-CO" sz="1200" b="1" u="none" strike="noStrike">
                          <a:solidFill>
                            <a:srgbClr val="000000"/>
                          </a:solidFill>
                          <a:effectLst/>
                          <a:latin typeface="Arial" panose="020B0604020202020204" pitchFamily="34" charset="0"/>
                          <a:cs typeface="Arial" panose="020B0604020202020204" pitchFamily="34" charset="0"/>
                        </a:rPr>
                        <a:t>TOTAL</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l" fontAlgn="ctr"/>
                      <a:r>
                        <a:rPr lang="es-CO" sz="1200" b="1" u="none" strike="noStrike" dirty="0">
                          <a:solidFill>
                            <a:srgbClr val="000000"/>
                          </a:solidFill>
                          <a:effectLst/>
                          <a:latin typeface="Arial" panose="020B0604020202020204" pitchFamily="34" charset="0"/>
                          <a:cs typeface="Arial" panose="020B0604020202020204" pitchFamily="34" charset="0"/>
                        </a:rPr>
                        <a:t> </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1959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2359</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a:solidFill>
                            <a:srgbClr val="000000"/>
                          </a:solidFill>
                          <a:effectLst/>
                          <a:latin typeface="Arial" panose="020B0604020202020204" pitchFamily="34" charset="0"/>
                          <a:cs typeface="Arial" panose="020B0604020202020204" pitchFamily="34" charset="0"/>
                        </a:rPr>
                        <a:t>400</a:t>
                      </a:r>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5915" marR="5915" marT="5915" marB="0" anchor="ctr"/>
                </a:tc>
                <a:tc>
                  <a:txBody>
                    <a:bodyPr/>
                    <a:lstStyle/>
                    <a:p>
                      <a:pPr algn="ctr" fontAlgn="ctr"/>
                      <a:r>
                        <a:rPr lang="es-CO" sz="1200" b="1" u="none" strike="noStrike" dirty="0">
                          <a:solidFill>
                            <a:srgbClr val="000000"/>
                          </a:solidFill>
                          <a:effectLst/>
                          <a:latin typeface="Arial" panose="020B0604020202020204" pitchFamily="34" charset="0"/>
                          <a:cs typeface="Arial" panose="020B0604020202020204" pitchFamily="34" charset="0"/>
                        </a:rPr>
                        <a:t>20%</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5915" marR="5915" marT="5915" marB="0" anchor="ctr"/>
                </a:tc>
                <a:extLst>
                  <a:ext uri="{0D108BD9-81ED-4DB2-BD59-A6C34878D82A}">
                    <a16:rowId xmlns:a16="http://schemas.microsoft.com/office/drawing/2014/main" val="1362593737"/>
                  </a:ext>
                </a:extLst>
              </a:tr>
            </a:tbl>
          </a:graphicData>
        </a:graphic>
      </p:graphicFrame>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3449269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17714" y="926662"/>
            <a:ext cx="8685811" cy="523220"/>
          </a:xfrm>
          <a:prstGeom prst="rect">
            <a:avLst/>
          </a:prstGeom>
        </p:spPr>
        <p:txBody>
          <a:bodyPr wrap="square">
            <a:spAutoFit/>
          </a:bodyPr>
          <a:lstStyle/>
          <a:p>
            <a:r>
              <a:rPr lang="es-CO" sz="2800" b="1" dirty="0">
                <a:solidFill>
                  <a:srgbClr val="FF0000"/>
                </a:solidFill>
                <a:latin typeface="Arial" panose="020B0604020202020204" pitchFamily="34" charset="0"/>
                <a:ea typeface="Calibri" panose="020F0502020204030204" pitchFamily="34" charset="0"/>
                <a:cs typeface="Arial" panose="020B0604020202020204" pitchFamily="34" charset="0"/>
              </a:rPr>
              <a:t>Tipo de vehículos</a:t>
            </a:r>
            <a:r>
              <a:rPr lang="es-CO" sz="2800" b="1" dirty="0">
                <a:latin typeface="Arial" panose="020B0604020202020204" pitchFamily="34" charset="0"/>
                <a:ea typeface="Calibri" panose="020F0502020204030204" pitchFamily="34" charset="0"/>
                <a:cs typeface="Arial" panose="020B0604020202020204" pitchFamily="34" charset="0"/>
              </a:rPr>
              <a:t> </a:t>
            </a:r>
            <a:r>
              <a:rPr lang="es-CO" sz="2800" b="1" dirty="0">
                <a:solidFill>
                  <a:srgbClr val="FF0000"/>
                </a:solidFill>
                <a:latin typeface="Arial" panose="020B0604020202020204" pitchFamily="34" charset="0"/>
                <a:ea typeface="Calibri" panose="020F0502020204030204" pitchFamily="34" charset="0"/>
                <a:cs typeface="Arial" panose="020B0604020202020204" pitchFamily="34" charset="0"/>
              </a:rPr>
              <a:t>involucrados en accidentes </a:t>
            </a:r>
            <a:endParaRPr lang="es-CO" sz="2800" b="1" dirty="0">
              <a:solidFill>
                <a:srgbClr val="FF0000"/>
              </a:solidFill>
              <a:latin typeface="Arial" panose="020B0604020202020204" pitchFamily="34" charset="0"/>
              <a:cs typeface="Arial" panose="020B0604020202020204" pitchFamily="34" charset="0"/>
            </a:endParaRPr>
          </a:p>
        </p:txBody>
      </p:sp>
      <p:graphicFrame>
        <p:nvGraphicFramePr>
          <p:cNvPr id="3" name="Tabla 2">
            <a:extLst>
              <a:ext uri="{FF2B5EF4-FFF2-40B4-BE49-F238E27FC236}">
                <a16:creationId xmlns:a16="http://schemas.microsoft.com/office/drawing/2014/main" id="{5B3AF935-41B7-4976-8BE9-4DD68F418D95}"/>
              </a:ext>
            </a:extLst>
          </p:cNvPr>
          <p:cNvGraphicFramePr>
            <a:graphicFrameLocks noGrp="1"/>
          </p:cNvGraphicFramePr>
          <p:nvPr>
            <p:extLst>
              <p:ext uri="{D42A27DB-BD31-4B8C-83A1-F6EECF244321}">
                <p14:modId xmlns:p14="http://schemas.microsoft.com/office/powerpoint/2010/main" val="680009337"/>
              </p:ext>
            </p:extLst>
          </p:nvPr>
        </p:nvGraphicFramePr>
        <p:xfrm>
          <a:off x="217714" y="1456087"/>
          <a:ext cx="8870035" cy="4326612"/>
        </p:xfrm>
        <a:graphic>
          <a:graphicData uri="http://schemas.openxmlformats.org/drawingml/2006/table">
            <a:tbl>
              <a:tblPr>
                <a:tableStyleId>{5DA37D80-6434-44D0-A028-1B22A696006F}</a:tableStyleId>
              </a:tblPr>
              <a:tblGrid>
                <a:gridCol w="2064577">
                  <a:extLst>
                    <a:ext uri="{9D8B030D-6E8A-4147-A177-3AD203B41FA5}">
                      <a16:colId xmlns:a16="http://schemas.microsoft.com/office/drawing/2014/main" val="1954347808"/>
                    </a:ext>
                  </a:extLst>
                </a:gridCol>
                <a:gridCol w="2472395">
                  <a:extLst>
                    <a:ext uri="{9D8B030D-6E8A-4147-A177-3AD203B41FA5}">
                      <a16:colId xmlns:a16="http://schemas.microsoft.com/office/drawing/2014/main" val="2896902212"/>
                    </a:ext>
                  </a:extLst>
                </a:gridCol>
                <a:gridCol w="853868">
                  <a:extLst>
                    <a:ext uri="{9D8B030D-6E8A-4147-A177-3AD203B41FA5}">
                      <a16:colId xmlns:a16="http://schemas.microsoft.com/office/drawing/2014/main" val="4286242694"/>
                    </a:ext>
                  </a:extLst>
                </a:gridCol>
                <a:gridCol w="904846">
                  <a:extLst>
                    <a:ext uri="{9D8B030D-6E8A-4147-A177-3AD203B41FA5}">
                      <a16:colId xmlns:a16="http://schemas.microsoft.com/office/drawing/2014/main" val="1918281615"/>
                    </a:ext>
                  </a:extLst>
                </a:gridCol>
                <a:gridCol w="2574349">
                  <a:extLst>
                    <a:ext uri="{9D8B030D-6E8A-4147-A177-3AD203B41FA5}">
                      <a16:colId xmlns:a16="http://schemas.microsoft.com/office/drawing/2014/main" val="2983406610"/>
                    </a:ext>
                  </a:extLst>
                </a:gridCol>
              </a:tblGrid>
              <a:tr h="673680">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Tipo de vehículo involucrado </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6799" marR="6799" marT="6799" marB="0" anchor="ctr">
                    <a:solidFill>
                      <a:schemeClr val="accent2">
                        <a:lumMod val="40000"/>
                        <a:lumOff val="6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AÑO 2020</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6799" marR="6799" marT="6799" marB="0" anchor="ctr">
                    <a:solidFill>
                      <a:schemeClr val="accent2">
                        <a:lumMod val="40000"/>
                        <a:lumOff val="6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AÑO 2021</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6799" marR="6799" marT="6799" marB="0" anchor="ctr">
                    <a:solidFill>
                      <a:schemeClr val="accent2">
                        <a:lumMod val="40000"/>
                        <a:lumOff val="6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DIF 2020-2021</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6799" marR="6799" marT="6799" marB="0" anchor="ctr">
                    <a:solidFill>
                      <a:schemeClr val="accent2">
                        <a:lumMod val="40000"/>
                        <a:lumOff val="6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 DIF 2020-2021</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6799" marR="6799" marT="6799" marB="0" anchor="ctr">
                    <a:solidFill>
                      <a:schemeClr val="accent2">
                        <a:lumMod val="40000"/>
                        <a:lumOff val="60000"/>
                      </a:schemeClr>
                    </a:solidFill>
                  </a:tcPr>
                </a:tc>
                <a:extLst>
                  <a:ext uri="{0D108BD9-81ED-4DB2-BD59-A6C34878D82A}">
                    <a16:rowId xmlns:a16="http://schemas.microsoft.com/office/drawing/2014/main" val="508207276"/>
                  </a:ext>
                </a:extLst>
              </a:tr>
              <a:tr h="228696">
                <a:tc>
                  <a:txBody>
                    <a:bodyPr/>
                    <a:lstStyle/>
                    <a:p>
                      <a:pPr algn="ctr" fontAlgn="b"/>
                      <a:r>
                        <a:rPr lang="es-CO" sz="1400" b="1" u="none" strike="noStrike" dirty="0">
                          <a:solidFill>
                            <a:srgbClr val="000000"/>
                          </a:solidFill>
                          <a:effectLst/>
                          <a:latin typeface="Arial" panose="020B0604020202020204" pitchFamily="34" charset="0"/>
                          <a:cs typeface="Arial" panose="020B0604020202020204" pitchFamily="34" charset="0"/>
                        </a:rPr>
                        <a:t>Automóvil</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1336</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1645</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309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23%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863999560"/>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Bus</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90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89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3762274754"/>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Buseta</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69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68</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3461043346"/>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Camión-Furgón</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158</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182</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24</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15%</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876784313"/>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Camioneta</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370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513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143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39%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475999329"/>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Campero</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80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116</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36</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45%</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333914909"/>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Microbús</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40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20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-20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-50%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2062408264"/>
                  </a:ext>
                </a:extLst>
              </a:tr>
              <a:tr h="451188">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Vehículo articulado</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dirty="0">
                          <a:solidFill>
                            <a:srgbClr val="000000"/>
                          </a:solidFill>
                          <a:effectLst/>
                          <a:latin typeface="Arial" panose="020B0604020202020204" pitchFamily="34" charset="0"/>
                          <a:cs typeface="Arial" panose="020B0604020202020204" pitchFamily="34" charset="0"/>
                        </a:rPr>
                        <a:t>42</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47</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5</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12%</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3665679663"/>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Volqueta</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21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15</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-6</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-29%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3506290214"/>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Moto</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1320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1623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303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23%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1646793379"/>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Maquinaria</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-100%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4090995605"/>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Motocarro</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6</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-68%</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88978492"/>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Bicicleta</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70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51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-19</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-27%</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3109798310"/>
                  </a:ext>
                </a:extLst>
              </a:tr>
              <a:tr h="228696">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Otro</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5</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1</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-4</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-80%</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1638235466"/>
                  </a:ext>
                </a:extLst>
              </a:tr>
              <a:tr h="228696">
                <a:tc>
                  <a:txBody>
                    <a:bodyPr/>
                    <a:lstStyle/>
                    <a:p>
                      <a:pPr algn="ctr" fontAlgn="ctr"/>
                      <a:r>
                        <a:rPr lang="es-CO" sz="1400" b="1" u="none" strike="noStrike">
                          <a:solidFill>
                            <a:srgbClr val="000000"/>
                          </a:solidFill>
                          <a:effectLst/>
                          <a:latin typeface="Arial" panose="020B0604020202020204" pitchFamily="34" charset="0"/>
                          <a:cs typeface="Arial" panose="020B0604020202020204" pitchFamily="34" charset="0"/>
                        </a:rPr>
                        <a:t>Total</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ctr"/>
                </a:tc>
                <a:tc>
                  <a:txBody>
                    <a:bodyPr/>
                    <a:lstStyle/>
                    <a:p>
                      <a:pPr algn="ctr" fontAlgn="b"/>
                      <a:r>
                        <a:rPr lang="es-CO" sz="1400" b="1" u="none" strike="noStrike" dirty="0">
                          <a:solidFill>
                            <a:srgbClr val="000000"/>
                          </a:solidFill>
                          <a:effectLst/>
                          <a:latin typeface="Arial" panose="020B0604020202020204" pitchFamily="34" charset="0"/>
                          <a:cs typeface="Arial" panose="020B0604020202020204" pitchFamily="34" charset="0"/>
                        </a:rPr>
                        <a:t>3.623</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4.376</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a:solidFill>
                            <a:srgbClr val="000000"/>
                          </a:solidFill>
                          <a:effectLst/>
                          <a:latin typeface="Arial" panose="020B0604020202020204" pitchFamily="34" charset="0"/>
                          <a:cs typeface="Arial" panose="020B0604020202020204" pitchFamily="34" charset="0"/>
                        </a:rPr>
                        <a:t>753</a:t>
                      </a:r>
                      <a:endParaRPr lang="es-CO" sz="1400" b="1" i="0" u="none" strike="noStrike">
                        <a:solidFill>
                          <a:srgbClr val="000000"/>
                        </a:solidFill>
                        <a:effectLst/>
                        <a:latin typeface="Arial" panose="020B0604020202020204" pitchFamily="34" charset="0"/>
                        <a:cs typeface="Arial" panose="020B0604020202020204" pitchFamily="34" charset="0"/>
                      </a:endParaRPr>
                    </a:p>
                  </a:txBody>
                  <a:tcPr marL="6799" marR="6799" marT="6799" marB="0" anchor="b"/>
                </a:tc>
                <a:tc>
                  <a:txBody>
                    <a:bodyPr/>
                    <a:lstStyle/>
                    <a:p>
                      <a:pPr algn="ctr" fontAlgn="b"/>
                      <a:r>
                        <a:rPr lang="es-CO" sz="1400" b="1" u="none" strike="noStrike" dirty="0">
                          <a:solidFill>
                            <a:srgbClr val="000000"/>
                          </a:solidFill>
                          <a:effectLst/>
                          <a:latin typeface="Arial" panose="020B0604020202020204" pitchFamily="34" charset="0"/>
                          <a:cs typeface="Arial" panose="020B0604020202020204" pitchFamily="34" charset="0"/>
                        </a:rPr>
                        <a:t>21%</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6799" marR="6799" marT="6799" marB="0" anchor="b"/>
                </a:tc>
                <a:extLst>
                  <a:ext uri="{0D108BD9-81ED-4DB2-BD59-A6C34878D82A}">
                    <a16:rowId xmlns:a16="http://schemas.microsoft.com/office/drawing/2014/main" val="2040131595"/>
                  </a:ext>
                </a:extLst>
              </a:tr>
            </a:tbl>
          </a:graphicData>
        </a:graphic>
      </p:graphicFrame>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087922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33835" y="939590"/>
            <a:ext cx="8663051" cy="523220"/>
          </a:xfrm>
          <a:prstGeom prst="rect">
            <a:avLst/>
          </a:prstGeom>
        </p:spPr>
        <p:txBody>
          <a:bodyPr wrap="square">
            <a:spAutoFit/>
          </a:bodyPr>
          <a:lstStyle/>
          <a:p>
            <a:r>
              <a:rPr lang="es-CO" sz="2800" b="1" dirty="0">
                <a:latin typeface="Arial" panose="020B0604020202020204" pitchFamily="34" charset="0"/>
                <a:ea typeface="Calibri" panose="020F0502020204030204" pitchFamily="34" charset="0"/>
                <a:cs typeface="Arial" panose="020B0604020202020204" pitchFamily="34" charset="0"/>
              </a:rPr>
              <a:t>Accidentalidad por comuna </a:t>
            </a:r>
            <a:endParaRPr lang="es-CO" sz="2800" b="1" dirty="0">
              <a:latin typeface="Arial" panose="020B0604020202020204" pitchFamily="34" charset="0"/>
              <a:cs typeface="Arial" panose="020B0604020202020204" pitchFamily="34" charset="0"/>
            </a:endParaRPr>
          </a:p>
        </p:txBody>
      </p:sp>
      <p:graphicFrame>
        <p:nvGraphicFramePr>
          <p:cNvPr id="4" name="Tabla 3">
            <a:extLst>
              <a:ext uri="{FF2B5EF4-FFF2-40B4-BE49-F238E27FC236}">
                <a16:creationId xmlns:a16="http://schemas.microsoft.com/office/drawing/2014/main" id="{2ED72D88-6758-4102-B324-77FB858F7E81}"/>
              </a:ext>
            </a:extLst>
          </p:cNvPr>
          <p:cNvGraphicFramePr>
            <a:graphicFrameLocks noGrp="1"/>
          </p:cNvGraphicFramePr>
          <p:nvPr>
            <p:extLst>
              <p:ext uri="{D42A27DB-BD31-4B8C-83A1-F6EECF244321}">
                <p14:modId xmlns:p14="http://schemas.microsoft.com/office/powerpoint/2010/main" val="1540916902"/>
              </p:ext>
            </p:extLst>
          </p:nvPr>
        </p:nvGraphicFramePr>
        <p:xfrm>
          <a:off x="263236" y="1424347"/>
          <a:ext cx="8663050" cy="4352777"/>
        </p:xfrm>
        <a:graphic>
          <a:graphicData uri="http://schemas.openxmlformats.org/drawingml/2006/table">
            <a:tbl>
              <a:tblPr/>
              <a:tblGrid>
                <a:gridCol w="2522503">
                  <a:extLst>
                    <a:ext uri="{9D8B030D-6E8A-4147-A177-3AD203B41FA5}">
                      <a16:colId xmlns:a16="http://schemas.microsoft.com/office/drawing/2014/main" val="1374616914"/>
                    </a:ext>
                  </a:extLst>
                </a:gridCol>
                <a:gridCol w="1592676">
                  <a:extLst>
                    <a:ext uri="{9D8B030D-6E8A-4147-A177-3AD203B41FA5}">
                      <a16:colId xmlns:a16="http://schemas.microsoft.com/office/drawing/2014/main" val="3053595023"/>
                    </a:ext>
                  </a:extLst>
                </a:gridCol>
                <a:gridCol w="1445376">
                  <a:extLst>
                    <a:ext uri="{9D8B030D-6E8A-4147-A177-3AD203B41FA5}">
                      <a16:colId xmlns:a16="http://schemas.microsoft.com/office/drawing/2014/main" val="1655827629"/>
                    </a:ext>
                  </a:extLst>
                </a:gridCol>
                <a:gridCol w="975859">
                  <a:extLst>
                    <a:ext uri="{9D8B030D-6E8A-4147-A177-3AD203B41FA5}">
                      <a16:colId xmlns:a16="http://schemas.microsoft.com/office/drawing/2014/main" val="2304166862"/>
                    </a:ext>
                  </a:extLst>
                </a:gridCol>
                <a:gridCol w="1012684">
                  <a:extLst>
                    <a:ext uri="{9D8B030D-6E8A-4147-A177-3AD203B41FA5}">
                      <a16:colId xmlns:a16="http://schemas.microsoft.com/office/drawing/2014/main" val="3148095133"/>
                    </a:ext>
                  </a:extLst>
                </a:gridCol>
                <a:gridCol w="1113952">
                  <a:extLst>
                    <a:ext uri="{9D8B030D-6E8A-4147-A177-3AD203B41FA5}">
                      <a16:colId xmlns:a16="http://schemas.microsoft.com/office/drawing/2014/main" val="1440816277"/>
                    </a:ext>
                  </a:extLst>
                </a:gridCol>
              </a:tblGrid>
              <a:tr h="474549">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ACCIDENTES POR COMUNAS TIPO DE ACCIDENTE</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ACC CON LESIONADOS AÑO 2021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VÍCTIMAS FATALES </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ACCIDENTES SOLO DAÑOS AÑO 2021</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TOTAL </a:t>
                      </a:r>
                    </a:p>
                  </a:txBody>
                  <a:tcPr marL="5029" marR="5029" marT="50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EN EL TOTAL </a:t>
                      </a:r>
                    </a:p>
                  </a:txBody>
                  <a:tcPr marL="5029" marR="5029" marT="5029"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778099416"/>
                  </a:ext>
                </a:extLst>
              </a:tr>
              <a:tr h="23889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12 CABERA DEL LLANO</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171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219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394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17%</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629451161"/>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3 SAN FRANCISCO</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191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138</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334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270"/>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14%</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270"/>
                    </a:solidFill>
                  </a:tcPr>
                </a:tc>
                <a:extLst>
                  <a:ext uri="{0D108BD9-81ED-4DB2-BD59-A6C34878D82A}">
                    <a16:rowId xmlns:a16="http://schemas.microsoft.com/office/drawing/2014/main" val="107896947"/>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13 ORIENTAL</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155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138</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296</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273"/>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13%</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273"/>
                    </a:solidFill>
                  </a:tcPr>
                </a:tc>
                <a:extLst>
                  <a:ext uri="{0D108BD9-81ED-4DB2-BD59-A6C34878D82A}">
                    <a16:rowId xmlns:a16="http://schemas.microsoft.com/office/drawing/2014/main" val="2575255544"/>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15 CENTRO</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153</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127</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284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674"/>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12%</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9674"/>
                    </a:solidFill>
                  </a:tcPr>
                </a:tc>
                <a:extLst>
                  <a:ext uri="{0D108BD9-81ED-4DB2-BD59-A6C34878D82A}">
                    <a16:rowId xmlns:a16="http://schemas.microsoft.com/office/drawing/2014/main" val="3373394952"/>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6 CONCORDIA </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100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94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199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8%</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B97B"/>
                    </a:solidFill>
                  </a:tcPr>
                </a:tc>
                <a:extLst>
                  <a:ext uri="{0D108BD9-81ED-4DB2-BD59-A6C34878D82A}">
                    <a16:rowId xmlns:a16="http://schemas.microsoft.com/office/drawing/2014/main" val="832608466"/>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5 GARCÍA ROVIRA</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75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CB7E"/>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61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141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6%</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17F"/>
                    </a:solidFill>
                  </a:tcPr>
                </a:tc>
                <a:extLst>
                  <a:ext uri="{0D108BD9-81ED-4DB2-BD59-A6C34878D82A}">
                    <a16:rowId xmlns:a16="http://schemas.microsoft.com/office/drawing/2014/main" val="2948958038"/>
                  </a:ext>
                </a:extLst>
              </a:tr>
              <a:tr h="149419">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10  PROVENZA</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70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6</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AA78"/>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55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131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6%</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580"/>
                    </a:solidFill>
                  </a:tcPr>
                </a:tc>
                <a:extLst>
                  <a:ext uri="{0D108BD9-81ED-4DB2-BD59-A6C34878D82A}">
                    <a16:rowId xmlns:a16="http://schemas.microsoft.com/office/drawing/2014/main" val="3968039398"/>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4 OCCIDENTAL</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64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8</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40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112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82"/>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5%</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DD82"/>
                    </a:solidFill>
                  </a:tcPr>
                </a:tc>
                <a:extLst>
                  <a:ext uri="{0D108BD9-81ED-4DB2-BD59-A6C34878D82A}">
                    <a16:rowId xmlns:a16="http://schemas.microsoft.com/office/drawing/2014/main" val="458091724"/>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1  NORTE</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7</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A72"/>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76</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551960131"/>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8 SUROCCIDENTE</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71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783"/>
                    </a:solidFill>
                  </a:tcPr>
                </a:tc>
                <a:extLst>
                  <a:ext uri="{0D108BD9-81ED-4DB2-BD59-A6C34878D82A}">
                    <a16:rowId xmlns:a16="http://schemas.microsoft.com/office/drawing/2014/main" val="1115274845"/>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9 LA PEDREGOSA</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47F"/>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28</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69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683"/>
                    </a:solidFill>
                  </a:tcPr>
                </a:tc>
                <a:extLst>
                  <a:ext uri="{0D108BD9-81ED-4DB2-BD59-A6C34878D82A}">
                    <a16:rowId xmlns:a16="http://schemas.microsoft.com/office/drawing/2014/main" val="390556499"/>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17 MUTIS</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27</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66</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482"/>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482"/>
                    </a:solidFill>
                  </a:tcPr>
                </a:tc>
                <a:extLst>
                  <a:ext uri="{0D108BD9-81ED-4DB2-BD59-A6C34878D82A}">
                    <a16:rowId xmlns:a16="http://schemas.microsoft.com/office/drawing/2014/main" val="842350834"/>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11 SUR OCCIDENTE</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54</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DC81"/>
                    </a:solidFill>
                  </a:tcPr>
                </a:tc>
                <a:extLst>
                  <a:ext uri="{0D108BD9-81ED-4DB2-BD59-A6C34878D82A}">
                    <a16:rowId xmlns:a16="http://schemas.microsoft.com/office/drawing/2014/main" val="3788270470"/>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 COMUNA 14 MORRORRICO</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51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A80"/>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A80"/>
                    </a:solidFill>
                  </a:tcPr>
                </a:tc>
                <a:extLst>
                  <a:ext uri="{0D108BD9-81ED-4DB2-BD59-A6C34878D82A}">
                    <a16:rowId xmlns:a16="http://schemas.microsoft.com/office/drawing/2014/main" val="4250930090"/>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7 CIUDADELA</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F81"/>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22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47</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780"/>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780"/>
                    </a:solidFill>
                  </a:tcPr>
                </a:tc>
                <a:extLst>
                  <a:ext uri="{0D108BD9-81ED-4DB2-BD59-A6C34878D82A}">
                    <a16:rowId xmlns:a16="http://schemas.microsoft.com/office/drawing/2014/main" val="1818444749"/>
                  </a:ext>
                </a:extLst>
              </a:tr>
              <a:tr h="13792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2 - NORORIENTAL </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D47F"/>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12</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26</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97D"/>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CC97D"/>
                    </a:solidFill>
                  </a:tcPr>
                </a:tc>
                <a:extLst>
                  <a:ext uri="{0D108BD9-81ED-4DB2-BD59-A6C34878D82A}">
                    <a16:rowId xmlns:a16="http://schemas.microsoft.com/office/drawing/2014/main" val="1466322182"/>
                  </a:ext>
                </a:extLst>
              </a:tr>
              <a:tr h="238895">
                <a:tc>
                  <a:txBody>
                    <a:bodyPr/>
                    <a:lstStyle/>
                    <a:p>
                      <a:pPr algn="ctr" fontAlgn="ctr"/>
                      <a:r>
                        <a:rPr lang="es-CO" sz="1200" b="1" i="0" u="none" strike="noStrike" dirty="0">
                          <a:solidFill>
                            <a:srgbClr val="000000"/>
                          </a:solidFill>
                          <a:effectLst/>
                          <a:latin typeface="Arial" panose="020B0604020202020204" pitchFamily="34" charset="0"/>
                          <a:cs typeface="Arial" panose="020B0604020202020204" pitchFamily="34" charset="0"/>
                        </a:rPr>
                        <a:t>COMUNA 16 LAGOS DEL CACIQUE</a:t>
                      </a:r>
                    </a:p>
                  </a:txBody>
                  <a:tcPr marL="5029" marR="5029" marT="5029"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3</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0</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s-CO" sz="1200" b="0" i="0" u="none" strike="noStrike" dirty="0">
                          <a:solidFill>
                            <a:srgbClr val="000000"/>
                          </a:solidFill>
                          <a:effectLst/>
                          <a:latin typeface="Arial" panose="020B0604020202020204" pitchFamily="34" charset="0"/>
                          <a:cs typeface="Arial" panose="020B0604020202020204" pitchFamily="34" charset="0"/>
                        </a:rPr>
                        <a:t>5</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8</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0%</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886456023"/>
                  </a:ext>
                </a:extLst>
              </a:tr>
              <a:tr h="155165">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TOTAL GENERAL</a:t>
                      </a:r>
                    </a:p>
                  </a:txBody>
                  <a:tcPr marL="5029" marR="5029" marT="5029"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1211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61</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1087</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2359</a:t>
                      </a:r>
                    </a:p>
                  </a:txBody>
                  <a:tcPr marL="5029" marR="5029" marT="50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tc>
                  <a:txBody>
                    <a:bodyPr/>
                    <a:lstStyle/>
                    <a:p>
                      <a:pPr algn="ctr" fontAlgn="b"/>
                      <a:r>
                        <a:rPr lang="es-CO" sz="1200" b="1" i="0" u="none" strike="noStrike" dirty="0">
                          <a:solidFill>
                            <a:srgbClr val="000000"/>
                          </a:solidFill>
                          <a:effectLst/>
                          <a:latin typeface="Arial" panose="020B0604020202020204" pitchFamily="34" charset="0"/>
                          <a:cs typeface="Arial" panose="020B0604020202020204" pitchFamily="34" charset="0"/>
                        </a:rPr>
                        <a:t>100%</a:t>
                      </a:r>
                    </a:p>
                  </a:txBody>
                  <a:tcPr marL="5029" marR="5029" marT="5029"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4210864637"/>
                  </a:ext>
                </a:extLst>
              </a:tr>
            </a:tbl>
          </a:graphicData>
        </a:graphic>
      </p:graphicFrame>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COMPORTAMIENTO ACCIDENTALIDAD VIAL BUCARAMANGA ENERO A 15 DE NOVIEMBRE DE 2021</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4985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B38741D-4F17-446D-8840-869A05A19A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320" y="2014500"/>
            <a:ext cx="7132278" cy="3684298"/>
          </a:xfrm>
          <a:prstGeom prst="rect">
            <a:avLst/>
          </a:prstGeom>
          <a:noFill/>
        </p:spPr>
      </p:pic>
      <p:sp>
        <p:nvSpPr>
          <p:cNvPr id="14" name="CuadroTexto 13">
            <a:extLst>
              <a:ext uri="{FF2B5EF4-FFF2-40B4-BE49-F238E27FC236}">
                <a16:creationId xmlns:a16="http://schemas.microsoft.com/office/drawing/2014/main" id="{FCD08986-1C18-4533-90D2-F6571FD3CF18}"/>
              </a:ext>
            </a:extLst>
          </p:cNvPr>
          <p:cNvSpPr txBox="1"/>
          <p:nvPr/>
        </p:nvSpPr>
        <p:spPr>
          <a:xfrm>
            <a:off x="422182" y="1041422"/>
            <a:ext cx="8122211" cy="696473"/>
          </a:xfrm>
          <a:prstGeom prst="rect">
            <a:avLst/>
          </a:prstGeom>
          <a:noFill/>
        </p:spPr>
        <p:txBody>
          <a:bodyPr wrap="square">
            <a:spAutoFit/>
          </a:bodyPr>
          <a:lstStyle/>
          <a:p>
            <a:r>
              <a:rPr lang="es-CO" sz="2000" b="1" dirty="0">
                <a:latin typeface="Arial Black" panose="020B0A04020102020204" pitchFamily="34" charset="0"/>
                <a:cs typeface="Arial" panose="020B0604020202020204" pitchFamily="34" charset="0"/>
              </a:rPr>
              <a:t>Ejecución presupuestal de ingresos </a:t>
            </a:r>
            <a:endParaRPr lang="es-CO" sz="1050" b="1" dirty="0">
              <a:solidFill>
                <a:schemeClr val="tx1">
                  <a:lumMod val="50000"/>
                  <a:lumOff val="50000"/>
                </a:schemeClr>
              </a:solidFill>
              <a:latin typeface="Arial Black" panose="020B0A04020102020204" pitchFamily="34" charset="0"/>
              <a:cs typeface="Arial" panose="020B0604020202020204" pitchFamily="34" charset="0"/>
            </a:endParaRPr>
          </a:p>
          <a:p>
            <a:pPr algn="just">
              <a:lnSpc>
                <a:spcPct val="107000"/>
              </a:lnSpc>
              <a:spcAft>
                <a:spcPts val="800"/>
              </a:spcAft>
            </a:pPr>
            <a:r>
              <a:rPr lang="es-CO" b="1" dirty="0">
                <a:solidFill>
                  <a:schemeClr val="tx1">
                    <a:lumMod val="50000"/>
                    <a:lumOff val="50000"/>
                  </a:schemeClr>
                </a:solidFill>
                <a:latin typeface="Arial Black" panose="020B0A04020102020204" pitchFamily="34" charset="0"/>
                <a:ea typeface="Calibri" panose="020F0502020204030204" pitchFamily="34" charset="0"/>
                <a:cs typeface="Times New Roman" panose="02020603050405020304" pitchFamily="18" charset="0"/>
              </a:rPr>
              <a:t>I</a:t>
            </a:r>
            <a:r>
              <a:rPr lang="es-CO" sz="1800" b="1" dirty="0">
                <a:solidFill>
                  <a:schemeClr val="tx1">
                    <a:lumMod val="50000"/>
                    <a:lumOff val="50000"/>
                  </a:schemeClr>
                </a:solidFill>
                <a:effectLst/>
                <a:latin typeface="Arial Black" panose="020B0A04020102020204" pitchFamily="34" charset="0"/>
                <a:ea typeface="Calibri" panose="020F0502020204030204" pitchFamily="34" charset="0"/>
                <a:cs typeface="Times New Roman" panose="02020603050405020304" pitchFamily="18" charset="0"/>
              </a:rPr>
              <a:t>ngresos según su grado de participación</a:t>
            </a:r>
          </a:p>
        </p:txBody>
      </p:sp>
      <p:sp>
        <p:nvSpPr>
          <p:cNvPr id="10" name="Rectángulo 9"/>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INFORMACIÓN FINANCIERA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726750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050" name="Picture 2" descr="Motocicleta en blanco y negro, motocicleta moto guzzi breva v-twin motor  bmw r 1150 r rockster, motocicleta, logo, caricatura de motocicleta, vector  de motocicleta png | PNGWing">
            <a:extLst>
              <a:ext uri="{FF2B5EF4-FFF2-40B4-BE49-F238E27FC236}">
                <a16:creationId xmlns:a16="http://schemas.microsoft.com/office/drawing/2014/main" id="{DE5F6492-0974-441D-B2D7-86CF238EA5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4592" y="2813880"/>
            <a:ext cx="986971" cy="6151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Gráfico 13">
            <a:extLst>
              <a:ext uri="{FF2B5EF4-FFF2-40B4-BE49-F238E27FC236}">
                <a16:creationId xmlns:a16="http://schemas.microsoft.com/office/drawing/2014/main" id="{882E4939-2B92-4A05-86E9-E048BDC8EC67}"/>
              </a:ext>
            </a:extLst>
          </p:cNvPr>
          <p:cNvGraphicFramePr>
            <a:graphicFrameLocks/>
          </p:cNvGraphicFramePr>
          <p:nvPr>
            <p:extLst>
              <p:ext uri="{D42A27DB-BD31-4B8C-83A1-F6EECF244321}">
                <p14:modId xmlns:p14="http://schemas.microsoft.com/office/powerpoint/2010/main" val="3245582656"/>
              </p:ext>
            </p:extLst>
          </p:nvPr>
        </p:nvGraphicFramePr>
        <p:xfrm>
          <a:off x="155575" y="821503"/>
          <a:ext cx="8319190" cy="5049285"/>
        </p:xfrm>
        <a:graphic>
          <a:graphicData uri="http://schemas.openxmlformats.org/drawingml/2006/chart">
            <c:chart xmlns:c="http://schemas.openxmlformats.org/drawingml/2006/chart" xmlns:r="http://schemas.openxmlformats.org/officeDocument/2006/relationships" r:id="rId3"/>
          </a:graphicData>
        </a:graphic>
      </p:graphicFrame>
      <p:pic>
        <p:nvPicPr>
          <p:cNvPr id="2054" name="Picture 6" descr="Coche de lujo vista lateral silueta - Descargar PNG/SVG transparente">
            <a:extLst>
              <a:ext uri="{FF2B5EF4-FFF2-40B4-BE49-F238E27FC236}">
                <a16:creationId xmlns:a16="http://schemas.microsoft.com/office/drawing/2014/main" id="{08B8DEC9-4CC2-4B8A-BDBE-A70A28E81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9511" y="4504542"/>
            <a:ext cx="986971" cy="986971"/>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CRECIMIENTO PARQUE AUTOMOTOR AMB</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722971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a:extLst>
              <a:ext uri="{FF2B5EF4-FFF2-40B4-BE49-F238E27FC236}">
                <a16:creationId xmlns:a16="http://schemas.microsoft.com/office/drawing/2014/main" id="{5433236C-E305-4D71-A0D3-8DC9704655B6}"/>
              </a:ext>
            </a:extLst>
          </p:cNvPr>
          <p:cNvGraphicFramePr/>
          <p:nvPr>
            <p:extLst>
              <p:ext uri="{D42A27DB-BD31-4B8C-83A1-F6EECF244321}">
                <p14:modId xmlns:p14="http://schemas.microsoft.com/office/powerpoint/2010/main" val="2853853251"/>
              </p:ext>
            </p:extLst>
          </p:nvPr>
        </p:nvGraphicFramePr>
        <p:xfrm>
          <a:off x="4142484" y="2960527"/>
          <a:ext cx="4949916" cy="26689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uadroTexto 14">
            <a:extLst>
              <a:ext uri="{FF2B5EF4-FFF2-40B4-BE49-F238E27FC236}">
                <a16:creationId xmlns:a16="http://schemas.microsoft.com/office/drawing/2014/main" id="{1FF7ACFA-6973-48E1-9505-6845DDA4874F}"/>
              </a:ext>
            </a:extLst>
          </p:cNvPr>
          <p:cNvSpPr txBox="1"/>
          <p:nvPr/>
        </p:nvSpPr>
        <p:spPr>
          <a:xfrm>
            <a:off x="0" y="974778"/>
            <a:ext cx="9130722" cy="1323439"/>
          </a:xfrm>
          <a:prstGeom prst="rect">
            <a:avLst/>
          </a:prstGeom>
          <a:solidFill>
            <a:schemeClr val="accent4">
              <a:lumMod val="40000"/>
              <a:lumOff val="60000"/>
            </a:schemeClr>
          </a:solidFill>
        </p:spPr>
        <p:txBody>
          <a:bodyPr wrap="square">
            <a:spAutoFit/>
          </a:bodyPr>
          <a:lstStyle/>
          <a:p>
            <a:pPr lvl="0" algn="ctr"/>
            <a:endParaRPr lang="es-CO" sz="2000" b="1" dirty="0">
              <a:effectLst/>
              <a:latin typeface="Arial" panose="020B0604020202020204" pitchFamily="34" charset="0"/>
              <a:ea typeface="Times New Roman" panose="02020603050405020304" pitchFamily="18" charset="0"/>
              <a:cs typeface="Arial" panose="020B0604020202020204" pitchFamily="34" charset="0"/>
            </a:endParaRPr>
          </a:p>
          <a:p>
            <a:pPr lvl="0" algn="ctr"/>
            <a:r>
              <a:rPr lang="es-CO" sz="2000" b="1" dirty="0">
                <a:effectLst/>
                <a:latin typeface="Arial" panose="020B0604020202020204" pitchFamily="34" charset="0"/>
                <a:ea typeface="Times New Roman" panose="02020603050405020304" pitchFamily="18" charset="0"/>
                <a:cs typeface="Arial" panose="020B0604020202020204" pitchFamily="34" charset="0"/>
              </a:rPr>
              <a:t>Se implementó la estrategia de control y regulación del tránsito vehicular y peatonal, de la seguridad vial y del transporte Informal.</a:t>
            </a:r>
          </a:p>
          <a:p>
            <a:pPr lvl="0" algn="ctr"/>
            <a:endParaRPr lang="es-CO" sz="2000" b="1"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595E815E-9B99-4905-8534-8DD30ECB1084}"/>
              </a:ext>
            </a:extLst>
          </p:cNvPr>
          <p:cNvSpPr txBox="1"/>
          <p:nvPr/>
        </p:nvSpPr>
        <p:spPr>
          <a:xfrm>
            <a:off x="39973" y="2335518"/>
            <a:ext cx="9052427" cy="369332"/>
          </a:xfrm>
          <a:prstGeom prst="rect">
            <a:avLst/>
          </a:prstGeom>
          <a:solidFill>
            <a:schemeClr val="accent4">
              <a:lumMod val="60000"/>
              <a:lumOff val="40000"/>
            </a:schemeClr>
          </a:solidFill>
        </p:spPr>
        <p:txBody>
          <a:bodyPr wrap="square" rtlCol="0">
            <a:spAutoFit/>
          </a:bodyPr>
          <a:lstStyle/>
          <a:p>
            <a:pPr algn="ctr"/>
            <a:r>
              <a:rPr lang="es-MX" b="1" dirty="0">
                <a:latin typeface="Arial Black" panose="020B0A04020102020204" pitchFamily="34" charset="0"/>
              </a:rPr>
              <a:t>AVANCE 100%</a:t>
            </a:r>
          </a:p>
        </p:txBody>
      </p:sp>
      <p:pic>
        <p:nvPicPr>
          <p:cNvPr id="14" name="Picture 4" descr="Imagen">
            <a:extLst>
              <a:ext uri="{FF2B5EF4-FFF2-40B4-BE49-F238E27FC236}">
                <a16:creationId xmlns:a16="http://schemas.microsoft.com/office/drawing/2014/main" id="{3B950AF6-0547-43A9-B4C2-E2C453ED4A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973" y="2902519"/>
            <a:ext cx="4102511" cy="27269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7" name="Rectángulo 16"/>
          <p:cNvSpPr/>
          <p:nvPr/>
        </p:nvSpPr>
        <p:spPr>
          <a:xfrm>
            <a:off x="9580" y="-10513"/>
            <a:ext cx="9144001" cy="101284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8E2C17FD-34B9-4BFE-B32F-E76BCB1F8FC1}"/>
              </a:ext>
            </a:extLst>
          </p:cNvPr>
          <p:cNvSpPr txBox="1"/>
          <p:nvPr/>
        </p:nvSpPr>
        <p:spPr>
          <a:xfrm>
            <a:off x="111548" y="3106"/>
            <a:ext cx="8907626" cy="877163"/>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META:</a:t>
            </a:r>
          </a:p>
          <a:p>
            <a:pPr algn="ctr"/>
            <a:r>
              <a:rPr lang="es-CO" sz="1400" b="1" dirty="0">
                <a:solidFill>
                  <a:schemeClr val="bg1">
                    <a:lumMod val="95000"/>
                  </a:schemeClr>
                </a:solidFill>
                <a:latin typeface="Arial Black" panose="020B0A04020102020204" pitchFamily="34" charset="0"/>
                <a:cs typeface="Arial" panose="020B0604020202020204" pitchFamily="34" charset="0"/>
              </a:rPr>
              <a:t>F</a:t>
            </a:r>
            <a:r>
              <a:rPr lang="es-CO" sz="1300" b="1" dirty="0">
                <a:solidFill>
                  <a:schemeClr val="bg1">
                    <a:lumMod val="95000"/>
                  </a:schemeClr>
                </a:solidFill>
                <a:latin typeface="Arial Black" panose="020B0A04020102020204" pitchFamily="34" charset="0"/>
                <a:cs typeface="Arial" panose="020B0604020202020204" pitchFamily="34" charset="0"/>
              </a:rPr>
              <a:t>ORMULAR E IMPLEMENTAR LA ESTRATEGIA DE CONTROL Y REGULACIÓN DEL TRÁNSITO VEHICULAR Y PEATONAL, DE LA SEGURIDAD VIAL Y DEL TRANSPORTE INFORMAL.</a:t>
            </a:r>
          </a:p>
        </p:txBody>
      </p:sp>
    </p:spTree>
    <p:extLst>
      <p:ext uri="{BB962C8B-B14F-4D97-AF65-F5344CB8AC3E}">
        <p14:creationId xmlns:p14="http://schemas.microsoft.com/office/powerpoint/2010/main" val="2266770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35452" y="1006135"/>
            <a:ext cx="8873092" cy="523220"/>
          </a:xfrm>
          <a:prstGeom prst="rect">
            <a:avLst/>
          </a:prstGeom>
          <a:solidFill>
            <a:srgbClr val="FEFEFE"/>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s-CO" sz="2800" b="1" dirty="0">
                <a:solidFill>
                  <a:schemeClr val="tx1"/>
                </a:solidFill>
                <a:latin typeface="Arial Black" panose="020B0A04020102020204" pitchFamily="34" charset="0"/>
                <a:cs typeface="Arial" panose="020B0604020202020204" pitchFamily="34" charset="0"/>
              </a:rPr>
              <a:t>Operatividad del Grupo de Control Vial </a:t>
            </a:r>
          </a:p>
        </p:txBody>
      </p:sp>
      <p:sp>
        <p:nvSpPr>
          <p:cNvPr id="15" name="CuadroTexto 14">
            <a:extLst>
              <a:ext uri="{FF2B5EF4-FFF2-40B4-BE49-F238E27FC236}">
                <a16:creationId xmlns:a16="http://schemas.microsoft.com/office/drawing/2014/main" id="{CFEB246B-4344-4082-B374-C926732DF3EA}"/>
              </a:ext>
            </a:extLst>
          </p:cNvPr>
          <p:cNvSpPr txBox="1"/>
          <p:nvPr/>
        </p:nvSpPr>
        <p:spPr>
          <a:xfrm>
            <a:off x="141452" y="3043664"/>
            <a:ext cx="6830848" cy="738664"/>
          </a:xfrm>
          <a:prstGeom prst="rect">
            <a:avLst/>
          </a:prstGeom>
          <a:noFill/>
        </p:spPr>
        <p:txBody>
          <a:bodyPr wrap="square">
            <a:spAutoFit/>
          </a:bodyPr>
          <a:lstStyle/>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Agresiones a los agentes de transito y funcionarios </a:t>
            </a:r>
          </a:p>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Daños a </a:t>
            </a:r>
            <a:r>
              <a:rPr lang="es-CO" sz="1400" dirty="0">
                <a:latin typeface="Arial" panose="020B0604020202020204" pitchFamily="34" charset="0"/>
                <a:cs typeface="Arial" panose="020B0604020202020204" pitchFamily="34" charset="0"/>
              </a:rPr>
              <a:t>vehículos – panorámicos de grúas rotos.</a:t>
            </a:r>
          </a:p>
          <a:p>
            <a:pPr marL="285750" indent="-285750" algn="just">
              <a:buFont typeface="Arial" panose="020B0604020202020204" pitchFamily="34" charset="0"/>
              <a:buChar char="•"/>
            </a:pPr>
            <a:r>
              <a:rPr lang="es-CO" sz="1400" dirty="0">
                <a:latin typeface="Arial" panose="020B0604020202020204" pitchFamily="34" charset="0"/>
                <a:cs typeface="Arial" panose="020B0604020202020204" pitchFamily="34" charset="0"/>
              </a:rPr>
              <a:t>Incineración de Motocicleta</a:t>
            </a:r>
          </a:p>
        </p:txBody>
      </p:sp>
      <p:sp>
        <p:nvSpPr>
          <p:cNvPr id="17" name="CuadroTexto 16">
            <a:extLst>
              <a:ext uri="{FF2B5EF4-FFF2-40B4-BE49-F238E27FC236}">
                <a16:creationId xmlns:a16="http://schemas.microsoft.com/office/drawing/2014/main" id="{F7B23EB6-BC76-44BA-83DC-204FF4D1B40B}"/>
              </a:ext>
            </a:extLst>
          </p:cNvPr>
          <p:cNvSpPr txBox="1"/>
          <p:nvPr/>
        </p:nvSpPr>
        <p:spPr>
          <a:xfrm>
            <a:off x="131615" y="1529355"/>
            <a:ext cx="3971153" cy="738664"/>
          </a:xfrm>
          <a:prstGeom prst="rect">
            <a:avLst/>
          </a:prstGeom>
          <a:solidFill>
            <a:srgbClr val="FEFEFE"/>
          </a:solidFill>
          <a:ln>
            <a:noFill/>
          </a:ln>
        </p:spPr>
        <p:txBody>
          <a:bodyPr wrap="square" rtlCol="0">
            <a:spAutoFit/>
          </a:bodyPr>
          <a:lstStyle/>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Actividades de regulación </a:t>
            </a:r>
          </a:p>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Operativos de control salva vidas</a:t>
            </a:r>
          </a:p>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Operativos de control al transporte informal </a:t>
            </a:r>
          </a:p>
        </p:txBody>
      </p:sp>
      <p:pic>
        <p:nvPicPr>
          <p:cNvPr id="21" name="Imagen 20">
            <a:extLst>
              <a:ext uri="{FF2B5EF4-FFF2-40B4-BE49-F238E27FC236}">
                <a16:creationId xmlns:a16="http://schemas.microsoft.com/office/drawing/2014/main" id="{E563C197-40C5-4D9C-BACA-F1DC5BFE96A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535" y="3896641"/>
            <a:ext cx="1300264" cy="1646027"/>
          </a:xfrm>
          <a:prstGeom prst="rect">
            <a:avLst/>
          </a:prstGeom>
          <a:noFill/>
          <a:ln>
            <a:noFill/>
          </a:ln>
        </p:spPr>
      </p:pic>
      <p:pic>
        <p:nvPicPr>
          <p:cNvPr id="4098" name="Picture 2" descr="https://pbs.twimg.com/card_img/1450509570367963140/ZbLCUU9V?format=jpg&amp;name=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4210" y="4293715"/>
            <a:ext cx="2645025" cy="1517397"/>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4"/>
          <a:stretch>
            <a:fillRect/>
          </a:stretch>
        </p:blipFill>
        <p:spPr>
          <a:xfrm>
            <a:off x="4469796" y="3918375"/>
            <a:ext cx="1318260" cy="1598080"/>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4210" y="2782474"/>
            <a:ext cx="2645025" cy="1598166"/>
          </a:xfrm>
          <a:prstGeom prst="rect">
            <a:avLst/>
          </a:prstGeom>
        </p:spPr>
      </p:pic>
      <p:pic>
        <p:nvPicPr>
          <p:cNvPr id="16" name="Imagen 15"/>
          <p:cNvPicPr/>
          <p:nvPr/>
        </p:nvPicPr>
        <p:blipFill rotWithShape="1">
          <a:blip r:embed="rId6" cstate="print">
            <a:extLst>
              <a:ext uri="{28A0092B-C50C-407E-A947-70E740481C1C}">
                <a14:useLocalDpi xmlns:a14="http://schemas.microsoft.com/office/drawing/2010/main" val="0"/>
              </a:ext>
            </a:extLst>
          </a:blip>
          <a:srcRect l="34644" r="34660"/>
          <a:stretch/>
        </p:blipFill>
        <p:spPr bwMode="auto">
          <a:xfrm>
            <a:off x="1819784" y="3910537"/>
            <a:ext cx="1101345" cy="1646027"/>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7" cstate="print">
            <a:extLst>
              <a:ext uri="{28A0092B-C50C-407E-A947-70E740481C1C}">
                <a14:useLocalDpi xmlns:a14="http://schemas.microsoft.com/office/drawing/2010/main" val="0"/>
              </a:ext>
            </a:extLst>
          </a:blip>
          <a:srcRect l="26245" r="29623" b="9056"/>
          <a:stretch/>
        </p:blipFill>
        <p:spPr bwMode="auto">
          <a:xfrm>
            <a:off x="3095115" y="3910537"/>
            <a:ext cx="1200695" cy="1598080"/>
          </a:xfrm>
          <a:prstGeom prst="rect">
            <a:avLst/>
          </a:prstGeom>
          <a:ln>
            <a:noFill/>
          </a:ln>
          <a:extLst>
            <a:ext uri="{53640926-AAD7-44D8-BBD7-CCE9431645EC}">
              <a14:shadowObscured xmlns:a14="http://schemas.microsoft.com/office/drawing/2010/main"/>
            </a:ext>
          </a:extLst>
        </p:spPr>
      </p:pic>
      <p:sp>
        <p:nvSpPr>
          <p:cNvPr id="23" name="Rectángulo 22">
            <a:extLst>
              <a:ext uri="{FF2B5EF4-FFF2-40B4-BE49-F238E27FC236}">
                <a16:creationId xmlns:a16="http://schemas.microsoft.com/office/drawing/2014/main" id="{B486D2B2-41FE-4F15-8ADB-FDA669584343}"/>
              </a:ext>
            </a:extLst>
          </p:cNvPr>
          <p:cNvSpPr/>
          <p:nvPr/>
        </p:nvSpPr>
        <p:spPr>
          <a:xfrm>
            <a:off x="141452" y="2370878"/>
            <a:ext cx="8880770" cy="646331"/>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s-MX" b="1" dirty="0">
                <a:solidFill>
                  <a:schemeClr val="tx1"/>
                </a:solidFill>
                <a:latin typeface="Arial Black" panose="020B0A04020102020204" pitchFamily="34" charset="0"/>
                <a:cs typeface="Arial" panose="020B0604020202020204" pitchFamily="34" charset="0"/>
              </a:rPr>
              <a:t>Agresiones a Agentes de tránsito y daños a vehículos en operativos de control </a:t>
            </a:r>
            <a:endParaRPr lang="es-CO" b="1" dirty="0">
              <a:solidFill>
                <a:schemeClr val="tx1"/>
              </a:solidFill>
              <a:latin typeface="Arial Black" panose="020B0A040201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F7B23EB6-BC76-44BA-83DC-204FF4D1B40B}"/>
              </a:ext>
            </a:extLst>
          </p:cNvPr>
          <p:cNvSpPr txBox="1"/>
          <p:nvPr/>
        </p:nvSpPr>
        <p:spPr>
          <a:xfrm>
            <a:off x="4986723" y="1530009"/>
            <a:ext cx="3971153" cy="523220"/>
          </a:xfrm>
          <a:prstGeom prst="rect">
            <a:avLst/>
          </a:prstGeom>
          <a:solidFill>
            <a:srgbClr val="FEFEFE"/>
          </a:solidFill>
          <a:ln>
            <a:noFill/>
          </a:ln>
        </p:spPr>
        <p:txBody>
          <a:bodyPr wrap="square" rtlCol="0">
            <a:spAutoFit/>
          </a:bodyPr>
          <a:lstStyle/>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Recuperación de espacio público – UBIS</a:t>
            </a:r>
          </a:p>
          <a:p>
            <a:pPr marL="285750" indent="-285750" algn="just">
              <a:buFont typeface="Arial" panose="020B0604020202020204" pitchFamily="34" charset="0"/>
              <a:buChar char="•"/>
            </a:pPr>
            <a:r>
              <a:rPr lang="es-MX" sz="1400" dirty="0">
                <a:latin typeface="Arial" panose="020B0604020202020204" pitchFamily="34" charset="0"/>
                <a:cs typeface="Arial" panose="020B0604020202020204" pitchFamily="34" charset="0"/>
              </a:rPr>
              <a:t>Actividades de cultura y prevención vial</a:t>
            </a:r>
          </a:p>
        </p:txBody>
      </p:sp>
      <p:sp>
        <p:nvSpPr>
          <p:cNvPr id="24" name="Rectángulo 2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5" name="Imagen 24">
            <a:extLst>
              <a:ext uri="{FF2B5EF4-FFF2-40B4-BE49-F238E27FC236}">
                <a16:creationId xmlns:a16="http://schemas.microsoft.com/office/drawing/2014/main" id="{7A061644-D1DF-4159-BD70-CAC1A39FA8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6" name="Rectángulo 2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7" name="CuadroTexto 26">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405090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9" name="Imagen 18"/>
          <p:cNvPicPr>
            <a:picLocks noChangeAspect="1"/>
          </p:cNvPicPr>
          <p:nvPr/>
        </p:nvPicPr>
        <p:blipFill>
          <a:blip r:embed="rId2"/>
          <a:stretch>
            <a:fillRect/>
          </a:stretch>
        </p:blipFill>
        <p:spPr>
          <a:xfrm>
            <a:off x="359222" y="1094400"/>
            <a:ext cx="3051950" cy="1704104"/>
          </a:xfrm>
          <a:prstGeom prst="rect">
            <a:avLst/>
          </a:prstGeom>
        </p:spPr>
      </p:pic>
      <p:sp>
        <p:nvSpPr>
          <p:cNvPr id="23" name="Rectángulo 22"/>
          <p:cNvSpPr/>
          <p:nvPr/>
        </p:nvSpPr>
        <p:spPr>
          <a:xfrm>
            <a:off x="343559" y="891372"/>
            <a:ext cx="4239491" cy="276999"/>
          </a:xfrm>
          <a:prstGeom prst="rect">
            <a:avLst/>
          </a:prstGeom>
        </p:spPr>
        <p:txBody>
          <a:bodyPr wrap="square">
            <a:spAutoFit/>
          </a:bodyPr>
          <a:lstStyle/>
          <a:p>
            <a:pPr marL="171450" indent="-171450" algn="just">
              <a:buFont typeface="Wingdings" panose="05000000000000000000" pitchFamily="2" charset="2"/>
              <a:buChar char="ü"/>
            </a:pPr>
            <a:r>
              <a:rPr lang="es-MX" sz="1200" b="1" dirty="0">
                <a:latin typeface="Arial" panose="020B0604020202020204" pitchFamily="34" charset="0"/>
                <a:cs typeface="Arial" panose="020B0604020202020204" pitchFamily="34" charset="0"/>
              </a:rPr>
              <a:t>Despejes Viales </a:t>
            </a:r>
            <a:endParaRPr lang="en-US" sz="1200" b="1" dirty="0">
              <a:latin typeface="Arial" panose="020B0604020202020204" pitchFamily="34" charset="0"/>
              <a:cs typeface="Arial" panose="020B0604020202020204" pitchFamily="34" charset="0"/>
            </a:endParaRPr>
          </a:p>
        </p:txBody>
      </p:sp>
      <p:sp>
        <p:nvSpPr>
          <p:cNvPr id="25" name="Rectángulo 24"/>
          <p:cNvSpPr/>
          <p:nvPr/>
        </p:nvSpPr>
        <p:spPr>
          <a:xfrm>
            <a:off x="155575" y="3185013"/>
            <a:ext cx="4239491" cy="276999"/>
          </a:xfrm>
          <a:prstGeom prst="rect">
            <a:avLst/>
          </a:prstGeom>
        </p:spPr>
        <p:txBody>
          <a:bodyPr wrap="square">
            <a:spAutoFit/>
          </a:bodyPr>
          <a:lstStyle/>
          <a:p>
            <a:pPr marL="171450" indent="-171450" algn="just">
              <a:buFont typeface="Wingdings" panose="05000000000000000000" pitchFamily="2" charset="2"/>
              <a:buChar char="ü"/>
            </a:pPr>
            <a:r>
              <a:rPr lang="es-MX" sz="1200" b="1" dirty="0">
                <a:latin typeface="Arial" panose="020B0604020202020204" pitchFamily="34" charset="0"/>
                <a:cs typeface="Arial" panose="020B0604020202020204" pitchFamily="34" charset="0"/>
              </a:rPr>
              <a:t>Control Vial Carril Exclusivo Metrolinea</a:t>
            </a:r>
            <a:endParaRPr lang="en-US" sz="1200" b="1" dirty="0">
              <a:latin typeface="Arial" panose="020B0604020202020204" pitchFamily="34" charset="0"/>
              <a:cs typeface="Arial" panose="020B0604020202020204" pitchFamily="34" charset="0"/>
            </a:endParaRPr>
          </a:p>
        </p:txBody>
      </p:sp>
      <p:pic>
        <p:nvPicPr>
          <p:cNvPr id="21" name="Imagen 20"/>
          <p:cNvPicPr>
            <a:picLocks noChangeAspect="1"/>
          </p:cNvPicPr>
          <p:nvPr/>
        </p:nvPicPr>
        <p:blipFill>
          <a:blip r:embed="rId3"/>
          <a:stretch>
            <a:fillRect/>
          </a:stretch>
        </p:blipFill>
        <p:spPr>
          <a:xfrm>
            <a:off x="3515773" y="1143359"/>
            <a:ext cx="3139696" cy="1784205"/>
          </a:xfrm>
          <a:prstGeom prst="rect">
            <a:avLst/>
          </a:prstGeom>
        </p:spPr>
      </p:pic>
      <p:pic>
        <p:nvPicPr>
          <p:cNvPr id="24" name="Imagen 23"/>
          <p:cNvPicPr>
            <a:picLocks noChangeAspect="1"/>
          </p:cNvPicPr>
          <p:nvPr/>
        </p:nvPicPr>
        <p:blipFill>
          <a:blip r:embed="rId4"/>
          <a:stretch>
            <a:fillRect/>
          </a:stretch>
        </p:blipFill>
        <p:spPr>
          <a:xfrm>
            <a:off x="155575" y="3862916"/>
            <a:ext cx="3242227" cy="1762084"/>
          </a:xfrm>
          <a:prstGeom prst="rect">
            <a:avLst/>
          </a:prstGeom>
        </p:spPr>
      </p:pic>
      <p:sp>
        <p:nvSpPr>
          <p:cNvPr id="26" name="Rectángulo 25"/>
          <p:cNvSpPr/>
          <p:nvPr/>
        </p:nvSpPr>
        <p:spPr>
          <a:xfrm>
            <a:off x="3311390" y="2956409"/>
            <a:ext cx="3434431" cy="830997"/>
          </a:xfrm>
          <a:prstGeom prst="rect">
            <a:avLst/>
          </a:prstGeom>
        </p:spPr>
        <p:txBody>
          <a:bodyPr wrap="square">
            <a:spAutoFit/>
          </a:bodyPr>
          <a:lstStyle/>
          <a:p>
            <a:pPr marL="171450" indent="-171450">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DTB en apoyo a Migración Colombia, Policía Nacional y Secretaria del Interior durante la intervención de 16 establecimientos por ocupación indebida del espacio público. </a:t>
            </a:r>
            <a:endParaRPr lang="es-CO" sz="1200" dirty="0">
              <a:latin typeface="Arial" panose="020B0604020202020204" pitchFamily="34" charset="0"/>
              <a:cs typeface="Arial" panose="020B0604020202020204" pitchFamily="34" charset="0"/>
            </a:endParaRPr>
          </a:p>
        </p:txBody>
      </p:sp>
      <p:pic>
        <p:nvPicPr>
          <p:cNvPr id="27" name="Imagen 26"/>
          <p:cNvPicPr>
            <a:picLocks noChangeAspect="1"/>
          </p:cNvPicPr>
          <p:nvPr/>
        </p:nvPicPr>
        <p:blipFill>
          <a:blip r:embed="rId5"/>
          <a:stretch>
            <a:fillRect/>
          </a:stretch>
        </p:blipFill>
        <p:spPr>
          <a:xfrm>
            <a:off x="3506136" y="3873787"/>
            <a:ext cx="3158970" cy="1754060"/>
          </a:xfrm>
          <a:prstGeom prst="rect">
            <a:avLst/>
          </a:prstGeom>
        </p:spPr>
      </p:pic>
      <p:sp>
        <p:nvSpPr>
          <p:cNvPr id="2" name="Rectángulo 1"/>
          <p:cNvSpPr/>
          <p:nvPr/>
        </p:nvSpPr>
        <p:spPr>
          <a:xfrm>
            <a:off x="3515773" y="905965"/>
            <a:ext cx="3033203" cy="276999"/>
          </a:xfrm>
          <a:prstGeom prst="rect">
            <a:avLst/>
          </a:prstGeom>
        </p:spPr>
        <p:txBody>
          <a:bodyPr wrap="none">
            <a:spAutoFit/>
          </a:bodyPr>
          <a:lstStyle/>
          <a:p>
            <a:pPr marL="285750" indent="-285750">
              <a:buFont typeface="Wingdings" panose="05000000000000000000" pitchFamily="2" charset="2"/>
              <a:buChar char="ü"/>
            </a:pPr>
            <a:r>
              <a:rPr lang="es-CO" sz="1200" b="1" dirty="0">
                <a:latin typeface="Arial" panose="020B0604020202020204" pitchFamily="34" charset="0"/>
                <a:cs typeface="Arial" panose="020B0604020202020204" pitchFamily="34" charset="0"/>
              </a:rPr>
              <a:t>Recuperación del Espacio Público </a:t>
            </a:r>
          </a:p>
        </p:txBody>
      </p:sp>
      <p:sp>
        <p:nvSpPr>
          <p:cNvPr id="3" name="Rectángulo 2"/>
          <p:cNvSpPr/>
          <p:nvPr/>
        </p:nvSpPr>
        <p:spPr>
          <a:xfrm>
            <a:off x="6398161" y="938930"/>
            <a:ext cx="2714205" cy="276999"/>
          </a:xfrm>
          <a:prstGeom prst="rect">
            <a:avLst/>
          </a:prstGeom>
        </p:spPr>
        <p:txBody>
          <a:bodyPr wrap="none">
            <a:spAutoFit/>
          </a:bodyPr>
          <a:lstStyle/>
          <a:p>
            <a:pPr marL="285750" indent="-285750">
              <a:buFont typeface="Wingdings" panose="05000000000000000000" pitchFamily="2" charset="2"/>
              <a:buChar char="ü"/>
            </a:pPr>
            <a:r>
              <a:rPr lang="es-CO" sz="1200" b="1" dirty="0">
                <a:latin typeface="Arial" panose="020B0604020202020204" pitchFamily="34" charset="0"/>
                <a:cs typeface="Arial" panose="020B0604020202020204" pitchFamily="34" charset="0"/>
              </a:rPr>
              <a:t>Control Beodez y Motocicletas</a:t>
            </a:r>
          </a:p>
        </p:txBody>
      </p:sp>
      <p:pic>
        <p:nvPicPr>
          <p:cNvPr id="18" name="Imagen 17"/>
          <p:cNvPicPr/>
          <p:nvPr/>
        </p:nvPicPr>
        <p:blipFill>
          <a:blip r:embed="rId6" cstate="print">
            <a:extLst>
              <a:ext uri="{28A0092B-C50C-407E-A947-70E740481C1C}">
                <a14:useLocalDpi xmlns:a14="http://schemas.microsoft.com/office/drawing/2010/main" val="0"/>
              </a:ext>
            </a:extLst>
          </a:blip>
          <a:stretch>
            <a:fillRect/>
          </a:stretch>
        </p:blipFill>
        <p:spPr>
          <a:xfrm>
            <a:off x="6867811" y="1228759"/>
            <a:ext cx="2032213" cy="1327820"/>
          </a:xfrm>
          <a:prstGeom prst="rect">
            <a:avLst/>
          </a:prstGeom>
        </p:spPr>
      </p:pic>
      <p:pic>
        <p:nvPicPr>
          <p:cNvPr id="22" name="Imagen 21"/>
          <p:cNvPicPr/>
          <p:nvPr/>
        </p:nvPicPr>
        <p:blipFill>
          <a:blip r:embed="rId7" cstate="print">
            <a:extLst>
              <a:ext uri="{28A0092B-C50C-407E-A947-70E740481C1C}">
                <a14:useLocalDpi xmlns:a14="http://schemas.microsoft.com/office/drawing/2010/main" val="0"/>
              </a:ext>
            </a:extLst>
          </a:blip>
          <a:stretch>
            <a:fillRect/>
          </a:stretch>
        </p:blipFill>
        <p:spPr>
          <a:xfrm>
            <a:off x="6867810" y="2166578"/>
            <a:ext cx="2032213" cy="1382365"/>
          </a:xfrm>
          <a:prstGeom prst="rect">
            <a:avLst/>
          </a:prstGeom>
        </p:spPr>
      </p:pic>
      <p:sp>
        <p:nvSpPr>
          <p:cNvPr id="4" name="Rectángulo 3"/>
          <p:cNvSpPr/>
          <p:nvPr/>
        </p:nvSpPr>
        <p:spPr>
          <a:xfrm>
            <a:off x="6773440" y="3556573"/>
            <a:ext cx="2244554" cy="461665"/>
          </a:xfrm>
          <a:prstGeom prst="rect">
            <a:avLst/>
          </a:prstGeom>
        </p:spPr>
        <p:txBody>
          <a:bodyPr wrap="square">
            <a:spAutoFit/>
          </a:bodyPr>
          <a:lstStyle/>
          <a:p>
            <a:pPr marL="285750" indent="-285750">
              <a:buFont typeface="Wingdings" panose="05000000000000000000" pitchFamily="2" charset="2"/>
              <a:buChar char="ü"/>
            </a:pPr>
            <a:r>
              <a:rPr lang="es-CO" sz="1200" b="1" dirty="0">
                <a:latin typeface="Arial" panose="020B0604020202020204" pitchFamily="34" charset="0"/>
                <a:cs typeface="Arial" panose="020B0604020202020204" pitchFamily="34" charset="0"/>
              </a:rPr>
              <a:t>Operativos de Control salva vidas</a:t>
            </a:r>
          </a:p>
        </p:txBody>
      </p:sp>
      <p:pic>
        <p:nvPicPr>
          <p:cNvPr id="28" name="Imagen 27"/>
          <p:cNvPicPr/>
          <p:nvPr/>
        </p:nvPicPr>
        <p:blipFill>
          <a:blip r:embed="rId8" cstate="print">
            <a:extLst>
              <a:ext uri="{28A0092B-C50C-407E-A947-70E740481C1C}">
                <a14:useLocalDpi xmlns:a14="http://schemas.microsoft.com/office/drawing/2010/main" val="0"/>
              </a:ext>
            </a:extLst>
          </a:blip>
          <a:stretch>
            <a:fillRect/>
          </a:stretch>
        </p:blipFill>
        <p:spPr>
          <a:xfrm>
            <a:off x="6856009" y="4052153"/>
            <a:ext cx="2055814" cy="1538923"/>
          </a:xfrm>
          <a:prstGeom prst="rect">
            <a:avLst/>
          </a:prstGeom>
        </p:spPr>
      </p:pic>
      <p:sp>
        <p:nvSpPr>
          <p:cNvPr id="31" name="Rectángulo 30"/>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32" name="Imagen 31">
            <a:extLst>
              <a:ext uri="{FF2B5EF4-FFF2-40B4-BE49-F238E27FC236}">
                <a16:creationId xmlns:a16="http://schemas.microsoft.com/office/drawing/2014/main" id="{7A061644-D1DF-4159-BD70-CAC1A39FA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33" name="Rectángulo 3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34" name="CuadroTexto 33">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4123543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6" descr="Imagen">
            <a:extLst>
              <a:ext uri="{FF2B5EF4-FFF2-40B4-BE49-F238E27FC236}">
                <a16:creationId xmlns:a16="http://schemas.microsoft.com/office/drawing/2014/main" id="{4A3749BF-7539-4371-BD9F-431BE45990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4632" y="1674544"/>
            <a:ext cx="2164102" cy="1623076"/>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Imagen">
            <a:extLst>
              <a:ext uri="{FF2B5EF4-FFF2-40B4-BE49-F238E27FC236}">
                <a16:creationId xmlns:a16="http://schemas.microsoft.com/office/drawing/2014/main" id="{CF10B3A2-0AF6-4CA2-8828-93C29D655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47" y="4073449"/>
            <a:ext cx="2932267" cy="2199200"/>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A81A3FD0-1A21-4F34-ABE9-00E349B1FA1E}"/>
              </a:ext>
            </a:extLst>
          </p:cNvPr>
          <p:cNvSpPr txBox="1"/>
          <p:nvPr/>
        </p:nvSpPr>
        <p:spPr>
          <a:xfrm>
            <a:off x="170651" y="3357263"/>
            <a:ext cx="4394575" cy="646331"/>
          </a:xfrm>
          <a:prstGeom prst="rect">
            <a:avLst/>
          </a:prstGeom>
          <a:noFill/>
        </p:spPr>
        <p:txBody>
          <a:bodyPr wrap="square">
            <a:spAutoFit/>
          </a:bodyPr>
          <a:lstStyle/>
          <a:p>
            <a:pPr marL="285750" indent="-285750">
              <a:buFont typeface="Arial" panose="020B0604020202020204" pitchFamily="34" charset="0"/>
              <a:buChar char="•"/>
            </a:pPr>
            <a:r>
              <a:rPr lang="es-MX" sz="1200" b="0" i="0" dirty="0">
                <a:solidFill>
                  <a:srgbClr val="0F1419"/>
                </a:solidFill>
                <a:effectLst/>
                <a:latin typeface="Arial" panose="020B0604020202020204" pitchFamily="34" charset="0"/>
                <a:cs typeface="Arial" panose="020B0604020202020204" pitchFamily="34" charset="0"/>
              </a:rPr>
              <a:t>Campañas de sensibilización por</a:t>
            </a:r>
            <a:r>
              <a:rPr lang="es-MX" sz="1200" dirty="0">
                <a:solidFill>
                  <a:srgbClr val="0F1419"/>
                </a:solidFill>
                <a:latin typeface="Arial" panose="020B0604020202020204" pitchFamily="34" charset="0"/>
                <a:cs typeface="Arial" panose="020B0604020202020204" pitchFamily="34" charset="0"/>
              </a:rPr>
              <a:t> el </a:t>
            </a:r>
            <a:r>
              <a:rPr lang="es-MX" sz="1200" b="0" i="0" dirty="0">
                <a:solidFill>
                  <a:srgbClr val="0F1419"/>
                </a:solidFill>
                <a:effectLst/>
                <a:latin typeface="Arial" panose="020B0604020202020204" pitchFamily="34" charset="0"/>
                <a:cs typeface="Arial" panose="020B0604020202020204" pitchFamily="34" charset="0"/>
              </a:rPr>
              <a:t>respeto al peatón y el cuidado de todos los actores viales en las comunas.</a:t>
            </a:r>
          </a:p>
          <a:p>
            <a:pPr algn="ctr"/>
            <a:r>
              <a:rPr lang="es-MX" sz="1200" b="0" i="0" dirty="0">
                <a:solidFill>
                  <a:schemeClr val="tx1">
                    <a:lumMod val="50000"/>
                    <a:lumOff val="50000"/>
                  </a:schemeClr>
                </a:solidFill>
                <a:effectLst/>
                <a:latin typeface="Arial" panose="020B0604020202020204" pitchFamily="34" charset="0"/>
                <a:cs typeface="Arial" panose="020B0604020202020204" pitchFamily="34" charset="0"/>
              </a:rPr>
              <a:t>Barrio Colseguros al norte de la ciudad</a:t>
            </a:r>
            <a:endParaRPr lang="es-CO" sz="12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22540" name="Picture 12" descr="Imagen">
            <a:extLst>
              <a:ext uri="{FF2B5EF4-FFF2-40B4-BE49-F238E27FC236}">
                <a16:creationId xmlns:a16="http://schemas.microsoft.com/office/drawing/2014/main" id="{254BEBDC-0192-41D0-B1D1-EB9A06FC5D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47" y="1702947"/>
            <a:ext cx="2467591" cy="1580367"/>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Imagen">
            <a:extLst>
              <a:ext uri="{FF2B5EF4-FFF2-40B4-BE49-F238E27FC236}">
                <a16:creationId xmlns:a16="http://schemas.microsoft.com/office/drawing/2014/main" id="{022C4AAA-D933-4955-AD6C-930D1D1AAE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9501" y="1691995"/>
            <a:ext cx="2164101" cy="1618192"/>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a:extLst>
              <a:ext uri="{FF2B5EF4-FFF2-40B4-BE49-F238E27FC236}">
                <a16:creationId xmlns:a16="http://schemas.microsoft.com/office/drawing/2014/main" id="{73314128-44AE-4EF5-8920-78625015E068}"/>
              </a:ext>
            </a:extLst>
          </p:cNvPr>
          <p:cNvSpPr txBox="1"/>
          <p:nvPr/>
        </p:nvSpPr>
        <p:spPr>
          <a:xfrm>
            <a:off x="234272" y="1083937"/>
            <a:ext cx="4899330" cy="600164"/>
          </a:xfrm>
          <a:prstGeom prst="rect">
            <a:avLst/>
          </a:prstGeom>
          <a:noFill/>
        </p:spPr>
        <p:txBody>
          <a:bodyPr wrap="square">
            <a:spAutoFit/>
          </a:bodyPr>
          <a:lstStyle/>
          <a:p>
            <a:pPr marL="171450" indent="-171450">
              <a:buFont typeface="Wingdings" panose="05000000000000000000" pitchFamily="2" charset="2"/>
              <a:buChar char="§"/>
            </a:pPr>
            <a:r>
              <a:rPr lang="es-MX" sz="1100" b="0" i="0" dirty="0">
                <a:solidFill>
                  <a:srgbClr val="0F1419"/>
                </a:solidFill>
                <a:effectLst/>
                <a:latin typeface="Arial" panose="020B0604020202020204" pitchFamily="34" charset="0"/>
                <a:cs typeface="Arial" panose="020B0604020202020204" pitchFamily="34" charset="0"/>
              </a:rPr>
              <a:t>Controles con el Ejecito, Policía Nacional y Agentes de Transito verificando el cumplimiento de las medidas vigentes para velar por la seguridad vial y el bienestar ciudadano. </a:t>
            </a:r>
            <a:endParaRPr lang="es-CO" sz="1100" dirty="0">
              <a:latin typeface="Arial" panose="020B0604020202020204" pitchFamily="34" charset="0"/>
              <a:cs typeface="Arial" panose="020B0604020202020204" pitchFamily="34" charset="0"/>
            </a:endParaRPr>
          </a:p>
        </p:txBody>
      </p:sp>
      <p:pic>
        <p:nvPicPr>
          <p:cNvPr id="17" name="Picture 2" descr="Imagen">
            <a:extLst>
              <a:ext uri="{FF2B5EF4-FFF2-40B4-BE49-F238E27FC236}">
                <a16:creationId xmlns:a16="http://schemas.microsoft.com/office/drawing/2014/main" id="{8D7AD8CD-16A3-4B52-A194-F2B2B016C5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8847" y="2270490"/>
            <a:ext cx="2164102" cy="1623077"/>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24AB992D-9902-48A1-A928-ED3B3260EB55}"/>
              </a:ext>
            </a:extLst>
          </p:cNvPr>
          <p:cNvSpPr txBox="1"/>
          <p:nvPr/>
        </p:nvSpPr>
        <p:spPr>
          <a:xfrm>
            <a:off x="5264632" y="1118470"/>
            <a:ext cx="3363685" cy="461665"/>
          </a:xfrm>
          <a:prstGeom prst="rect">
            <a:avLst/>
          </a:prstGeom>
          <a:noFill/>
        </p:spPr>
        <p:txBody>
          <a:bodyPr wrap="square">
            <a:spAutoFit/>
          </a:bodyPr>
          <a:lstStyle/>
          <a:p>
            <a:pPr marL="171450" indent="-171450" algn="just">
              <a:buFont typeface="Wingdings" panose="05000000000000000000" pitchFamily="2" charset="2"/>
              <a:buChar char="§"/>
            </a:pPr>
            <a:r>
              <a:rPr lang="es-MX" sz="1200" b="0" i="0" dirty="0">
                <a:solidFill>
                  <a:srgbClr val="0F1419"/>
                </a:solidFill>
                <a:effectLst/>
                <a:latin typeface="Arial" panose="020B0604020202020204" pitchFamily="34" charset="0"/>
                <a:cs typeface="Arial" panose="020B0604020202020204" pitchFamily="34" charset="0"/>
              </a:rPr>
              <a:t>Controles con acompañamiento de la Superintendencia y AMB</a:t>
            </a:r>
            <a:endParaRPr lang="es-CO" sz="1200" dirty="0">
              <a:latin typeface="Arial" panose="020B0604020202020204" pitchFamily="34" charset="0"/>
              <a:cs typeface="Arial" panose="020B0604020202020204" pitchFamily="34" charset="0"/>
            </a:endParaRPr>
          </a:p>
        </p:txBody>
      </p:sp>
      <p:pic>
        <p:nvPicPr>
          <p:cNvPr id="20" name="Picture 8" descr="Imagen">
            <a:extLst>
              <a:ext uri="{FF2B5EF4-FFF2-40B4-BE49-F238E27FC236}">
                <a16:creationId xmlns:a16="http://schemas.microsoft.com/office/drawing/2014/main" id="{527F778D-FF62-428F-8C96-96854AB199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1012" y="4115797"/>
            <a:ext cx="3397722" cy="1913717"/>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80B63E4E-C875-4033-9D25-E60B9B9C6329}"/>
              </a:ext>
            </a:extLst>
          </p:cNvPr>
          <p:cNvSpPr txBox="1"/>
          <p:nvPr/>
        </p:nvSpPr>
        <p:spPr>
          <a:xfrm>
            <a:off x="4031012" y="3758004"/>
            <a:ext cx="3397723" cy="276999"/>
          </a:xfrm>
          <a:prstGeom prst="rect">
            <a:avLst/>
          </a:prstGeom>
          <a:noFill/>
        </p:spPr>
        <p:txBody>
          <a:bodyPr wrap="square">
            <a:spAutoFit/>
          </a:bodyPr>
          <a:lstStyle/>
          <a:p>
            <a:pPr marL="171450" indent="-171450" algn="just">
              <a:buFont typeface="Wingdings" panose="05000000000000000000" pitchFamily="2" charset="2"/>
              <a:buChar char="§"/>
            </a:pPr>
            <a:r>
              <a:rPr lang="es-MX" sz="1200" b="0" i="0" dirty="0">
                <a:solidFill>
                  <a:srgbClr val="0F1419"/>
                </a:solidFill>
                <a:effectLst/>
                <a:latin typeface="Arial" panose="020B0604020202020204" pitchFamily="34" charset="0"/>
                <a:cs typeface="Arial" panose="020B0604020202020204" pitchFamily="34" charset="0"/>
              </a:rPr>
              <a:t>Controles en la </a:t>
            </a:r>
            <a:r>
              <a:rPr lang="es-MX" sz="1200" b="0" i="0" dirty="0" err="1">
                <a:solidFill>
                  <a:srgbClr val="0F1419"/>
                </a:solidFill>
                <a:effectLst/>
                <a:latin typeface="Arial" panose="020B0604020202020204" pitchFamily="34" charset="0"/>
                <a:cs typeface="Arial" panose="020B0604020202020204" pitchFamily="34" charset="0"/>
              </a:rPr>
              <a:t>Cicloinfraestructura</a:t>
            </a:r>
            <a:endParaRPr lang="es-CO" sz="1200" dirty="0">
              <a:latin typeface="Arial" panose="020B0604020202020204" pitchFamily="34" charset="0"/>
              <a:cs typeface="Arial" panose="020B0604020202020204" pitchFamily="34" charset="0"/>
            </a:endParaRPr>
          </a:p>
        </p:txBody>
      </p:sp>
      <p:sp>
        <p:nvSpPr>
          <p:cNvPr id="16" name="Rectángulo 15"/>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3" name="Imagen 22">
            <a:extLst>
              <a:ext uri="{FF2B5EF4-FFF2-40B4-BE49-F238E27FC236}">
                <a16:creationId xmlns:a16="http://schemas.microsoft.com/office/drawing/2014/main" id="{7A061644-D1DF-4159-BD70-CAC1A39FA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5" name="Rectángulo 2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 name="CuadroTexto 25">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190617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224954" y="925985"/>
            <a:ext cx="8794165" cy="461665"/>
          </a:xfrm>
          <a:prstGeom prst="rect">
            <a:avLst/>
          </a:prstGeom>
          <a:no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s-CO" sz="2400" b="1" i="1" dirty="0">
                <a:solidFill>
                  <a:schemeClr val="tx1"/>
                </a:solidFill>
                <a:latin typeface="Arial" panose="020B0604020202020204" pitchFamily="34" charset="0"/>
                <a:cs typeface="Arial" panose="020B0604020202020204" pitchFamily="34" charset="0"/>
              </a:rPr>
              <a:t>Operatividad del Grupo de Control Vial </a:t>
            </a:r>
          </a:p>
        </p:txBody>
      </p:sp>
      <p:graphicFrame>
        <p:nvGraphicFramePr>
          <p:cNvPr id="8" name="Tabla 7"/>
          <p:cNvGraphicFramePr>
            <a:graphicFrameLocks noGrp="1"/>
          </p:cNvGraphicFramePr>
          <p:nvPr>
            <p:extLst>
              <p:ext uri="{D42A27DB-BD31-4B8C-83A1-F6EECF244321}">
                <p14:modId xmlns:p14="http://schemas.microsoft.com/office/powerpoint/2010/main" val="101044219"/>
              </p:ext>
            </p:extLst>
          </p:nvPr>
        </p:nvGraphicFramePr>
        <p:xfrm>
          <a:off x="224955" y="4285012"/>
          <a:ext cx="8794165" cy="1391920"/>
        </p:xfrm>
        <a:graphic>
          <a:graphicData uri="http://schemas.openxmlformats.org/drawingml/2006/table">
            <a:tbl>
              <a:tblPr firstRow="1" firstCol="1" bandRow="1"/>
              <a:tblGrid>
                <a:gridCol w="5550384">
                  <a:extLst>
                    <a:ext uri="{9D8B030D-6E8A-4147-A177-3AD203B41FA5}">
                      <a16:colId xmlns:a16="http://schemas.microsoft.com/office/drawing/2014/main" val="915547247"/>
                    </a:ext>
                  </a:extLst>
                </a:gridCol>
                <a:gridCol w="3243781">
                  <a:extLst>
                    <a:ext uri="{9D8B030D-6E8A-4147-A177-3AD203B41FA5}">
                      <a16:colId xmlns:a16="http://schemas.microsoft.com/office/drawing/2014/main" val="2259027474"/>
                    </a:ext>
                  </a:extLst>
                </a:gridCol>
              </a:tblGrid>
              <a:tr h="188117">
                <a:tc gridSpan="2">
                  <a:txBody>
                    <a:bodyPr/>
                    <a:lstStyle/>
                    <a:p>
                      <a:pPr algn="ctr">
                        <a:lnSpc>
                          <a:spcPct val="110000"/>
                        </a:lnSpc>
                        <a:spcAft>
                          <a:spcPts val="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COMPARENDOS AÑO 2021 ENERO –NOVIEMBRE 15</a:t>
                      </a:r>
                      <a:endParaRPr lang="en-US"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2665979677"/>
                  </a:ext>
                </a:extLst>
              </a:tr>
              <a:tr h="180151">
                <a:tc>
                  <a:txBody>
                    <a:bodyPr/>
                    <a:lstStyle/>
                    <a:p>
                      <a:pPr algn="ctr">
                        <a:lnSpc>
                          <a:spcPct val="110000"/>
                        </a:lnSpc>
                        <a:spcAft>
                          <a:spcPts val="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VEHÍCULOS</a:t>
                      </a:r>
                      <a:endParaRPr lang="en-US"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AÑO 2021</a:t>
                      </a:r>
                      <a:endParaRPr lang="es-CO"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8370243"/>
                  </a:ext>
                </a:extLst>
              </a:tr>
              <a:tr h="180151">
                <a:tc>
                  <a:txBody>
                    <a:bodyPr/>
                    <a:lstStyle/>
                    <a:p>
                      <a:pPr>
                        <a:lnSpc>
                          <a:spcPct val="110000"/>
                        </a:lnSpc>
                        <a:spcAft>
                          <a:spcPts val="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INMOVILIZADOS</a:t>
                      </a:r>
                      <a:endParaRPr lang="en-US"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1800"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13.086</a:t>
                      </a:r>
                      <a:endParaRPr lang="es-CO"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0414987"/>
                  </a:ext>
                </a:extLst>
              </a:tr>
              <a:tr h="180151">
                <a:tc>
                  <a:txBody>
                    <a:bodyPr/>
                    <a:lstStyle/>
                    <a:p>
                      <a:pPr>
                        <a:lnSpc>
                          <a:spcPct val="110000"/>
                        </a:lnSpc>
                        <a:spcAft>
                          <a:spcPts val="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SIN INMOVILIZAR</a:t>
                      </a:r>
                      <a:endParaRPr lang="en-US"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1800"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20.256</a:t>
                      </a:r>
                      <a:endParaRPr lang="es-CO"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5720151"/>
                  </a:ext>
                </a:extLst>
              </a:tr>
              <a:tr h="180151">
                <a:tc>
                  <a:txBody>
                    <a:bodyPr/>
                    <a:lstStyle/>
                    <a:p>
                      <a:pPr>
                        <a:lnSpc>
                          <a:spcPct val="110000"/>
                        </a:lnSpc>
                        <a:spcAft>
                          <a:spcPts val="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TOTAL </a:t>
                      </a:r>
                      <a:endParaRPr lang="en-US"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07000"/>
                        </a:lnSpc>
                        <a:spcAft>
                          <a:spcPts val="800"/>
                        </a:spcAft>
                      </a:pPr>
                      <a:r>
                        <a:rPr lang="es-CO" sz="1800" b="1" dirty="0">
                          <a:solidFill>
                            <a:srgbClr val="000000"/>
                          </a:solidFill>
                          <a:effectLst/>
                          <a:highlight>
                            <a:srgbClr val="FEFEFE"/>
                          </a:highlight>
                          <a:latin typeface="Arial" panose="020B0604020202020204" pitchFamily="34" charset="0"/>
                          <a:ea typeface="Times New Roman" panose="02020603050405020304" pitchFamily="18" charset="0"/>
                          <a:cs typeface="Arial" panose="020B0604020202020204" pitchFamily="34" charset="0"/>
                        </a:rPr>
                        <a:t>33.342</a:t>
                      </a:r>
                      <a:endParaRPr lang="es-CO" sz="1800" dirty="0">
                        <a:effectLst/>
                        <a:highlight>
                          <a:srgbClr val="FEFEFE"/>
                        </a:highligh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3006344"/>
                  </a:ext>
                </a:extLst>
              </a:tr>
            </a:tbl>
          </a:graphicData>
        </a:graphic>
      </p:graphicFrame>
      <p:graphicFrame>
        <p:nvGraphicFramePr>
          <p:cNvPr id="3" name="Tabla 2">
            <a:extLst>
              <a:ext uri="{FF2B5EF4-FFF2-40B4-BE49-F238E27FC236}">
                <a16:creationId xmlns:a16="http://schemas.microsoft.com/office/drawing/2014/main" id="{A6CC32C1-BB3D-42A5-860B-BD7A0F23D091}"/>
              </a:ext>
            </a:extLst>
          </p:cNvPr>
          <p:cNvGraphicFramePr>
            <a:graphicFrameLocks noGrp="1"/>
          </p:cNvGraphicFramePr>
          <p:nvPr>
            <p:extLst>
              <p:ext uri="{D42A27DB-BD31-4B8C-83A1-F6EECF244321}">
                <p14:modId xmlns:p14="http://schemas.microsoft.com/office/powerpoint/2010/main" val="1547418923"/>
              </p:ext>
            </p:extLst>
          </p:nvPr>
        </p:nvGraphicFramePr>
        <p:xfrm>
          <a:off x="224955" y="1449205"/>
          <a:ext cx="8794165" cy="2647459"/>
        </p:xfrm>
        <a:graphic>
          <a:graphicData uri="http://schemas.openxmlformats.org/drawingml/2006/table">
            <a:tbl>
              <a:tblPr firstRow="1" firstCol="1" bandRow="1">
                <a:tableStyleId>{93296810-A885-4BE3-A3E7-6D5BEEA58F35}</a:tableStyleId>
              </a:tblPr>
              <a:tblGrid>
                <a:gridCol w="1908353">
                  <a:extLst>
                    <a:ext uri="{9D8B030D-6E8A-4147-A177-3AD203B41FA5}">
                      <a16:colId xmlns:a16="http://schemas.microsoft.com/office/drawing/2014/main" val="2590270485"/>
                    </a:ext>
                  </a:extLst>
                </a:gridCol>
                <a:gridCol w="3442906">
                  <a:extLst>
                    <a:ext uri="{9D8B030D-6E8A-4147-A177-3AD203B41FA5}">
                      <a16:colId xmlns:a16="http://schemas.microsoft.com/office/drawing/2014/main" val="22881865"/>
                    </a:ext>
                  </a:extLst>
                </a:gridCol>
                <a:gridCol w="3442906">
                  <a:extLst>
                    <a:ext uri="{9D8B030D-6E8A-4147-A177-3AD203B41FA5}">
                      <a16:colId xmlns:a16="http://schemas.microsoft.com/office/drawing/2014/main" val="1701137986"/>
                    </a:ext>
                  </a:extLst>
                </a:gridCol>
              </a:tblGrid>
              <a:tr h="231970">
                <a:tc>
                  <a:txBody>
                    <a:bodyPr/>
                    <a:lstStyle/>
                    <a:p>
                      <a:pPr algn="ctr" rtl="0" fontAlgn="ctr"/>
                      <a:r>
                        <a:rPr lang="es-CO" sz="1200" u="none" strike="noStrike" dirty="0">
                          <a:effectLst/>
                          <a:latin typeface="Arial" panose="020B0604020202020204" pitchFamily="34" charset="0"/>
                          <a:cs typeface="Arial" panose="020B0604020202020204" pitchFamily="34" charset="0"/>
                        </a:rPr>
                        <a:t>Año</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Mes</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Numero de Operativos realizados enero a octubre grupo de Control vial. </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1555656444"/>
                  </a:ext>
                </a:extLst>
              </a:tr>
              <a:tr h="118072">
                <a:tc rowSpan="11">
                  <a:txBody>
                    <a:bodyPr/>
                    <a:lstStyle/>
                    <a:p>
                      <a:pPr algn="ctr" rtl="0" fontAlgn="ctr"/>
                      <a:r>
                        <a:rPr lang="es-CO" sz="1200" u="none" strike="noStrike" dirty="0">
                          <a:effectLst/>
                          <a:latin typeface="Arial" panose="020B0604020202020204" pitchFamily="34" charset="0"/>
                          <a:cs typeface="Arial" panose="020B0604020202020204" pitchFamily="34" charset="0"/>
                        </a:rPr>
                        <a:t>2021</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Enero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62</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3451861997"/>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Febrero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160</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73789347"/>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Marzo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267</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2410032779"/>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Abril</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272</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2734393892"/>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Mayo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278</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285738944"/>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Junio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278</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2080433838"/>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Julio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332</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4230534269"/>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Agosto</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527</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2179139767"/>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Septiembre</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269</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1736594330"/>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Octubre</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305</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3585170871"/>
                  </a:ext>
                </a:extLst>
              </a:tr>
              <a:tr h="118072">
                <a:tc v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Noviembre 15</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a:txBody>
                    <a:bodyPr/>
                    <a:lstStyle/>
                    <a:p>
                      <a:pPr algn="ctr" rtl="0" fontAlgn="ctr"/>
                      <a:r>
                        <a:rPr lang="es-CO" sz="1200" u="none" strike="noStrike" dirty="0">
                          <a:effectLst/>
                          <a:latin typeface="Arial" panose="020B0604020202020204" pitchFamily="34" charset="0"/>
                          <a:cs typeface="Arial" panose="020B0604020202020204" pitchFamily="34" charset="0"/>
                        </a:rPr>
                        <a:t>150</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1056583073"/>
                  </a:ext>
                </a:extLst>
              </a:tr>
              <a:tr h="118072">
                <a:tc gridSpan="2">
                  <a:txBody>
                    <a:bodyPr/>
                    <a:lstStyle/>
                    <a:p>
                      <a:pPr algn="ctr" rtl="0" fontAlgn="ctr"/>
                      <a:r>
                        <a:rPr lang="es-CO" sz="1200" u="none" strike="noStrike" dirty="0">
                          <a:effectLst/>
                          <a:latin typeface="Arial" panose="020B0604020202020204" pitchFamily="34" charset="0"/>
                          <a:cs typeface="Arial" panose="020B0604020202020204" pitchFamily="34" charset="0"/>
                        </a:rPr>
                        <a:t>Total</a:t>
                      </a:r>
                      <a:endParaRPr lang="es-CO" sz="1200" b="1"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tc hMerge="1">
                  <a:txBody>
                    <a:bodyPr/>
                    <a:lstStyle/>
                    <a:p>
                      <a:endParaRPr lang="es-CO"/>
                    </a:p>
                  </a:txBody>
                  <a:tcPr/>
                </a:tc>
                <a:tc>
                  <a:txBody>
                    <a:bodyPr/>
                    <a:lstStyle/>
                    <a:p>
                      <a:pPr algn="ctr" rtl="0" fontAlgn="ctr"/>
                      <a:r>
                        <a:rPr lang="es-CO" sz="1200" u="none" strike="noStrike" dirty="0">
                          <a:effectLst/>
                          <a:latin typeface="Arial" panose="020B0604020202020204" pitchFamily="34" charset="0"/>
                          <a:cs typeface="Arial" panose="020B0604020202020204" pitchFamily="34" charset="0"/>
                        </a:rPr>
                        <a:t>2.900</a:t>
                      </a:r>
                      <a:endParaRPr lang="es-CO" sz="1200" b="0" i="0" u="none" strike="noStrike" dirty="0">
                        <a:solidFill>
                          <a:srgbClr val="000000"/>
                        </a:solidFill>
                        <a:effectLst/>
                        <a:latin typeface="Arial" panose="020B0604020202020204" pitchFamily="34" charset="0"/>
                        <a:cs typeface="Arial" panose="020B0604020202020204" pitchFamily="34" charset="0"/>
                      </a:endParaRPr>
                    </a:p>
                  </a:txBody>
                  <a:tcPr marL="6703" marR="6703" marT="6703" marB="0" anchor="ctr"/>
                </a:tc>
                <a:extLst>
                  <a:ext uri="{0D108BD9-81ED-4DB2-BD59-A6C34878D82A}">
                    <a16:rowId xmlns:a16="http://schemas.microsoft.com/office/drawing/2014/main" val="3957941911"/>
                  </a:ext>
                </a:extLst>
              </a:tr>
            </a:tbl>
          </a:graphicData>
        </a:graphic>
      </p:graphicFrame>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022582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E242FF80-D983-4A7E-97BC-20A5C6CD4590}"/>
              </a:ext>
            </a:extLst>
          </p:cNvPr>
          <p:cNvGraphicFramePr>
            <a:graphicFrameLocks noGrp="1"/>
          </p:cNvGraphicFramePr>
          <p:nvPr>
            <p:extLst>
              <p:ext uri="{D42A27DB-BD31-4B8C-83A1-F6EECF244321}">
                <p14:modId xmlns:p14="http://schemas.microsoft.com/office/powerpoint/2010/main" val="48645193"/>
              </p:ext>
            </p:extLst>
          </p:nvPr>
        </p:nvGraphicFramePr>
        <p:xfrm>
          <a:off x="149902" y="1038567"/>
          <a:ext cx="8844196" cy="4736684"/>
        </p:xfrm>
        <a:graphic>
          <a:graphicData uri="http://schemas.openxmlformats.org/drawingml/2006/table">
            <a:tbl>
              <a:tblPr/>
              <a:tblGrid>
                <a:gridCol w="7009434">
                  <a:extLst>
                    <a:ext uri="{9D8B030D-6E8A-4147-A177-3AD203B41FA5}">
                      <a16:colId xmlns:a16="http://schemas.microsoft.com/office/drawing/2014/main" val="4103705874"/>
                    </a:ext>
                  </a:extLst>
                </a:gridCol>
                <a:gridCol w="1834762">
                  <a:extLst>
                    <a:ext uri="{9D8B030D-6E8A-4147-A177-3AD203B41FA5}">
                      <a16:colId xmlns:a16="http://schemas.microsoft.com/office/drawing/2014/main" val="3818354646"/>
                    </a:ext>
                  </a:extLst>
                </a:gridCol>
              </a:tblGrid>
              <a:tr h="212284">
                <a:tc gridSpan="2">
                  <a:txBody>
                    <a:bodyPr/>
                    <a:lstStyle/>
                    <a:p>
                      <a:pPr algn="ctr" rtl="0" fontAlgn="ctr"/>
                      <a:r>
                        <a:rPr lang="es-MX" sz="1400" b="1" i="0" u="none" strike="noStrike" dirty="0">
                          <a:solidFill>
                            <a:srgbClr val="000000"/>
                          </a:solidFill>
                          <a:effectLst/>
                          <a:latin typeface="Arial" panose="020B0604020202020204" pitchFamily="34" charset="0"/>
                        </a:rPr>
                        <a:t>COMPARENDOS POR INFRACCIONES AÑO 2021  (ENERO A NOVIEMBRE 15)</a:t>
                      </a:r>
                    </a:p>
                  </a:txBody>
                  <a:tcPr marL="3218" marR="3218" marT="3218"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extLst>
                  <a:ext uri="{0D108BD9-81ED-4DB2-BD59-A6C34878D82A}">
                    <a16:rowId xmlns:a16="http://schemas.microsoft.com/office/drawing/2014/main" val="3582409375"/>
                  </a:ext>
                </a:extLst>
              </a:tr>
              <a:tr h="212284">
                <a:tc>
                  <a:txBody>
                    <a:bodyPr/>
                    <a:lstStyle/>
                    <a:p>
                      <a:pPr algn="ctr" rtl="0" fontAlgn="b"/>
                      <a:r>
                        <a:rPr lang="es-CO" sz="1400" b="1" i="0" u="none" strike="noStrike" dirty="0">
                          <a:solidFill>
                            <a:srgbClr val="000000"/>
                          </a:solidFill>
                          <a:effectLst/>
                          <a:latin typeface="Arial" panose="020B0604020202020204" pitchFamily="34" charset="0"/>
                        </a:rPr>
                        <a:t>INFRACCIÓN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s-MX" sz="1400" b="1" i="0" u="none" strike="noStrike" dirty="0">
                          <a:solidFill>
                            <a:srgbClr val="000000"/>
                          </a:solidFill>
                          <a:effectLst/>
                          <a:latin typeface="Arial" panose="020B0604020202020204" pitchFamily="34" charset="0"/>
                        </a:rPr>
                        <a:t>No. Comparendos</a:t>
                      </a:r>
                      <a:endParaRPr lang="es-CO" sz="1400" b="1" i="0" u="none" strike="noStrike" dirty="0">
                        <a:solidFill>
                          <a:srgbClr val="000000"/>
                        </a:solidFill>
                        <a:effectLst/>
                        <a:latin typeface="Arial" panose="020B0604020202020204" pitchFamily="34" charset="0"/>
                      </a:endParaRP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76939784"/>
                  </a:ext>
                </a:extLst>
              </a:tr>
              <a:tr h="194870">
                <a:tc>
                  <a:txBody>
                    <a:bodyPr/>
                    <a:lstStyle/>
                    <a:p>
                      <a:pPr algn="l" rtl="0" fontAlgn="b"/>
                      <a:r>
                        <a:rPr lang="es-CO" sz="1050" b="1" i="0" u="none" strike="noStrike">
                          <a:solidFill>
                            <a:srgbClr val="000000"/>
                          </a:solidFill>
                          <a:effectLst/>
                          <a:latin typeface="Arial" panose="020B0604020202020204" pitchFamily="34" charset="0"/>
                        </a:rPr>
                        <a:t>TRANSITAR POR SITIOS RESTRINGIDOS Y HORAS RESTRINGIDAS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dirty="0">
                          <a:solidFill>
                            <a:srgbClr val="000000"/>
                          </a:solidFill>
                          <a:effectLst/>
                          <a:latin typeface="Arial" panose="020B0604020202020204" pitchFamily="34" charset="0"/>
                        </a:rPr>
                        <a:t>10.174</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47851"/>
                  </a:ext>
                </a:extLst>
              </a:tr>
              <a:tr h="193595">
                <a:tc>
                  <a:txBody>
                    <a:bodyPr/>
                    <a:lstStyle/>
                    <a:p>
                      <a:pPr algn="l" rtl="0" fontAlgn="b"/>
                      <a:r>
                        <a:rPr lang="es-CO" sz="1050" b="1" i="0" u="none" strike="noStrike" dirty="0">
                          <a:solidFill>
                            <a:srgbClr val="000000"/>
                          </a:solidFill>
                          <a:effectLst/>
                          <a:latin typeface="Arial" panose="020B0604020202020204" pitchFamily="34" charset="0"/>
                        </a:rPr>
                        <a:t>ESTACIONAR EN SITIO PROHIBIDO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dirty="0">
                          <a:solidFill>
                            <a:srgbClr val="000000"/>
                          </a:solidFill>
                          <a:effectLst/>
                          <a:latin typeface="Arial" panose="020B0604020202020204" pitchFamily="34" charset="0"/>
                        </a:rPr>
                        <a:t>6.516</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874109"/>
                  </a:ext>
                </a:extLst>
              </a:tr>
              <a:tr h="193595">
                <a:tc>
                  <a:txBody>
                    <a:bodyPr/>
                    <a:lstStyle/>
                    <a:p>
                      <a:pPr algn="l" rtl="0" fontAlgn="b"/>
                      <a:r>
                        <a:rPr lang="es-MX" sz="1050" b="1" i="0" u="none" strike="noStrike">
                          <a:solidFill>
                            <a:srgbClr val="000000"/>
                          </a:solidFill>
                          <a:effectLst/>
                          <a:latin typeface="Arial" panose="020B0604020202020204" pitchFamily="34" charset="0"/>
                        </a:rPr>
                        <a:t>NO REALIZAR LA REVISIÓN TÉCNICO MECÁNICA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4.848</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624967"/>
                  </a:ext>
                </a:extLst>
              </a:tr>
              <a:tr h="193595">
                <a:tc>
                  <a:txBody>
                    <a:bodyPr/>
                    <a:lstStyle/>
                    <a:p>
                      <a:pPr algn="l" rtl="0" fontAlgn="b"/>
                      <a:r>
                        <a:rPr lang="es-CO" sz="1050" b="1" i="0" u="none" strike="noStrike">
                          <a:solidFill>
                            <a:srgbClr val="000000"/>
                          </a:solidFill>
                          <a:effectLst/>
                          <a:latin typeface="Arial" panose="020B0604020202020204" pitchFamily="34" charset="0"/>
                        </a:rPr>
                        <a:t>CONDUCIR SIN PORTAR SEGUROS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2.039</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69089"/>
                  </a:ext>
                </a:extLst>
              </a:tr>
              <a:tr h="203382">
                <a:tc>
                  <a:txBody>
                    <a:bodyPr/>
                    <a:lstStyle/>
                    <a:p>
                      <a:pPr algn="l" rtl="0" fontAlgn="b"/>
                      <a:r>
                        <a:rPr lang="es-MX" sz="1050" b="1" i="0" u="none" strike="noStrike">
                          <a:solidFill>
                            <a:srgbClr val="000000"/>
                          </a:solidFill>
                          <a:effectLst/>
                          <a:latin typeface="Arial" panose="020B0604020202020204" pitchFamily="34" charset="0"/>
                        </a:rPr>
                        <a:t>GUIAR UN VEHÍCULO SIN HABER OBTENIDO LA LICENCIA DE CONDUCCIÓN</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2.297</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776027"/>
                  </a:ext>
                </a:extLst>
              </a:tr>
              <a:tr h="193595">
                <a:tc>
                  <a:txBody>
                    <a:bodyPr/>
                    <a:lstStyle/>
                    <a:p>
                      <a:pPr algn="l" rtl="0" fontAlgn="b"/>
                      <a:r>
                        <a:rPr lang="es-MX" sz="1050" b="1" i="0" u="none" strike="noStrike">
                          <a:solidFill>
                            <a:srgbClr val="000000"/>
                          </a:solidFill>
                          <a:effectLst/>
                          <a:latin typeface="Arial" panose="020B0604020202020204" pitchFamily="34" charset="0"/>
                        </a:rPr>
                        <a:t>CONDUCIR VEHÍCULO SIN LLEVAR CONSIGO LA LICENCIA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1.489</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3506473"/>
                  </a:ext>
                </a:extLst>
              </a:tr>
              <a:tr h="193595">
                <a:tc>
                  <a:txBody>
                    <a:bodyPr/>
                    <a:lstStyle/>
                    <a:p>
                      <a:pPr algn="l" rtl="0" fontAlgn="b"/>
                      <a:r>
                        <a:rPr lang="es-MX" sz="1050" b="1" i="0" u="none" strike="noStrike" dirty="0">
                          <a:solidFill>
                            <a:srgbClr val="000000"/>
                          </a:solidFill>
                          <a:effectLst/>
                          <a:latin typeface="Arial" panose="020B0604020202020204" pitchFamily="34" charset="0"/>
                        </a:rPr>
                        <a:t>CONDUCIR MOTO SIN OBSERVAR LAS NORMAS</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749</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7877494"/>
                  </a:ext>
                </a:extLst>
              </a:tr>
              <a:tr h="226971">
                <a:tc>
                  <a:txBody>
                    <a:bodyPr/>
                    <a:lstStyle/>
                    <a:p>
                      <a:pPr algn="l" rtl="0" fontAlgn="b"/>
                      <a:r>
                        <a:rPr lang="es-CO" sz="1050" b="1" i="0" u="none" strike="noStrike">
                          <a:solidFill>
                            <a:srgbClr val="000000"/>
                          </a:solidFill>
                          <a:effectLst/>
                          <a:latin typeface="Arial" panose="020B0604020202020204" pitchFamily="34" charset="0"/>
                        </a:rPr>
                        <a:t>CONDUCIR VEHÍCULO PARA USO DIFERENTE AL AUTORIZADO (PIRATAS)</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871</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070030"/>
                  </a:ext>
                </a:extLst>
              </a:tr>
              <a:tr h="193595">
                <a:tc>
                  <a:txBody>
                    <a:bodyPr/>
                    <a:lstStyle/>
                    <a:p>
                      <a:pPr algn="l" rtl="0" fontAlgn="b"/>
                      <a:r>
                        <a:rPr lang="es-MX" sz="1050" b="1" i="0" u="none" strike="noStrike">
                          <a:solidFill>
                            <a:srgbClr val="000000"/>
                          </a:solidFill>
                          <a:effectLst/>
                          <a:latin typeface="Arial" panose="020B0604020202020204" pitchFamily="34" charset="0"/>
                        </a:rPr>
                        <a:t>CONDUCTOR PASAJERO PEATÓN QUE NO CUMPLE CON NORMAS</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1.283</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105927"/>
                  </a:ext>
                </a:extLst>
              </a:tr>
              <a:tr h="193595">
                <a:tc>
                  <a:txBody>
                    <a:bodyPr/>
                    <a:lstStyle/>
                    <a:p>
                      <a:pPr algn="l" rtl="0" fontAlgn="b"/>
                      <a:r>
                        <a:rPr lang="es-MX" sz="1050" b="1" i="0" u="none" strike="noStrike" dirty="0">
                          <a:solidFill>
                            <a:srgbClr val="000000"/>
                          </a:solidFill>
                          <a:effectLst/>
                          <a:latin typeface="Arial" panose="020B0604020202020204" pitchFamily="34" charset="0"/>
                        </a:rPr>
                        <a:t>NO ACATAR SEÑAL O REQUERIMIENTO DEL AGENTE</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565</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6119695"/>
                  </a:ext>
                </a:extLst>
              </a:tr>
              <a:tr h="193595">
                <a:tc>
                  <a:txBody>
                    <a:bodyPr/>
                    <a:lstStyle/>
                    <a:p>
                      <a:pPr algn="l" rtl="0" fontAlgn="b"/>
                      <a:r>
                        <a:rPr lang="es-CO" sz="1050" b="1" i="0" u="none" strike="noStrike">
                          <a:solidFill>
                            <a:srgbClr val="000000"/>
                          </a:solidFill>
                          <a:effectLst/>
                          <a:latin typeface="Arial" panose="020B0604020202020204" pitchFamily="34" charset="0"/>
                        </a:rPr>
                        <a:t>CONDUCTOR QUE NO PORTA LICENCIA DE TRANSITO</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706</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3261816"/>
                  </a:ext>
                </a:extLst>
              </a:tr>
              <a:tr h="193595">
                <a:tc>
                  <a:txBody>
                    <a:bodyPr/>
                    <a:lstStyle/>
                    <a:p>
                      <a:pPr algn="l" rtl="0" fontAlgn="b"/>
                      <a:r>
                        <a:rPr lang="es-MX" sz="1050" b="1" i="0" u="none" strike="noStrike">
                          <a:solidFill>
                            <a:srgbClr val="000000"/>
                          </a:solidFill>
                          <a:effectLst/>
                          <a:latin typeface="Arial" panose="020B0604020202020204" pitchFamily="34" charset="0"/>
                        </a:rPr>
                        <a:t>CONDUCIR VEHÍCULO CON LICENCIA CONDUCCIÓN VENCIDA</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300</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6552783"/>
                  </a:ext>
                </a:extLst>
              </a:tr>
              <a:tr h="193595">
                <a:tc>
                  <a:txBody>
                    <a:bodyPr/>
                    <a:lstStyle/>
                    <a:p>
                      <a:pPr algn="l" rtl="0" fontAlgn="b"/>
                      <a:r>
                        <a:rPr lang="es-MX" sz="1050" b="1" i="0" u="none" strike="noStrike" dirty="0">
                          <a:solidFill>
                            <a:srgbClr val="000000"/>
                          </a:solidFill>
                          <a:effectLst/>
                          <a:latin typeface="Arial" panose="020B0604020202020204" pitchFamily="34" charset="0"/>
                        </a:rPr>
                        <a:t>NO USAR CINTURÓN DE SEGURIDAD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311</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463124"/>
                  </a:ext>
                </a:extLst>
              </a:tr>
              <a:tr h="193595">
                <a:tc>
                  <a:txBody>
                    <a:bodyPr/>
                    <a:lstStyle/>
                    <a:p>
                      <a:pPr algn="l" rtl="0" fontAlgn="b"/>
                      <a:r>
                        <a:rPr lang="es-MX" sz="1050" b="1" i="0" u="none" strike="noStrike">
                          <a:solidFill>
                            <a:srgbClr val="000000"/>
                          </a:solidFill>
                          <a:effectLst/>
                          <a:latin typeface="Arial" panose="020B0604020202020204" pitchFamily="34" charset="0"/>
                        </a:rPr>
                        <a:t>NO DETENERSE ANTE LUZ ROJA AMARILLA</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120</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0954253"/>
                  </a:ext>
                </a:extLst>
              </a:tr>
              <a:tr h="193595">
                <a:tc>
                  <a:txBody>
                    <a:bodyPr/>
                    <a:lstStyle/>
                    <a:p>
                      <a:pPr algn="l" rtl="0" fontAlgn="b"/>
                      <a:r>
                        <a:rPr lang="es-CO" sz="1050" b="1" i="0" u="none" strike="noStrike" dirty="0">
                          <a:solidFill>
                            <a:srgbClr val="000000"/>
                          </a:solidFill>
                          <a:effectLst/>
                          <a:latin typeface="Arial" panose="020B0604020202020204" pitchFamily="34" charset="0"/>
                        </a:rPr>
                        <a:t>TRANSITAR EN SENTIDO CONTRARIO</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198</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900785"/>
                  </a:ext>
                </a:extLst>
              </a:tr>
              <a:tr h="193595">
                <a:tc>
                  <a:txBody>
                    <a:bodyPr/>
                    <a:lstStyle/>
                    <a:p>
                      <a:pPr algn="l" rtl="0" fontAlgn="b"/>
                      <a:r>
                        <a:rPr lang="es-CO" sz="1050" b="1" i="0" u="none" strike="noStrike">
                          <a:solidFill>
                            <a:srgbClr val="000000"/>
                          </a:solidFill>
                          <a:effectLst/>
                          <a:latin typeface="Arial" panose="020B0604020202020204" pitchFamily="34" charset="0"/>
                        </a:rPr>
                        <a:t>CONDUCIR REALIZANDO MANIOBRA PELIGROSAS</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137</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8518533"/>
                  </a:ext>
                </a:extLst>
              </a:tr>
              <a:tr h="193595">
                <a:tc>
                  <a:txBody>
                    <a:bodyPr/>
                    <a:lstStyle/>
                    <a:p>
                      <a:pPr algn="l" rtl="0" fontAlgn="b"/>
                      <a:r>
                        <a:rPr lang="es-MX" sz="1050" b="1" i="0" u="none" strike="noStrike" dirty="0">
                          <a:solidFill>
                            <a:srgbClr val="000000"/>
                          </a:solidFill>
                          <a:effectLst/>
                          <a:latin typeface="Arial" panose="020B0604020202020204" pitchFamily="34" charset="0"/>
                        </a:rPr>
                        <a:t>EXCEDER LA CAPACIDAD AUTORIZADA (SOBRECUPO)</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132</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8201575"/>
                  </a:ext>
                </a:extLst>
              </a:tr>
              <a:tr h="193595">
                <a:tc>
                  <a:txBody>
                    <a:bodyPr/>
                    <a:lstStyle/>
                    <a:p>
                      <a:pPr algn="l" rtl="0" fontAlgn="b"/>
                      <a:r>
                        <a:rPr lang="es-MX" sz="1050" b="1" i="0" u="none" strike="noStrike" dirty="0">
                          <a:solidFill>
                            <a:srgbClr val="000000"/>
                          </a:solidFill>
                          <a:effectLst/>
                          <a:latin typeface="Arial" panose="020B0604020202020204" pitchFamily="34" charset="0"/>
                        </a:rPr>
                        <a:t>CONDUCTOR SIN OBSERVAR LAS NORMAS</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124</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1170077"/>
                  </a:ext>
                </a:extLst>
              </a:tr>
              <a:tr h="193595">
                <a:tc>
                  <a:txBody>
                    <a:bodyPr/>
                    <a:lstStyle/>
                    <a:p>
                      <a:pPr algn="l" rtl="0" fontAlgn="b"/>
                      <a:r>
                        <a:rPr lang="es-MX" sz="1050" b="1" i="0" u="none" strike="noStrike">
                          <a:solidFill>
                            <a:srgbClr val="000000"/>
                          </a:solidFill>
                          <a:effectLst/>
                          <a:latin typeface="Arial" panose="020B0604020202020204" pitchFamily="34" charset="0"/>
                        </a:rPr>
                        <a:t>CONDUCIR EN ESTADO DE EMBRIAGUEZ</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050" b="1" i="0" u="none" strike="noStrike">
                          <a:solidFill>
                            <a:srgbClr val="000000"/>
                          </a:solidFill>
                          <a:effectLst/>
                          <a:latin typeface="Arial" panose="020B0604020202020204" pitchFamily="34" charset="0"/>
                        </a:rPr>
                        <a:t>20</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6415654"/>
                  </a:ext>
                </a:extLst>
              </a:tr>
              <a:tr h="193595">
                <a:tc>
                  <a:txBody>
                    <a:bodyPr/>
                    <a:lstStyle/>
                    <a:p>
                      <a:pPr algn="l" rtl="0" fontAlgn="b"/>
                      <a:r>
                        <a:rPr lang="es-CO" sz="1050" b="1" i="0" u="none" strike="noStrike" dirty="0">
                          <a:solidFill>
                            <a:srgbClr val="000000"/>
                          </a:solidFill>
                          <a:effectLst/>
                          <a:latin typeface="Arial" panose="020B0604020202020204" pitchFamily="34" charset="0"/>
                        </a:rPr>
                        <a:t>TOTAL INFRACCIONES MAS RELEVANTES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rtl="0" fontAlgn="ctr"/>
                      <a:r>
                        <a:rPr lang="es-CO" sz="1050" b="1" i="0" u="none" strike="noStrike">
                          <a:solidFill>
                            <a:srgbClr val="000000"/>
                          </a:solidFill>
                          <a:effectLst/>
                          <a:latin typeface="Arial" panose="020B0604020202020204" pitchFamily="34" charset="0"/>
                        </a:rPr>
                        <a:t>32.879</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1484594975"/>
                  </a:ext>
                </a:extLst>
              </a:tr>
              <a:tr h="193595">
                <a:tc>
                  <a:txBody>
                    <a:bodyPr/>
                    <a:lstStyle/>
                    <a:p>
                      <a:pPr algn="l" rtl="0" fontAlgn="b"/>
                      <a:r>
                        <a:rPr lang="es-CO" sz="1050" b="1" i="0" u="none" strike="noStrike" dirty="0">
                          <a:solidFill>
                            <a:srgbClr val="000000"/>
                          </a:solidFill>
                          <a:effectLst/>
                          <a:latin typeface="Arial" panose="020B0604020202020204" pitchFamily="34" charset="0"/>
                        </a:rPr>
                        <a:t> OTRAS INFRACCIONES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s-CO" sz="1050" b="1" i="0" u="none" strike="noStrike">
                          <a:solidFill>
                            <a:srgbClr val="000000"/>
                          </a:solidFill>
                          <a:effectLst/>
                          <a:latin typeface="Arial" panose="020B0604020202020204" pitchFamily="34" charset="0"/>
                        </a:rPr>
                        <a:t>463</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79669289"/>
                  </a:ext>
                </a:extLst>
              </a:tr>
              <a:tr h="193595">
                <a:tc>
                  <a:txBody>
                    <a:bodyPr/>
                    <a:lstStyle/>
                    <a:p>
                      <a:pPr algn="l" rtl="0" fontAlgn="b"/>
                      <a:r>
                        <a:rPr lang="es-CO" sz="1050" b="1" i="0" u="none" strike="noStrike" dirty="0">
                          <a:solidFill>
                            <a:srgbClr val="000000"/>
                          </a:solidFill>
                          <a:effectLst/>
                          <a:latin typeface="Arial" panose="020B0604020202020204" pitchFamily="34" charset="0"/>
                        </a:rPr>
                        <a:t>TOTAL GENERAL </a:t>
                      </a:r>
                    </a:p>
                  </a:txBody>
                  <a:tcPr marL="3218" marR="3218" marT="321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rtl="0" fontAlgn="ctr"/>
                      <a:r>
                        <a:rPr lang="es-CO" sz="1050" b="1" i="0" u="none" strike="noStrike" dirty="0">
                          <a:solidFill>
                            <a:srgbClr val="000000"/>
                          </a:solidFill>
                          <a:effectLst/>
                          <a:latin typeface="Arial" panose="020B0604020202020204" pitchFamily="34" charset="0"/>
                        </a:rPr>
                        <a:t>33.342</a:t>
                      </a:r>
                    </a:p>
                  </a:txBody>
                  <a:tcPr marL="3218" marR="3218" marT="321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49839482"/>
                  </a:ext>
                </a:extLst>
              </a:tr>
            </a:tbl>
          </a:graphicData>
        </a:graphic>
      </p:graphicFrame>
      <p:sp>
        <p:nvSpPr>
          <p:cNvPr id="7" name="Rectángulo 6"/>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INFRACCIONES MÁS FRECUENTES</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554922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p:cNvSpPr txBox="1"/>
          <p:nvPr/>
        </p:nvSpPr>
        <p:spPr>
          <a:xfrm>
            <a:off x="188695" y="953808"/>
            <a:ext cx="8697621" cy="461665"/>
          </a:xfrm>
          <a:prstGeom prst="rect">
            <a:avLst/>
          </a:prstGeom>
          <a:solidFill>
            <a:schemeClr val="bg1"/>
          </a:solidFill>
          <a:ln>
            <a:noFill/>
          </a:ln>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s-MX" sz="2400" b="1" dirty="0">
                <a:solidFill>
                  <a:schemeClr val="tx1"/>
                </a:solidFill>
                <a:latin typeface="Arial" panose="020B0604020202020204" pitchFamily="34" charset="0"/>
                <a:cs typeface="Arial" panose="020B0604020202020204" pitchFamily="34" charset="0"/>
              </a:rPr>
              <a:t>Comparendos por clase de vehículo </a:t>
            </a:r>
            <a:endParaRPr lang="es-CO" sz="2400" b="1" dirty="0">
              <a:solidFill>
                <a:schemeClr val="tx1"/>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a16="http://schemas.microsoft.com/office/drawing/2014/main" id="{CF9D4BDD-7B6D-49FC-A0FD-D6D3B9DD33B8}"/>
              </a:ext>
            </a:extLst>
          </p:cNvPr>
          <p:cNvSpPr txBox="1"/>
          <p:nvPr/>
        </p:nvSpPr>
        <p:spPr>
          <a:xfrm>
            <a:off x="198688" y="4679099"/>
            <a:ext cx="8691313" cy="1080424"/>
          </a:xfrm>
          <a:prstGeom prst="rect">
            <a:avLst/>
          </a:prstGeom>
          <a:solidFill>
            <a:schemeClr val="bg1"/>
          </a:solidFill>
        </p:spPr>
        <p:txBody>
          <a:bodyPr wrap="square">
            <a:spAutoFit/>
          </a:bodyPr>
          <a:lstStyle/>
          <a:p>
            <a:pPr marL="342900" lvl="0" indent="-342900" algn="just">
              <a:lnSpc>
                <a:spcPct val="107000"/>
              </a:lnSpc>
              <a:buFont typeface="Wingdings" panose="05000000000000000000" pitchFamily="2" charset="2"/>
              <a:buChar char="§"/>
            </a:pPr>
            <a:r>
              <a:rPr lang="es-CO" sz="1200" dirty="0">
                <a:effectLst/>
                <a:latin typeface="Arial" panose="020B0604020202020204" pitchFamily="34" charset="0"/>
                <a:ea typeface="Times New Roman" panose="02020603050405020304" pitchFamily="18" charset="0"/>
                <a:cs typeface="Arial" panose="020B0604020202020204" pitchFamily="34" charset="0"/>
              </a:rPr>
              <a:t>Durante lo que va corrido del año se han elaborado</a:t>
            </a:r>
            <a:r>
              <a:rPr lang="es-CO" sz="1200" b="1" dirty="0">
                <a:effectLst/>
                <a:latin typeface="Arial" panose="020B0604020202020204" pitchFamily="34" charset="0"/>
                <a:ea typeface="Times New Roman" panose="02020603050405020304" pitchFamily="18" charset="0"/>
                <a:cs typeface="Arial" panose="020B0604020202020204" pitchFamily="34" charset="0"/>
              </a:rPr>
              <a:t> 20.828 </a:t>
            </a:r>
            <a:r>
              <a:rPr lang="es-CO" sz="1200" b="1" dirty="0">
                <a:latin typeface="Arial" panose="020B0604020202020204" pitchFamily="34" charset="0"/>
                <a:ea typeface="Times New Roman" panose="02020603050405020304" pitchFamily="18" charset="0"/>
                <a:cs typeface="Arial" panose="020B0604020202020204" pitchFamily="34" charset="0"/>
              </a:rPr>
              <a:t>c</a:t>
            </a:r>
            <a:r>
              <a:rPr lang="es-CO" sz="1200" dirty="0">
                <a:effectLst/>
                <a:latin typeface="Arial" panose="020B0604020202020204" pitchFamily="34" charset="0"/>
                <a:ea typeface="Times New Roman" panose="02020603050405020304" pitchFamily="18" charset="0"/>
                <a:cs typeface="Arial" panose="020B0604020202020204" pitchFamily="34" charset="0"/>
              </a:rPr>
              <a:t>omparendos a motociclistas por infracciones al Código Nacional de Tránsito. Esta cifra representa el </a:t>
            </a:r>
            <a:r>
              <a:rPr lang="es-CO" sz="1200" b="1" dirty="0">
                <a:effectLst/>
                <a:latin typeface="Arial" panose="020B0604020202020204" pitchFamily="34" charset="0"/>
                <a:ea typeface="Times New Roman" panose="02020603050405020304" pitchFamily="18" charset="0"/>
                <a:cs typeface="Arial" panose="020B0604020202020204" pitchFamily="34" charset="0"/>
              </a:rPr>
              <a:t>62% </a:t>
            </a:r>
            <a:r>
              <a:rPr lang="es-CO" sz="1200" dirty="0">
                <a:effectLst/>
                <a:latin typeface="Arial" panose="020B0604020202020204" pitchFamily="34" charset="0"/>
                <a:ea typeface="Times New Roman" panose="02020603050405020304" pitchFamily="18" charset="0"/>
                <a:cs typeface="Arial" panose="020B0604020202020204" pitchFamily="34" charset="0"/>
              </a:rPr>
              <a:t>del total de comparendos elaborados en este periodo.</a:t>
            </a:r>
          </a:p>
          <a:p>
            <a:pPr marL="342900" lvl="0" indent="-342900" algn="just">
              <a:lnSpc>
                <a:spcPct val="107000"/>
              </a:lnSpc>
              <a:buFont typeface="Wingdings" panose="05000000000000000000" pitchFamily="2" charset="2"/>
              <a:buChar char="§"/>
            </a:pPr>
            <a:r>
              <a:rPr lang="es-CO" sz="1200" dirty="0">
                <a:effectLst/>
                <a:latin typeface="Arial" panose="020B0604020202020204" pitchFamily="34" charset="0"/>
                <a:ea typeface="Times New Roman" panose="02020603050405020304" pitchFamily="18" charset="0"/>
                <a:cs typeface="Arial" panose="020B0604020202020204" pitchFamily="34" charset="0"/>
              </a:rPr>
              <a:t>Por infracciones en automóviles se han elaborado </a:t>
            </a:r>
            <a:r>
              <a:rPr lang="es-CO" sz="1200" b="1" dirty="0">
                <a:effectLst/>
                <a:latin typeface="Arial" panose="020B0604020202020204" pitchFamily="34" charset="0"/>
                <a:ea typeface="Times New Roman" panose="02020603050405020304" pitchFamily="18" charset="0"/>
                <a:cs typeface="Arial" panose="020B0604020202020204" pitchFamily="34" charset="0"/>
              </a:rPr>
              <a:t>8.666 </a:t>
            </a:r>
            <a:r>
              <a:rPr lang="es-CO" sz="1200" b="1" dirty="0">
                <a:latin typeface="Arial" panose="020B0604020202020204" pitchFamily="34" charset="0"/>
                <a:ea typeface="Times New Roman" panose="02020603050405020304" pitchFamily="18" charset="0"/>
                <a:cs typeface="Arial" panose="020B0604020202020204" pitchFamily="34" charset="0"/>
              </a:rPr>
              <a:t>c</a:t>
            </a:r>
            <a:r>
              <a:rPr lang="es-CO" sz="1200" dirty="0">
                <a:effectLst/>
                <a:latin typeface="Arial" panose="020B0604020202020204" pitchFamily="34" charset="0"/>
                <a:ea typeface="Times New Roman" panose="02020603050405020304" pitchFamily="18" charset="0"/>
                <a:cs typeface="Arial" panose="020B0604020202020204" pitchFamily="34" charset="0"/>
              </a:rPr>
              <a:t>omparendos que representan el </a:t>
            </a:r>
            <a:r>
              <a:rPr lang="es-CO" sz="1200" b="1" dirty="0">
                <a:effectLst/>
                <a:latin typeface="Arial" panose="020B0604020202020204" pitchFamily="34" charset="0"/>
                <a:ea typeface="Times New Roman" panose="02020603050405020304" pitchFamily="18" charset="0"/>
                <a:cs typeface="Arial" panose="020B0604020202020204" pitchFamily="34" charset="0"/>
              </a:rPr>
              <a:t>26% </a:t>
            </a:r>
            <a:r>
              <a:rPr lang="es-CO" sz="1200" dirty="0">
                <a:effectLst/>
                <a:latin typeface="Arial" panose="020B0604020202020204" pitchFamily="34" charset="0"/>
                <a:ea typeface="Times New Roman" panose="02020603050405020304" pitchFamily="18" charset="0"/>
                <a:cs typeface="Arial" panose="020B0604020202020204" pitchFamily="34" charset="0"/>
              </a:rPr>
              <a:t>del total de comparendos.</a:t>
            </a:r>
          </a:p>
          <a:p>
            <a:pPr marL="342900" lvl="0" indent="-342900" algn="just">
              <a:lnSpc>
                <a:spcPct val="107000"/>
              </a:lnSpc>
              <a:spcAft>
                <a:spcPts val="800"/>
              </a:spcAft>
              <a:buFont typeface="Wingdings" panose="05000000000000000000" pitchFamily="2" charset="2"/>
              <a:buChar char="§"/>
            </a:pPr>
            <a:r>
              <a:rPr lang="es-CO" sz="1200" dirty="0">
                <a:effectLst/>
                <a:latin typeface="Arial" panose="020B0604020202020204" pitchFamily="34" charset="0"/>
                <a:ea typeface="Times New Roman" panose="02020603050405020304" pitchFamily="18" charset="0"/>
                <a:cs typeface="Arial" panose="020B0604020202020204" pitchFamily="34" charset="0"/>
              </a:rPr>
              <a:t>A otros vehículos como camionetas, buses, etc. se les elaboraron </a:t>
            </a:r>
            <a:r>
              <a:rPr lang="es-CO" sz="1200" b="1" dirty="0">
                <a:effectLst/>
                <a:latin typeface="Arial" panose="020B0604020202020204" pitchFamily="34" charset="0"/>
                <a:ea typeface="Times New Roman" panose="02020603050405020304" pitchFamily="18" charset="0"/>
                <a:cs typeface="Arial" panose="020B0604020202020204" pitchFamily="34" charset="0"/>
              </a:rPr>
              <a:t>8.666 </a:t>
            </a:r>
            <a:r>
              <a:rPr lang="es-CO" sz="1200" b="1" dirty="0">
                <a:latin typeface="Arial" panose="020B0604020202020204" pitchFamily="34" charset="0"/>
                <a:ea typeface="Times New Roman" panose="02020603050405020304" pitchFamily="18" charset="0"/>
                <a:cs typeface="Arial" panose="020B0604020202020204" pitchFamily="34" charset="0"/>
              </a:rPr>
              <a:t>c</a:t>
            </a:r>
            <a:r>
              <a:rPr lang="es-CO" sz="1200" dirty="0">
                <a:effectLst/>
                <a:latin typeface="Arial" panose="020B0604020202020204" pitchFamily="34" charset="0"/>
                <a:ea typeface="Times New Roman" panose="02020603050405020304" pitchFamily="18" charset="0"/>
                <a:cs typeface="Arial" panose="020B0604020202020204" pitchFamily="34" charset="0"/>
              </a:rPr>
              <a:t>omparendos, equivalentes al </a:t>
            </a:r>
            <a:r>
              <a:rPr lang="es-CO" sz="1200" b="1" dirty="0">
                <a:latin typeface="Arial" panose="020B0604020202020204" pitchFamily="34" charset="0"/>
                <a:ea typeface="Times New Roman" panose="02020603050405020304" pitchFamily="18" charset="0"/>
                <a:cs typeface="Arial" panose="020B0604020202020204" pitchFamily="34" charset="0"/>
              </a:rPr>
              <a:t>12</a:t>
            </a:r>
            <a:r>
              <a:rPr lang="es-CO" sz="1200" b="1" dirty="0">
                <a:effectLst/>
                <a:latin typeface="Arial" panose="020B0604020202020204" pitchFamily="34" charset="0"/>
                <a:ea typeface="Times New Roman" panose="02020603050405020304" pitchFamily="18" charset="0"/>
                <a:cs typeface="Arial" panose="020B0604020202020204" pitchFamily="34" charset="0"/>
              </a:rPr>
              <a:t>%.</a:t>
            </a:r>
            <a:endParaRPr lang="es-CO" sz="12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3" name="Tabla 2">
            <a:extLst>
              <a:ext uri="{FF2B5EF4-FFF2-40B4-BE49-F238E27FC236}">
                <a16:creationId xmlns:a16="http://schemas.microsoft.com/office/drawing/2014/main" id="{D9DC7FC7-8150-4482-BB9B-4991FE3AC624}"/>
              </a:ext>
            </a:extLst>
          </p:cNvPr>
          <p:cNvGraphicFramePr>
            <a:graphicFrameLocks noGrp="1"/>
          </p:cNvGraphicFramePr>
          <p:nvPr>
            <p:extLst>
              <p:ext uri="{D42A27DB-BD31-4B8C-83A1-F6EECF244321}">
                <p14:modId xmlns:p14="http://schemas.microsoft.com/office/powerpoint/2010/main" val="1488860663"/>
              </p:ext>
            </p:extLst>
          </p:nvPr>
        </p:nvGraphicFramePr>
        <p:xfrm>
          <a:off x="252197" y="1441065"/>
          <a:ext cx="8625104" cy="3111034"/>
        </p:xfrm>
        <a:graphic>
          <a:graphicData uri="http://schemas.openxmlformats.org/drawingml/2006/table">
            <a:tbl>
              <a:tblPr firstRow="1" firstCol="1" bandRow="1">
                <a:tableStyleId>{93296810-A885-4BE3-A3E7-6D5BEEA58F35}</a:tableStyleId>
              </a:tblPr>
              <a:tblGrid>
                <a:gridCol w="2295955">
                  <a:extLst>
                    <a:ext uri="{9D8B030D-6E8A-4147-A177-3AD203B41FA5}">
                      <a16:colId xmlns:a16="http://schemas.microsoft.com/office/drawing/2014/main" val="1530852547"/>
                    </a:ext>
                  </a:extLst>
                </a:gridCol>
                <a:gridCol w="2261035">
                  <a:extLst>
                    <a:ext uri="{9D8B030D-6E8A-4147-A177-3AD203B41FA5}">
                      <a16:colId xmlns:a16="http://schemas.microsoft.com/office/drawing/2014/main" val="3213333864"/>
                    </a:ext>
                  </a:extLst>
                </a:gridCol>
                <a:gridCol w="4068114">
                  <a:extLst>
                    <a:ext uri="{9D8B030D-6E8A-4147-A177-3AD203B41FA5}">
                      <a16:colId xmlns:a16="http://schemas.microsoft.com/office/drawing/2014/main" val="2978782778"/>
                    </a:ext>
                  </a:extLst>
                </a:gridCol>
              </a:tblGrid>
              <a:tr h="183002">
                <a:tc gridSpan="3">
                  <a:txBody>
                    <a:bodyPr/>
                    <a:lstStyle/>
                    <a:p>
                      <a:pPr algn="ctr" fontAlgn="ctr"/>
                      <a:r>
                        <a:rPr lang="es-CO" sz="1100" u="none" strike="noStrike" dirty="0">
                          <a:effectLst/>
                          <a:latin typeface="Arial" panose="020B0604020202020204" pitchFamily="34" charset="0"/>
                          <a:cs typeface="Arial" panose="020B0604020202020204" pitchFamily="34" charset="0"/>
                        </a:rPr>
                        <a:t>TOTAL COMPARENDOS POR TIPO DE VEHÍCULO ENERO A NOVIEMBRE 15</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472547304"/>
                  </a:ext>
                </a:extLst>
              </a:tr>
              <a:tr h="183002">
                <a:tc>
                  <a:txBody>
                    <a:bodyPr/>
                    <a:lstStyle/>
                    <a:p>
                      <a:pPr algn="ctr" fontAlgn="b"/>
                      <a:r>
                        <a:rPr lang="es-CO" sz="1100" u="none" strike="noStrike" dirty="0">
                          <a:effectLst/>
                          <a:latin typeface="Arial" panose="020B0604020202020204" pitchFamily="34" charset="0"/>
                          <a:cs typeface="Arial" panose="020B0604020202020204" pitchFamily="34" charset="0"/>
                        </a:rPr>
                        <a:t>VEHÍCULO</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AÑO 2021</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 EN TOTAL</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4256130361"/>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Motocicleta</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20.828</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62%</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280586927"/>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Automóvil</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8.666</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26%</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1562109866"/>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Camioneta</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2.630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8%</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3332669744"/>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Campero</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731</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2%</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1616480955"/>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Camión</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348</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1%</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3345503945"/>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Tractocamión</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44</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2172219836"/>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Bicicleta</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5</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3325893656"/>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Microbús</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29</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156863334"/>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Motocarro</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23</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789018101"/>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Buseta</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18</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1245551161"/>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Volqueta</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14</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3058511491"/>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Bus</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6</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3961152341"/>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Moto triciclo</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337353322"/>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Cuatrimoto</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566375857"/>
                  </a:ext>
                </a:extLst>
              </a:tr>
              <a:tr h="183002">
                <a:tc>
                  <a:txBody>
                    <a:bodyPr/>
                    <a:lstStyle/>
                    <a:p>
                      <a:pPr algn="l" fontAlgn="b"/>
                      <a:r>
                        <a:rPr lang="es-CO" sz="1100" u="none" strike="noStrike" dirty="0">
                          <a:effectLst/>
                          <a:latin typeface="Arial" panose="020B0604020202020204" pitchFamily="34" charset="0"/>
                          <a:cs typeface="Arial" panose="020B0604020202020204" pitchFamily="34" charset="0"/>
                        </a:rPr>
                        <a:t>TOTAL</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33.342</a:t>
                      </a:r>
                      <a:endParaRPr lang="es-CO" sz="1100" b="1"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tc>
                  <a:txBody>
                    <a:bodyPr/>
                    <a:lstStyle/>
                    <a:p>
                      <a:pPr algn="ctr" fontAlgn="b"/>
                      <a:r>
                        <a:rPr lang="es-CO" sz="1100" u="none" strike="noStrike" dirty="0">
                          <a:effectLst/>
                          <a:latin typeface="Arial" panose="020B0604020202020204" pitchFamily="34" charset="0"/>
                          <a:cs typeface="Arial" panose="020B0604020202020204" pitchFamily="34" charset="0"/>
                        </a:rPr>
                        <a:t>100%</a:t>
                      </a:r>
                      <a:endParaRPr lang="es-CO" sz="1100" b="0" i="0" u="none" strike="noStrike" dirty="0">
                        <a:solidFill>
                          <a:srgbClr val="000000"/>
                        </a:solidFill>
                        <a:effectLst/>
                        <a:latin typeface="Arial" panose="020B0604020202020204" pitchFamily="34" charset="0"/>
                        <a:cs typeface="Arial" panose="020B0604020202020204" pitchFamily="34" charset="0"/>
                      </a:endParaRPr>
                    </a:p>
                  </a:txBody>
                  <a:tcPr marL="6386" marR="6386" marT="6386" marB="0" anchor="b"/>
                </a:tc>
                <a:extLst>
                  <a:ext uri="{0D108BD9-81ED-4DB2-BD59-A6C34878D82A}">
                    <a16:rowId xmlns:a16="http://schemas.microsoft.com/office/drawing/2014/main" val="2773689613"/>
                  </a:ext>
                </a:extLst>
              </a:tr>
            </a:tbl>
          </a:graphicData>
        </a:graphic>
      </p:graphicFrame>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353598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22920" y="1046323"/>
            <a:ext cx="8855526" cy="1209562"/>
          </a:xfrm>
          <a:prstGeom prst="rect">
            <a:avLst/>
          </a:prstGeom>
        </p:spPr>
        <p:txBody>
          <a:bodyPr wrap="square">
            <a:spAutoFit/>
          </a:bodyPr>
          <a:lstStyle/>
          <a:p>
            <a:pPr algn="ctr">
              <a:lnSpc>
                <a:spcPct val="110000"/>
              </a:lnSpc>
              <a:spcAft>
                <a:spcPts val="0"/>
              </a:spcAft>
            </a:pPr>
            <a:r>
              <a:rPr lang="es-CO" sz="2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Control al espacio público y despejes viales</a:t>
            </a:r>
            <a:endParaRPr lang="es-CO"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0000"/>
              </a:lnSpc>
              <a:spcAft>
                <a:spcPts val="0"/>
              </a:spcAft>
            </a:pPr>
            <a:r>
              <a:rPr lang="es-CO"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Por parqueo en sitio prohibido se elaboraron 6.516 comparendos a conductores; en 2.043 de estos casos se utilizaron cepos</a:t>
            </a:r>
            <a:r>
              <a:rPr lang="es-CO"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Igualmente se realizaron los respectivos despejes viales en los 92 terminalitos</a:t>
            </a:r>
            <a:r>
              <a:rPr lang="es-CO" sz="14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s-CO" sz="1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o puntos de frecuencia de transporte informal en la ciudad.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A6C3C08E-CB26-4A8A-940D-437276783789}"/>
              </a:ext>
            </a:extLst>
          </p:cNvPr>
          <p:cNvPicPr>
            <a:picLocks noChangeAspect="1"/>
          </p:cNvPicPr>
          <p:nvPr/>
        </p:nvPicPr>
        <p:blipFill rotWithShape="1">
          <a:blip r:embed="rId2"/>
          <a:srcRect l="1891" r="1951" b="8676"/>
          <a:stretch/>
        </p:blipFill>
        <p:spPr>
          <a:xfrm>
            <a:off x="156934" y="3996780"/>
            <a:ext cx="8855530" cy="1784709"/>
          </a:xfrm>
          <a:prstGeom prst="rect">
            <a:avLst/>
          </a:prstGeom>
        </p:spPr>
      </p:pic>
      <p:graphicFrame>
        <p:nvGraphicFramePr>
          <p:cNvPr id="5" name="Tabla 4">
            <a:extLst>
              <a:ext uri="{FF2B5EF4-FFF2-40B4-BE49-F238E27FC236}">
                <a16:creationId xmlns:a16="http://schemas.microsoft.com/office/drawing/2014/main" id="{80783313-48AC-4C62-9567-10A3E10951A2}"/>
              </a:ext>
            </a:extLst>
          </p:cNvPr>
          <p:cNvGraphicFramePr>
            <a:graphicFrameLocks noGrp="1"/>
          </p:cNvGraphicFramePr>
          <p:nvPr>
            <p:extLst>
              <p:ext uri="{D42A27DB-BD31-4B8C-83A1-F6EECF244321}">
                <p14:modId xmlns:p14="http://schemas.microsoft.com/office/powerpoint/2010/main" val="271198503"/>
              </p:ext>
            </p:extLst>
          </p:nvPr>
        </p:nvGraphicFramePr>
        <p:xfrm>
          <a:off x="216353" y="2312195"/>
          <a:ext cx="8711292" cy="1756663"/>
        </p:xfrm>
        <a:graphic>
          <a:graphicData uri="http://schemas.openxmlformats.org/drawingml/2006/table">
            <a:tbl>
              <a:tblPr firstRow="1" firstCol="1" bandRow="1">
                <a:tableStyleId>{00A15C55-8517-42AA-B614-E9B94910E393}</a:tableStyleId>
              </a:tblPr>
              <a:tblGrid>
                <a:gridCol w="1981668">
                  <a:extLst>
                    <a:ext uri="{9D8B030D-6E8A-4147-A177-3AD203B41FA5}">
                      <a16:colId xmlns:a16="http://schemas.microsoft.com/office/drawing/2014/main" val="3670503885"/>
                    </a:ext>
                  </a:extLst>
                </a:gridCol>
                <a:gridCol w="1951491">
                  <a:extLst>
                    <a:ext uri="{9D8B030D-6E8A-4147-A177-3AD203B41FA5}">
                      <a16:colId xmlns:a16="http://schemas.microsoft.com/office/drawing/2014/main" val="2728393956"/>
                    </a:ext>
                  </a:extLst>
                </a:gridCol>
                <a:gridCol w="1277522">
                  <a:extLst>
                    <a:ext uri="{9D8B030D-6E8A-4147-A177-3AD203B41FA5}">
                      <a16:colId xmlns:a16="http://schemas.microsoft.com/office/drawing/2014/main" val="3029780591"/>
                    </a:ext>
                  </a:extLst>
                </a:gridCol>
                <a:gridCol w="1468647">
                  <a:extLst>
                    <a:ext uri="{9D8B030D-6E8A-4147-A177-3AD203B41FA5}">
                      <a16:colId xmlns:a16="http://schemas.microsoft.com/office/drawing/2014/main" val="3776189024"/>
                    </a:ext>
                  </a:extLst>
                </a:gridCol>
                <a:gridCol w="2031964">
                  <a:extLst>
                    <a:ext uri="{9D8B030D-6E8A-4147-A177-3AD203B41FA5}">
                      <a16:colId xmlns:a16="http://schemas.microsoft.com/office/drawing/2014/main" val="3666523949"/>
                    </a:ext>
                  </a:extLst>
                </a:gridCol>
              </a:tblGrid>
              <a:tr h="251740">
                <a:tc gridSpan="5">
                  <a:txBody>
                    <a:bodyPr/>
                    <a:lstStyle/>
                    <a:p>
                      <a:pPr algn="ctr" rtl="0" fontAlgn="ctr"/>
                      <a:r>
                        <a:rPr lang="es-CO" sz="1600" u="none" strike="noStrike" dirty="0">
                          <a:effectLst/>
                          <a:latin typeface="Arial" panose="020B0604020202020204" pitchFamily="34" charset="0"/>
                          <a:cs typeface="Arial" panose="020B0604020202020204" pitchFamily="34" charset="0"/>
                        </a:rPr>
                        <a:t>COMPARATIVO COMPARENDOS POR PARQUEO AÑOS 2020-2021</a:t>
                      </a:r>
                      <a:endParaRPr lang="es-CO" sz="1600" b="1" i="0" u="none" strike="noStrike" dirty="0">
                        <a:solidFill>
                          <a:srgbClr val="FFFFFF"/>
                        </a:solidFill>
                        <a:effectLst/>
                        <a:latin typeface="Arial" panose="020B0604020202020204" pitchFamily="34" charset="0"/>
                        <a:cs typeface="Arial" panose="020B0604020202020204" pitchFamily="34" charset="0"/>
                      </a:endParaRPr>
                    </a:p>
                  </a:txBody>
                  <a:tcPr marL="5464" marR="5464" marT="5464"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56015308"/>
                  </a:ext>
                </a:extLst>
              </a:tr>
              <a:tr h="251740">
                <a:tc gridSpan="5">
                  <a:txBody>
                    <a:bodyPr/>
                    <a:lstStyle/>
                    <a:p>
                      <a:pPr algn="ctr" rtl="0" fontAlgn="ctr"/>
                      <a:r>
                        <a:rPr lang="es-CO" sz="1600" u="none" strike="noStrike" dirty="0">
                          <a:effectLst/>
                          <a:latin typeface="Arial" panose="020B0604020202020204" pitchFamily="34" charset="0"/>
                          <a:cs typeface="Arial" panose="020B0604020202020204" pitchFamily="34" charset="0"/>
                        </a:rPr>
                        <a:t>ENERO A NOVIEMBRE 15</a:t>
                      </a:r>
                      <a:endParaRPr lang="es-CO" sz="1600" b="1" i="0" u="none" strike="noStrike" dirty="0">
                        <a:solidFill>
                          <a:srgbClr val="FFFFFF"/>
                        </a:solidFill>
                        <a:effectLst/>
                        <a:latin typeface="Arial" panose="020B0604020202020204" pitchFamily="34" charset="0"/>
                        <a:cs typeface="Arial" panose="020B0604020202020204" pitchFamily="34" charset="0"/>
                      </a:endParaRPr>
                    </a:p>
                  </a:txBody>
                  <a:tcPr marL="5464" marR="5464" marT="5464"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79166492"/>
                  </a:ext>
                </a:extLst>
              </a:tr>
              <a:tr h="497963">
                <a:tc>
                  <a:txBody>
                    <a:bodyPr/>
                    <a:lstStyle/>
                    <a:p>
                      <a:pPr algn="ctr" rtl="0" fontAlgn="ctr"/>
                      <a:r>
                        <a:rPr lang="es-CO" sz="1600" u="none" strike="noStrike" dirty="0">
                          <a:effectLst/>
                          <a:latin typeface="Arial" panose="020B0604020202020204" pitchFamily="34" charset="0"/>
                          <a:cs typeface="Arial" panose="020B0604020202020204" pitchFamily="34" charset="0"/>
                        </a:rPr>
                        <a:t>VEHÍCULOS </a:t>
                      </a:r>
                      <a:endParaRPr lang="es-CO" sz="1600" b="1" i="0" u="none" strike="noStrike" dirty="0">
                        <a:solidFill>
                          <a:srgbClr val="FFFFFF"/>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AÑO 2020</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AÑO 2021</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DIF AÑO 2020-2021</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 DIF</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extLst>
                  <a:ext uri="{0D108BD9-81ED-4DB2-BD59-A6C34878D82A}">
                    <a16:rowId xmlns:a16="http://schemas.microsoft.com/office/drawing/2014/main" val="4174612538"/>
                  </a:ext>
                </a:extLst>
              </a:tr>
              <a:tr h="251740">
                <a:tc>
                  <a:txBody>
                    <a:bodyPr/>
                    <a:lstStyle/>
                    <a:p>
                      <a:pPr algn="l" rtl="0" fontAlgn="ctr"/>
                      <a:r>
                        <a:rPr lang="es-CO" sz="1600" u="none" strike="noStrike" dirty="0">
                          <a:effectLst/>
                          <a:latin typeface="Arial" panose="020B0604020202020204" pitchFamily="34" charset="0"/>
                          <a:cs typeface="Arial" panose="020B0604020202020204" pitchFamily="34" charset="0"/>
                        </a:rPr>
                        <a:t>INMOVILIZADOS</a:t>
                      </a:r>
                      <a:endParaRPr lang="es-CO" sz="1600" b="1" i="0" u="none" strike="noStrike" dirty="0">
                        <a:solidFill>
                          <a:srgbClr val="FFFFFF"/>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824</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678</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-146</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-18%</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extLst>
                  <a:ext uri="{0D108BD9-81ED-4DB2-BD59-A6C34878D82A}">
                    <a16:rowId xmlns:a16="http://schemas.microsoft.com/office/drawing/2014/main" val="2403328504"/>
                  </a:ext>
                </a:extLst>
              </a:tr>
              <a:tr h="251740">
                <a:tc>
                  <a:txBody>
                    <a:bodyPr/>
                    <a:lstStyle/>
                    <a:p>
                      <a:pPr algn="l" rtl="0" fontAlgn="ctr"/>
                      <a:r>
                        <a:rPr lang="es-CO" sz="1600" u="none" strike="noStrike" dirty="0">
                          <a:effectLst/>
                          <a:latin typeface="Arial" panose="020B0604020202020204" pitchFamily="34" charset="0"/>
                          <a:cs typeface="Arial" panose="020B0604020202020204" pitchFamily="34" charset="0"/>
                        </a:rPr>
                        <a:t>SIN INMOVILIZAR</a:t>
                      </a:r>
                      <a:endParaRPr lang="es-CO" sz="1600" b="1" i="0" u="none" strike="noStrike" dirty="0">
                        <a:solidFill>
                          <a:srgbClr val="FFFFFF"/>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4.810</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5.838</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1028</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21%</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extLst>
                  <a:ext uri="{0D108BD9-81ED-4DB2-BD59-A6C34878D82A}">
                    <a16:rowId xmlns:a16="http://schemas.microsoft.com/office/drawing/2014/main" val="3754303431"/>
                  </a:ext>
                </a:extLst>
              </a:tr>
              <a:tr h="251740">
                <a:tc>
                  <a:txBody>
                    <a:bodyPr/>
                    <a:lstStyle/>
                    <a:p>
                      <a:pPr algn="l" rtl="0" fontAlgn="ctr"/>
                      <a:r>
                        <a:rPr lang="es-CO" sz="1600" u="none" strike="noStrike" dirty="0">
                          <a:effectLst/>
                          <a:latin typeface="Arial" panose="020B0604020202020204" pitchFamily="34" charset="0"/>
                          <a:cs typeface="Arial" panose="020B0604020202020204" pitchFamily="34" charset="0"/>
                        </a:rPr>
                        <a:t>TOTAL </a:t>
                      </a:r>
                      <a:endParaRPr lang="es-CO" sz="1600" b="1" i="0" u="none" strike="noStrike" dirty="0">
                        <a:solidFill>
                          <a:srgbClr val="FFFFFF"/>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5.634</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6.516</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882</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tc>
                  <a:txBody>
                    <a:bodyPr/>
                    <a:lstStyle/>
                    <a:p>
                      <a:pPr algn="ctr" rtl="0" fontAlgn="ctr"/>
                      <a:r>
                        <a:rPr lang="es-CO" sz="1600" u="none" strike="noStrike" dirty="0">
                          <a:effectLst/>
                          <a:latin typeface="Arial" panose="020B0604020202020204" pitchFamily="34" charset="0"/>
                          <a:cs typeface="Arial" panose="020B0604020202020204" pitchFamily="34" charset="0"/>
                        </a:rPr>
                        <a:t>16%</a:t>
                      </a:r>
                      <a:endParaRPr lang="es-CO" sz="1600" b="0" i="0" u="none" strike="noStrike" dirty="0">
                        <a:solidFill>
                          <a:srgbClr val="000000"/>
                        </a:solidFill>
                        <a:effectLst/>
                        <a:latin typeface="Arial" panose="020B0604020202020204" pitchFamily="34" charset="0"/>
                        <a:cs typeface="Arial" panose="020B0604020202020204" pitchFamily="34" charset="0"/>
                      </a:endParaRPr>
                    </a:p>
                  </a:txBody>
                  <a:tcPr marL="5464" marR="5464" marT="5464" marB="0" anchor="ctr"/>
                </a:tc>
                <a:extLst>
                  <a:ext uri="{0D108BD9-81ED-4DB2-BD59-A6C34878D82A}">
                    <a16:rowId xmlns:a16="http://schemas.microsoft.com/office/drawing/2014/main" val="2225218766"/>
                  </a:ext>
                </a:extLst>
              </a:tr>
            </a:tbl>
          </a:graphicData>
        </a:graphic>
      </p:graphicFrame>
      <p:sp>
        <p:nvSpPr>
          <p:cNvPr id="11" name="Rectángulo 10"/>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5" name="CuadroTexto 14">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128695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84363" y="929521"/>
            <a:ext cx="8575272" cy="461665"/>
          </a:xfrm>
          <a:prstGeom prst="rect">
            <a:avLst/>
          </a:prstGeom>
          <a:noFill/>
          <a:ln>
            <a:noFill/>
          </a:ln>
        </p:spPr>
        <p:txBody>
          <a:bodyPr wrap="square" rtlCol="0">
            <a:spAutoFit/>
          </a:bodyPr>
          <a:lstStyle/>
          <a:p>
            <a:pPr algn="ctr"/>
            <a:r>
              <a:rPr lang="es-CO" sz="2400" b="1" i="1" dirty="0"/>
              <a:t>Comparendos por TRANSPORTE INFORMAL</a:t>
            </a:r>
          </a:p>
        </p:txBody>
      </p:sp>
      <p:sp>
        <p:nvSpPr>
          <p:cNvPr id="4" name="CuadroTexto 3"/>
          <p:cNvSpPr txBox="1"/>
          <p:nvPr/>
        </p:nvSpPr>
        <p:spPr>
          <a:xfrm>
            <a:off x="81505" y="1353086"/>
            <a:ext cx="8915402" cy="769441"/>
          </a:xfrm>
          <a:prstGeom prst="rect">
            <a:avLst/>
          </a:prstGeom>
          <a:noFill/>
        </p:spPr>
        <p:txBody>
          <a:bodyPr wrap="square" rtlCol="0">
            <a:spAutoFit/>
          </a:bodyPr>
          <a:lstStyle/>
          <a:p>
            <a:pPr algn="just"/>
            <a:r>
              <a:rPr lang="es-CO" sz="1100" b="1" dirty="0">
                <a:latin typeface="Arial" panose="020B0604020202020204" pitchFamily="34" charset="0"/>
                <a:cs typeface="Arial" panose="020B0604020202020204" pitchFamily="34" charset="0"/>
              </a:rPr>
              <a:t>6.982</a:t>
            </a:r>
            <a:r>
              <a:rPr lang="es-CO" sz="1100" dirty="0">
                <a:latin typeface="Arial" panose="020B0604020202020204" pitchFamily="34" charset="0"/>
                <a:cs typeface="Arial" panose="020B0604020202020204" pitchFamily="34" charset="0"/>
              </a:rPr>
              <a:t> </a:t>
            </a:r>
            <a:r>
              <a:rPr lang="es-CO" sz="1100" b="1" dirty="0">
                <a:latin typeface="Arial" panose="020B0604020202020204" pitchFamily="34" charset="0"/>
                <a:cs typeface="Arial" panose="020B0604020202020204" pitchFamily="34" charset="0"/>
              </a:rPr>
              <a:t>comparendos asociados al transporte informal, </a:t>
            </a:r>
            <a:r>
              <a:rPr lang="es-CO" sz="1100" dirty="0">
                <a:latin typeface="Arial" panose="020B0604020202020204" pitchFamily="34" charset="0"/>
                <a:cs typeface="Arial" panose="020B0604020202020204" pitchFamily="34" charset="0"/>
              </a:rPr>
              <a:t>toda vez que en ocasiones es difícil la comprobación del servicio ilegal como quiera que la prueba idónea para esta infracción es la contraprestación por parte del presunto pasajero. Por tal razón se elaboran comparendos que están relacionados con la práctica del transporte ilegal. De esta manera, de los 6.982 comparendos</a:t>
            </a:r>
            <a:r>
              <a:rPr lang="es-CO" sz="1100" b="1" dirty="0">
                <a:latin typeface="Arial" panose="020B0604020202020204" pitchFamily="34" charset="0"/>
                <a:cs typeface="Arial" panose="020B0604020202020204" pitchFamily="34" charset="0"/>
              </a:rPr>
              <a:t>, 871 corresponden a  la infracción D-12.</a:t>
            </a:r>
            <a:endParaRPr lang="es-CO" sz="1100" dirty="0">
              <a:latin typeface="Arial" panose="020B0604020202020204" pitchFamily="34" charset="0"/>
              <a:cs typeface="Arial" panose="020B0604020202020204" pitchFamily="34" charset="0"/>
            </a:endParaRPr>
          </a:p>
        </p:txBody>
      </p:sp>
      <p:graphicFrame>
        <p:nvGraphicFramePr>
          <p:cNvPr id="5" name="Tabla 4">
            <a:extLst>
              <a:ext uri="{FF2B5EF4-FFF2-40B4-BE49-F238E27FC236}">
                <a16:creationId xmlns:a16="http://schemas.microsoft.com/office/drawing/2014/main" id="{737689B7-5567-41C2-8E51-C97CC958E090}"/>
              </a:ext>
            </a:extLst>
          </p:cNvPr>
          <p:cNvGraphicFramePr>
            <a:graphicFrameLocks noGrp="1"/>
          </p:cNvGraphicFramePr>
          <p:nvPr>
            <p:extLst>
              <p:ext uri="{D42A27DB-BD31-4B8C-83A1-F6EECF244321}">
                <p14:modId xmlns:p14="http://schemas.microsoft.com/office/powerpoint/2010/main" val="1687985169"/>
              </p:ext>
            </p:extLst>
          </p:nvPr>
        </p:nvGraphicFramePr>
        <p:xfrm>
          <a:off x="203198" y="2195929"/>
          <a:ext cx="8745337" cy="3623660"/>
        </p:xfrm>
        <a:graphic>
          <a:graphicData uri="http://schemas.openxmlformats.org/drawingml/2006/table">
            <a:tbl>
              <a:tblPr>
                <a:tableStyleId>{9DCAF9ED-07DC-4A11-8D7F-57B35C25682E}</a:tableStyleId>
              </a:tblPr>
              <a:tblGrid>
                <a:gridCol w="914850">
                  <a:extLst>
                    <a:ext uri="{9D8B030D-6E8A-4147-A177-3AD203B41FA5}">
                      <a16:colId xmlns:a16="http://schemas.microsoft.com/office/drawing/2014/main" val="3323245462"/>
                    </a:ext>
                  </a:extLst>
                </a:gridCol>
                <a:gridCol w="5540001">
                  <a:extLst>
                    <a:ext uri="{9D8B030D-6E8A-4147-A177-3AD203B41FA5}">
                      <a16:colId xmlns:a16="http://schemas.microsoft.com/office/drawing/2014/main" val="24555019"/>
                    </a:ext>
                  </a:extLst>
                </a:gridCol>
                <a:gridCol w="1161143">
                  <a:extLst>
                    <a:ext uri="{9D8B030D-6E8A-4147-A177-3AD203B41FA5}">
                      <a16:colId xmlns:a16="http://schemas.microsoft.com/office/drawing/2014/main" val="1133590364"/>
                    </a:ext>
                  </a:extLst>
                </a:gridCol>
                <a:gridCol w="1129343">
                  <a:extLst>
                    <a:ext uri="{9D8B030D-6E8A-4147-A177-3AD203B41FA5}">
                      <a16:colId xmlns:a16="http://schemas.microsoft.com/office/drawing/2014/main" val="1267707763"/>
                    </a:ext>
                  </a:extLst>
                </a:gridCol>
              </a:tblGrid>
              <a:tr h="317590">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Código Inf</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INFRACCIONES ASOCIADAS AL TRANSPORTE INFORMAL ENE - NOV 15 AÑO 2021</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TOTAL</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EN TOTAL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extLst>
                  <a:ext uri="{0D108BD9-81ED-4DB2-BD59-A6C34878D82A}">
                    <a16:rowId xmlns:a16="http://schemas.microsoft.com/office/drawing/2014/main" val="590413712"/>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C02</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Estacionar en sitio prohibido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1.706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24%</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631419071"/>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B01</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Cond veh-sin (licencia-con ella vencida-adulterada-o no patentado</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697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10%</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1993730401"/>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C24</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Conducir moto sin observar la norma-(parqueo-casco-chaleco-luces etc.)</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874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13%</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3548601638"/>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D12</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Conducir vehículo para uso diferente al autorizado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871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12%</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solidFill>
                      <a:schemeClr val="accent2">
                        <a:lumMod val="60000"/>
                        <a:lumOff val="40000"/>
                      </a:schemeClr>
                    </a:solidFill>
                  </a:tcPr>
                </a:tc>
                <a:extLst>
                  <a:ext uri="{0D108BD9-81ED-4DB2-BD59-A6C34878D82A}">
                    <a16:rowId xmlns:a16="http://schemas.microsoft.com/office/drawing/2014/main" val="92159891"/>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C35</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No realizar revisión técnico mecánica o no portarla</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1.124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16%</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1176097091"/>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D02</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Conducir sin soat</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415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6%</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1242346167"/>
                  </a:ext>
                </a:extLst>
              </a:tr>
              <a:tr h="330607">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C15</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Conducir  excediendo la capacidad (sobre cupo)</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53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3194550235"/>
                  </a:ext>
                </a:extLst>
              </a:tr>
              <a:tr h="330607">
                <a:tc gridSpan="2">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Otras infracciones LEY 769</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hMerge="1">
                  <a:txBody>
                    <a:bodyPr/>
                    <a:lstStyle/>
                    <a:p>
                      <a:endParaRPr lang="es-CO"/>
                    </a:p>
                  </a:txBody>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1.149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16%</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1701894155"/>
                  </a:ext>
                </a:extLst>
              </a:tr>
              <a:tr h="330607">
                <a:tc gridSpan="2">
                  <a:txBody>
                    <a:bodyPr/>
                    <a:lstStyle/>
                    <a:p>
                      <a:pPr algn="l" fontAlgn="ctr"/>
                      <a:r>
                        <a:rPr lang="es-CO" sz="1050" b="1" u="none" strike="noStrike" dirty="0">
                          <a:solidFill>
                            <a:srgbClr val="000000"/>
                          </a:solidFill>
                          <a:effectLst/>
                          <a:latin typeface="Arial" panose="020B0604020202020204" pitchFamily="34" charset="0"/>
                          <a:cs typeface="Arial" panose="020B0604020202020204" pitchFamily="34" charset="0"/>
                        </a:rPr>
                        <a:t>SANCIONES AL SERVICIO PÚBLICO DE PASAJEROS POR PRESTAR SERVICIO LEY 1383 INFORMAL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hMerge="1">
                  <a:txBody>
                    <a:bodyPr/>
                    <a:lstStyle/>
                    <a:p>
                      <a:endParaRPr lang="es-CO"/>
                    </a:p>
                  </a:txBody>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93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249433303"/>
                  </a:ext>
                </a:extLst>
              </a:tr>
              <a:tr h="330607">
                <a:tc gridSpan="2">
                  <a:txBody>
                    <a:bodyPr/>
                    <a:lstStyle/>
                    <a:p>
                      <a:pPr algn="ctr" fontAlgn="b"/>
                      <a:r>
                        <a:rPr lang="es-CO" sz="1050" b="1" u="none" strike="noStrike" dirty="0">
                          <a:solidFill>
                            <a:srgbClr val="000000"/>
                          </a:solidFill>
                          <a:effectLst/>
                          <a:latin typeface="Arial" panose="020B0604020202020204" pitchFamily="34" charset="0"/>
                          <a:cs typeface="Arial" panose="020B0604020202020204" pitchFamily="34" charset="0"/>
                        </a:rPr>
                        <a:t>Total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b"/>
                </a:tc>
                <a:tc hMerge="1">
                  <a:txBody>
                    <a:bodyPr/>
                    <a:lstStyle/>
                    <a:p>
                      <a:endParaRPr lang="es-CO"/>
                    </a:p>
                  </a:txBody>
                  <a:tcP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                                                       6.982 </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tc>
                  <a:txBody>
                    <a:bodyPr/>
                    <a:lstStyle/>
                    <a:p>
                      <a:pPr algn="ctr" fontAlgn="ctr"/>
                      <a:r>
                        <a:rPr lang="es-CO" sz="1050" b="1" u="none" strike="noStrike" dirty="0">
                          <a:solidFill>
                            <a:srgbClr val="000000"/>
                          </a:solidFill>
                          <a:effectLst/>
                          <a:latin typeface="Arial" panose="020B0604020202020204" pitchFamily="34" charset="0"/>
                          <a:cs typeface="Arial" panose="020B0604020202020204" pitchFamily="34" charset="0"/>
                        </a:rPr>
                        <a:t>100%</a:t>
                      </a:r>
                      <a:endParaRPr lang="es-CO" sz="1050" b="1" i="0" u="none" strike="noStrike" dirty="0">
                        <a:solidFill>
                          <a:srgbClr val="000000"/>
                        </a:solidFill>
                        <a:effectLst/>
                        <a:latin typeface="Arial" panose="020B0604020202020204" pitchFamily="34" charset="0"/>
                        <a:cs typeface="Arial" panose="020B0604020202020204" pitchFamily="34" charset="0"/>
                      </a:endParaRPr>
                    </a:p>
                  </a:txBody>
                  <a:tcPr marL="6979" marR="6979" marT="6979" marB="0" anchor="ctr"/>
                </a:tc>
                <a:extLst>
                  <a:ext uri="{0D108BD9-81ED-4DB2-BD59-A6C34878D82A}">
                    <a16:rowId xmlns:a16="http://schemas.microsoft.com/office/drawing/2014/main" val="1503548741"/>
                  </a:ext>
                </a:extLst>
              </a:tr>
            </a:tbl>
          </a:graphicData>
        </a:graphic>
      </p:graphicFrame>
      <p:sp>
        <p:nvSpPr>
          <p:cNvPr id="11" name="Rectángulo 10"/>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2" name="Imagen 11">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PROGRAMA: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FORTALECIMIENTO INSTITUCIONAL PARA EL CONTROL DEL TRÁNSITO Y LA SEGURIDAD VIAL</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68875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p:cNvSpPr/>
          <p:nvPr/>
        </p:nvSpPr>
        <p:spPr>
          <a:xfrm>
            <a:off x="0" y="5921528"/>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9" name="Imagen 18">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20" name="CuadroTexto 19">
            <a:extLst>
              <a:ext uri="{FF2B5EF4-FFF2-40B4-BE49-F238E27FC236}">
                <a16:creationId xmlns:a16="http://schemas.microsoft.com/office/drawing/2014/main" id="{FCD08986-1C18-4533-90D2-F6571FD3CF18}"/>
              </a:ext>
            </a:extLst>
          </p:cNvPr>
          <p:cNvSpPr txBox="1"/>
          <p:nvPr/>
        </p:nvSpPr>
        <p:spPr>
          <a:xfrm>
            <a:off x="248339" y="1000622"/>
            <a:ext cx="8460794" cy="729430"/>
          </a:xfrm>
          <a:prstGeom prst="rect">
            <a:avLst/>
          </a:prstGeom>
          <a:noFill/>
        </p:spPr>
        <p:txBody>
          <a:bodyPr wrap="square">
            <a:spAutoFit/>
          </a:bodyPr>
          <a:lstStyle/>
          <a:p>
            <a:r>
              <a:rPr lang="es-CO" sz="2000" b="1" dirty="0">
                <a:latin typeface="Arial Black" panose="020B0A04020102020204" pitchFamily="34" charset="0"/>
                <a:cs typeface="Arial" panose="020B0604020202020204" pitchFamily="34" charset="0"/>
              </a:rPr>
              <a:t>Ejecución presupuestal de ingresos </a:t>
            </a:r>
            <a:endParaRPr lang="es-CO" sz="1050" b="1" dirty="0">
              <a:solidFill>
                <a:schemeClr val="tx1">
                  <a:lumMod val="50000"/>
                  <a:lumOff val="50000"/>
                </a:schemeClr>
              </a:solidFill>
              <a:latin typeface="Arial Black" panose="020B0A04020102020204" pitchFamily="34" charset="0"/>
              <a:cs typeface="Arial" panose="020B0604020202020204" pitchFamily="34" charset="0"/>
            </a:endParaRPr>
          </a:p>
          <a:p>
            <a:pPr algn="just">
              <a:lnSpc>
                <a:spcPct val="107000"/>
              </a:lnSpc>
              <a:spcAft>
                <a:spcPts val="800"/>
              </a:spcAft>
            </a:pPr>
            <a:r>
              <a:rPr lang="es-CO" sz="2000" b="1" dirty="0">
                <a:solidFill>
                  <a:schemeClr val="tx1">
                    <a:lumMod val="50000"/>
                    <a:lumOff val="50000"/>
                  </a:schemeClr>
                </a:solidFill>
                <a:latin typeface="Arial Black" panose="020B0A04020102020204" pitchFamily="34" charset="0"/>
                <a:ea typeface="Times New Roman" panose="02020603050405020304" pitchFamily="18" charset="0"/>
                <a:cs typeface="Times New Roman" panose="02020603050405020304" pitchFamily="18" charset="0"/>
              </a:rPr>
              <a:t>comparativo ingresos enero a octubre 31 2020-2021</a:t>
            </a:r>
            <a:endParaRPr lang="es-CO" sz="2000" dirty="0">
              <a:solidFill>
                <a:schemeClr val="tx1">
                  <a:lumMod val="50000"/>
                  <a:lumOff val="50000"/>
                </a:schemeClr>
              </a:solidFill>
              <a:latin typeface="Arial Black" panose="020B0A04020102020204" pitchFamily="34" charset="0"/>
              <a:ea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D59DB04A-D9CB-4DDA-87A0-AA089EBCA38B}"/>
              </a:ext>
            </a:extLst>
          </p:cNvPr>
          <p:cNvSpPr txBox="1"/>
          <p:nvPr/>
        </p:nvSpPr>
        <p:spPr>
          <a:xfrm>
            <a:off x="364371" y="3148895"/>
            <a:ext cx="8228730" cy="355803"/>
          </a:xfrm>
          <a:prstGeom prst="rect">
            <a:avLst/>
          </a:prstGeom>
          <a:noFill/>
        </p:spPr>
        <p:txBody>
          <a:bodyPr wrap="square">
            <a:spAutoFit/>
          </a:bodyPr>
          <a:lstStyle/>
          <a:p>
            <a:pPr algn="just">
              <a:lnSpc>
                <a:spcPct val="107000"/>
              </a:lnSpc>
              <a:spcAft>
                <a:spcPts val="800"/>
              </a:spcAft>
            </a:pPr>
            <a:r>
              <a:rPr lang="es-CO" sz="1600" b="1" dirty="0">
                <a:latin typeface="Arial Black" panose="020B0A04020102020204" pitchFamily="34" charset="0"/>
                <a:ea typeface="Times New Roman" panose="02020603050405020304" pitchFamily="18" charset="0"/>
                <a:cs typeface="Times New Roman" panose="02020603050405020304" pitchFamily="18" charset="0"/>
              </a:rPr>
              <a:t>CARTERA POR EDADES CON CORTE A 30 DE SEPTIEMBRE DE 2021</a:t>
            </a:r>
            <a:endParaRPr lang="es-CO" sz="1600" dirty="0">
              <a:latin typeface="Arial Black" panose="020B0A04020102020204" pitchFamily="34" charset="0"/>
              <a:ea typeface="Calibri" panose="020F0502020204030204" pitchFamily="34" charset="0"/>
              <a:cs typeface="Times New Roman" panose="02020603050405020304" pitchFamily="18" charset="0"/>
            </a:endParaRPr>
          </a:p>
        </p:txBody>
      </p:sp>
      <p:pic>
        <p:nvPicPr>
          <p:cNvPr id="22" name="Imagen 21">
            <a:extLst>
              <a:ext uri="{FF2B5EF4-FFF2-40B4-BE49-F238E27FC236}">
                <a16:creationId xmlns:a16="http://schemas.microsoft.com/office/drawing/2014/main" id="{CB4F2AD3-C7E6-4952-B72A-26EA087694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338" y="3629071"/>
            <a:ext cx="8679762" cy="2066386"/>
          </a:xfrm>
          <a:prstGeom prst="rect">
            <a:avLst/>
          </a:prstGeom>
          <a:noFill/>
          <a:ln>
            <a:noFill/>
          </a:ln>
        </p:spPr>
      </p:pic>
      <p:pic>
        <p:nvPicPr>
          <p:cNvPr id="23" name="Imagen 22">
            <a:extLst>
              <a:ext uri="{FF2B5EF4-FFF2-40B4-BE49-F238E27FC236}">
                <a16:creationId xmlns:a16="http://schemas.microsoft.com/office/drawing/2014/main" id="{59F79309-B669-458D-B996-56CC25556ED3}"/>
              </a:ext>
            </a:extLst>
          </p:cNvPr>
          <p:cNvPicPr>
            <a:picLocks noChangeAspect="1"/>
          </p:cNvPicPr>
          <p:nvPr/>
        </p:nvPicPr>
        <p:blipFill>
          <a:blip r:embed="rId4"/>
          <a:stretch>
            <a:fillRect/>
          </a:stretch>
        </p:blipFill>
        <p:spPr>
          <a:xfrm>
            <a:off x="248338" y="1961975"/>
            <a:ext cx="8679762" cy="1021752"/>
          </a:xfrm>
          <a:prstGeom prst="rect">
            <a:avLst/>
          </a:prstGeom>
        </p:spPr>
      </p:pic>
      <p:sp>
        <p:nvSpPr>
          <p:cNvPr id="24" name="Rectángulo 2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5" name="CuadroTexto 24">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INFORMACIÓN FINANCIERA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870641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04024652-6BC9-432D-825B-FB4FF06350A0}"/>
              </a:ext>
            </a:extLst>
          </p:cNvPr>
          <p:cNvSpPr txBox="1"/>
          <p:nvPr/>
        </p:nvSpPr>
        <p:spPr>
          <a:xfrm>
            <a:off x="469458" y="971895"/>
            <a:ext cx="8095268" cy="646331"/>
          </a:xfrm>
          <a:prstGeom prst="rect">
            <a:avLst/>
          </a:prstGeom>
          <a:noFill/>
        </p:spPr>
        <p:txBody>
          <a:bodyPr wrap="square">
            <a:spAutoFit/>
          </a:bodyPr>
          <a:lstStyle/>
          <a:p>
            <a:pPr marL="285750" indent="-285750" algn="just">
              <a:buFont typeface="Wingdings" panose="05000000000000000000" pitchFamily="2" charset="2"/>
              <a:buChar char="ü"/>
            </a:pPr>
            <a:r>
              <a:rPr lang="es-MX" sz="1200" dirty="0">
                <a:latin typeface="Arial" panose="020B0604020202020204" pitchFamily="34" charset="0"/>
                <a:cs typeface="Arial" panose="020B0604020202020204" pitchFamily="34" charset="0"/>
              </a:rPr>
              <a:t>J</a:t>
            </a:r>
            <a:r>
              <a:rPr lang="es-MX" sz="1200" b="0" i="0" dirty="0">
                <a:effectLst/>
                <a:latin typeface="Arial" panose="020B0604020202020204" pitchFamily="34" charset="0"/>
                <a:cs typeface="Arial" panose="020B0604020202020204" pitchFamily="34" charset="0"/>
              </a:rPr>
              <a:t>ornada: “El Amarillo te lleva legal”, estrategia de la Dirección de Tránsito de Bucaramanga con la que se promueve el uso y optimización del servicio de taxi como opción legal y segura de transporte para los  ciudadanos.</a:t>
            </a:r>
            <a:endParaRPr lang="es-CO" sz="1200" dirty="0">
              <a:latin typeface="Arial" panose="020B0604020202020204" pitchFamily="34" charset="0"/>
              <a:cs typeface="Arial" panose="020B0604020202020204" pitchFamily="34" charset="0"/>
            </a:endParaRPr>
          </a:p>
        </p:txBody>
      </p:sp>
      <p:pic>
        <p:nvPicPr>
          <p:cNvPr id="13316" name="Picture 4" descr="Imagen">
            <a:extLst>
              <a:ext uri="{FF2B5EF4-FFF2-40B4-BE49-F238E27FC236}">
                <a16:creationId xmlns:a16="http://schemas.microsoft.com/office/drawing/2014/main" id="{9099E354-F18A-4FA2-B2F2-221F5EB68F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6672" y="1707362"/>
            <a:ext cx="2273674" cy="2273674"/>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C2D04A54-B94C-4A2B-A6C3-14C7BD6E6863}"/>
              </a:ext>
            </a:extLst>
          </p:cNvPr>
          <p:cNvSpPr txBox="1"/>
          <p:nvPr/>
        </p:nvSpPr>
        <p:spPr>
          <a:xfrm>
            <a:off x="964894" y="4221996"/>
            <a:ext cx="5767197" cy="1384995"/>
          </a:xfrm>
          <a:prstGeom prst="rect">
            <a:avLst/>
          </a:prstGeom>
          <a:noFill/>
        </p:spPr>
        <p:txBody>
          <a:bodyPr wrap="square" rtlCol="0">
            <a:spAutoFit/>
          </a:bodyPr>
          <a:lstStyle/>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Campañas educativas </a:t>
            </a: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Videos de promoción del Transporte legal </a:t>
            </a: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Despeje de terminalitos</a:t>
            </a: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Operativos de control</a:t>
            </a: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Gestión de recursos</a:t>
            </a:r>
          </a:p>
          <a:p>
            <a:pPr marL="285750" indent="-285750">
              <a:buFont typeface="Wingdings" panose="05000000000000000000" pitchFamily="2" charset="2"/>
              <a:buChar char="ü"/>
            </a:pPr>
            <a:r>
              <a:rPr lang="es-MX" sz="1400" dirty="0">
                <a:latin typeface="Arial" panose="020B0604020202020204" pitchFamily="34" charset="0"/>
                <a:cs typeface="Arial" panose="020B0604020202020204" pitchFamily="34" charset="0"/>
              </a:rPr>
              <a:t>Gestión convenio PONAL</a:t>
            </a:r>
            <a:endParaRPr lang="es-CO" sz="1400" dirty="0">
              <a:latin typeface="Arial" panose="020B0604020202020204" pitchFamily="34" charset="0"/>
              <a:cs typeface="Arial" panose="020B0604020202020204" pitchFamily="34" charset="0"/>
            </a:endParaRPr>
          </a:p>
        </p:txBody>
      </p:sp>
      <p:pic>
        <p:nvPicPr>
          <p:cNvPr id="20" name="Imagen 19">
            <a:extLst>
              <a:ext uri="{FF2B5EF4-FFF2-40B4-BE49-F238E27FC236}">
                <a16:creationId xmlns:a16="http://schemas.microsoft.com/office/drawing/2014/main" id="{72FAA5FC-2ACD-49C4-8C2D-8A1C639CA7B1}"/>
              </a:ext>
            </a:extLst>
          </p:cNvPr>
          <p:cNvPicPr>
            <a:picLocks noChangeAspect="1"/>
          </p:cNvPicPr>
          <p:nvPr/>
        </p:nvPicPr>
        <p:blipFill rotWithShape="1">
          <a:blip r:embed="rId4"/>
          <a:srcRect r="43080"/>
          <a:stretch/>
        </p:blipFill>
        <p:spPr>
          <a:xfrm>
            <a:off x="4814734" y="3646068"/>
            <a:ext cx="2754565" cy="2734689"/>
          </a:xfrm>
          <a:prstGeom prst="rect">
            <a:avLst/>
          </a:prstGeom>
        </p:spPr>
      </p:pic>
      <p:sp>
        <p:nvSpPr>
          <p:cNvPr id="17" name="CuadroTexto 16">
            <a:extLst>
              <a:ext uri="{FF2B5EF4-FFF2-40B4-BE49-F238E27FC236}">
                <a16:creationId xmlns:a16="http://schemas.microsoft.com/office/drawing/2014/main" id="{0D5246DD-C407-4640-BDCA-7A8CAAB86B42}"/>
              </a:ext>
            </a:extLst>
          </p:cNvPr>
          <p:cNvSpPr txBox="1"/>
          <p:nvPr/>
        </p:nvSpPr>
        <p:spPr>
          <a:xfrm>
            <a:off x="387819" y="219081"/>
            <a:ext cx="5053764" cy="646331"/>
          </a:xfrm>
          <a:prstGeom prst="rect">
            <a:avLst/>
          </a:prstGeom>
          <a:noFill/>
        </p:spPr>
        <p:txBody>
          <a:bodyPr wrap="square" rtlCol="0">
            <a:spAutoFit/>
          </a:bodyPr>
          <a:lstStyle/>
          <a:p>
            <a:r>
              <a:rPr lang="es-CO" b="1" dirty="0">
                <a:solidFill>
                  <a:schemeClr val="bg1"/>
                </a:solidFill>
                <a:latin typeface="Arial" panose="020B0604020202020204" pitchFamily="34" charset="0"/>
                <a:cs typeface="Arial" panose="020B0604020202020204" pitchFamily="34" charset="0"/>
              </a:rPr>
              <a:t>Principales avances y logros en la Gestión</a:t>
            </a:r>
          </a:p>
          <a:p>
            <a:r>
              <a:rPr lang="es-CO" b="1" dirty="0">
                <a:solidFill>
                  <a:schemeClr val="bg1"/>
                </a:solidFill>
                <a:latin typeface="Arial" panose="020B0604020202020204" pitchFamily="34" charset="0"/>
                <a:cs typeface="Arial" panose="020B0604020202020204" pitchFamily="34" charset="0"/>
              </a:rPr>
              <a:t> Enero a Octubre de 2021</a:t>
            </a:r>
          </a:p>
        </p:txBody>
      </p:sp>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pic>
        <p:nvPicPr>
          <p:cNvPr id="12290" name="Picture 2">
            <a:extLst>
              <a:ext uri="{FF2B5EF4-FFF2-40B4-BE49-F238E27FC236}">
                <a16:creationId xmlns:a16="http://schemas.microsoft.com/office/drawing/2014/main" id="{B60B0FEF-EBBC-4E84-94EE-918B5B4557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4547" y="1669934"/>
            <a:ext cx="4091421" cy="2298582"/>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ACCIONES PARA CONTRARRESTAR EL TRANSPORTE INFORMAL EN LA CIUDAD</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480668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A254C7EC-2E01-4D1D-8286-7230F0FE01C1}"/>
              </a:ext>
            </a:extLst>
          </p:cNvPr>
          <p:cNvSpPr txBox="1"/>
          <p:nvPr/>
        </p:nvSpPr>
        <p:spPr>
          <a:xfrm>
            <a:off x="221648" y="1164898"/>
            <a:ext cx="5252051" cy="1384995"/>
          </a:xfrm>
          <a:prstGeom prst="rect">
            <a:avLst/>
          </a:prstGeom>
          <a:noFill/>
        </p:spPr>
        <p:txBody>
          <a:bodyPr wrap="square">
            <a:spAutoFit/>
          </a:bodyPr>
          <a:lstStyle/>
          <a:p>
            <a:pPr marL="285750" indent="-285750" algn="just">
              <a:buFont typeface="Wingdings" panose="05000000000000000000" pitchFamily="2" charset="2"/>
              <a:buChar char="ü"/>
            </a:pPr>
            <a:r>
              <a:rPr lang="es-MX" sz="1400" b="1" i="0" dirty="0">
                <a:effectLst/>
                <a:latin typeface="Arial" panose="020B0604020202020204" pitchFamily="34" charset="0"/>
                <a:cs typeface="Arial" panose="020B0604020202020204" pitchFamily="34" charset="0"/>
              </a:rPr>
              <a:t>Campañas pedagógicas y controles a motociclistas en atención a la Resolución 20203040023385 </a:t>
            </a:r>
            <a:r>
              <a:rPr lang="es-MX" sz="1400" i="0" dirty="0">
                <a:effectLst/>
                <a:latin typeface="Arial" panose="020B0604020202020204" pitchFamily="34" charset="0"/>
                <a:cs typeface="Arial" panose="020B0604020202020204" pitchFamily="34" charset="0"/>
              </a:rPr>
              <a:t>que establece las condiciones mínimas de uso del casco protector para conductores y acompañantes de motocicletas y vehículos similares, con el propósito de reducir las muertes y lesiones de gravedad</a:t>
            </a:r>
            <a:endParaRPr lang="es-CO" sz="1400" dirty="0">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58E5746C-32FB-4387-BF2F-F6FBE229A5A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508" y="1439221"/>
            <a:ext cx="3004367" cy="1997695"/>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A5042BD7-7B92-4095-8456-8449AD77B477}"/>
              </a:ext>
            </a:extLst>
          </p:cNvPr>
          <p:cNvSpPr/>
          <p:nvPr/>
        </p:nvSpPr>
        <p:spPr>
          <a:xfrm>
            <a:off x="241300" y="2755477"/>
            <a:ext cx="5232399" cy="3108543"/>
          </a:xfrm>
          <a:prstGeom prst="rect">
            <a:avLst/>
          </a:prstGeom>
        </p:spPr>
        <p:txBody>
          <a:bodyPr wrap="square">
            <a:spAutoFit/>
          </a:bodyPr>
          <a:lstStyle/>
          <a:p>
            <a:pPr marL="285750" indent="-285750" algn="just">
              <a:buFont typeface="Wingdings" panose="05000000000000000000" pitchFamily="2" charset="2"/>
              <a:buChar char="ü"/>
            </a:pPr>
            <a:r>
              <a:rPr lang="es-MX" sz="1400" dirty="0">
                <a:latin typeface="Arial" panose="020B0604020202020204" pitchFamily="34" charset="0"/>
                <a:cs typeface="Arial" panose="020B0604020202020204" pitchFamily="34" charset="0"/>
              </a:rPr>
              <a:t>Firma del </a:t>
            </a:r>
            <a:r>
              <a:rPr lang="es-MX" sz="1400" b="1" dirty="0">
                <a:latin typeface="Arial" panose="020B0604020202020204" pitchFamily="34" charset="0"/>
                <a:cs typeface="Arial" panose="020B0604020202020204" pitchFamily="34" charset="0"/>
              </a:rPr>
              <a:t>Convenio Interadministrativo de Cooperación No. 274 del 10 de agosto de 2021 entre la Dirección de Tránsito de Bucaramanga y la Policía Nacional </a:t>
            </a:r>
            <a:r>
              <a:rPr lang="es-MX" sz="1400" dirty="0">
                <a:latin typeface="Arial" panose="020B0604020202020204" pitchFamily="34" charset="0"/>
                <a:cs typeface="Arial" panose="020B0604020202020204" pitchFamily="34" charset="0"/>
              </a:rPr>
              <a:t>para fortalecer la operatividad y control vial en cuanto a:</a:t>
            </a:r>
          </a:p>
          <a:p>
            <a:endParaRPr lang="es-MX"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s-MX" sz="1400" dirty="0">
                <a:latin typeface="Arial" panose="020B0604020202020204" pitchFamily="34" charset="0"/>
                <a:cs typeface="Arial" panose="020B0604020202020204" pitchFamily="34" charset="0"/>
              </a:rPr>
              <a:t>Operativos de control al transporte informal</a:t>
            </a:r>
          </a:p>
          <a:p>
            <a:pPr marL="285750" indent="-285750">
              <a:buFont typeface="Wingdings" panose="05000000000000000000" pitchFamily="2" charset="2"/>
              <a:buChar char="§"/>
            </a:pPr>
            <a:r>
              <a:rPr lang="es-MX" sz="1400" dirty="0">
                <a:latin typeface="Arial" panose="020B0604020202020204" pitchFamily="34" charset="0"/>
                <a:cs typeface="Arial" panose="020B0604020202020204" pitchFamily="34" charset="0"/>
              </a:rPr>
              <a:t>Operativos de control a motociclistas sobre la utilización del casco y chaleco conforme al Código Nacional de Tránsito</a:t>
            </a:r>
          </a:p>
          <a:p>
            <a:pPr marL="285750" indent="-285750">
              <a:buFont typeface="Wingdings" panose="05000000000000000000" pitchFamily="2" charset="2"/>
              <a:buChar char="§"/>
            </a:pPr>
            <a:r>
              <a:rPr lang="es-MX" sz="1400" dirty="0">
                <a:latin typeface="Arial" panose="020B0604020202020204" pitchFamily="34" charset="0"/>
                <a:cs typeface="Arial" panose="020B0604020202020204" pitchFamily="34" charset="0"/>
              </a:rPr>
              <a:t>Despeje de las vías que se han identificado como terminalitos o puntos de frecuencia de transporte informal en la ciudad.</a:t>
            </a:r>
          </a:p>
          <a:p>
            <a:pPr marL="285750" indent="-285750">
              <a:buFont typeface="Wingdings" panose="05000000000000000000" pitchFamily="2" charset="2"/>
              <a:buChar char="§"/>
            </a:pPr>
            <a:r>
              <a:rPr lang="es-MX" sz="1400" dirty="0">
                <a:latin typeface="Arial" panose="020B0604020202020204" pitchFamily="34" charset="0"/>
                <a:cs typeface="Arial" panose="020B0604020202020204" pitchFamily="34" charset="0"/>
              </a:rPr>
              <a:t>Control a la exclusividad de las vías del Sistema de Transporte Masivo Metrolínea.</a:t>
            </a:r>
            <a:endParaRPr lang="en-US" sz="1400" dirty="0">
              <a:latin typeface="Arial" panose="020B0604020202020204" pitchFamily="34" charset="0"/>
              <a:cs typeface="Arial" panose="020B0604020202020204" pitchFamily="34" charset="0"/>
            </a:endParaRPr>
          </a:p>
          <a:p>
            <a:endParaRPr lang="es-MX" sz="1400" dirty="0">
              <a:latin typeface="Arial" panose="020B0604020202020204" pitchFamily="34" charset="0"/>
              <a:cs typeface="Arial" panose="020B0604020202020204" pitchFamily="34" charset="0"/>
            </a:endParaRPr>
          </a:p>
        </p:txBody>
      </p:sp>
      <p:pic>
        <p:nvPicPr>
          <p:cNvPr id="19" name="Imagen 18">
            <a:extLst>
              <a:ext uri="{FF2B5EF4-FFF2-40B4-BE49-F238E27FC236}">
                <a16:creationId xmlns:a16="http://schemas.microsoft.com/office/drawing/2014/main" id="{034B3A8B-36D8-48E2-A034-97EEA41F4FD3}"/>
              </a:ext>
            </a:extLst>
          </p:cNvPr>
          <p:cNvPicPr>
            <a:picLocks noChangeAspect="1"/>
          </p:cNvPicPr>
          <p:nvPr/>
        </p:nvPicPr>
        <p:blipFill>
          <a:blip r:embed="rId4"/>
          <a:stretch>
            <a:fillRect/>
          </a:stretch>
        </p:blipFill>
        <p:spPr>
          <a:xfrm>
            <a:off x="5710509" y="3563669"/>
            <a:ext cx="2985364" cy="1677840"/>
          </a:xfrm>
          <a:prstGeom prst="rect">
            <a:avLst/>
          </a:prstGeom>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3" name="Rectángulo 1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4" name="CuadroTexto 13">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ACCIONES PARA CONTRARRESTAR EL TRANSPORTE INFORMAL EN LA CIUDAD</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391821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1A534137-E41A-41E2-8D53-2D14C51000E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4297" y="2001712"/>
            <a:ext cx="3211996" cy="1806748"/>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4B7BDEC2-F677-4432-B328-FEBA0ACB5E13}"/>
              </a:ext>
            </a:extLst>
          </p:cNvPr>
          <p:cNvSpPr txBox="1"/>
          <p:nvPr/>
        </p:nvSpPr>
        <p:spPr>
          <a:xfrm>
            <a:off x="330199" y="964419"/>
            <a:ext cx="5041901" cy="1015663"/>
          </a:xfrm>
          <a:prstGeom prst="rect">
            <a:avLst/>
          </a:prstGeom>
          <a:noFill/>
        </p:spPr>
        <p:txBody>
          <a:bodyPr wrap="square">
            <a:spAutoFit/>
          </a:bodyPr>
          <a:lstStyle/>
          <a:p>
            <a:pPr marL="171450" indent="-171450" algn="just">
              <a:buFont typeface="Wingdings" panose="05000000000000000000" pitchFamily="2" charset="2"/>
              <a:buChar char="§"/>
            </a:pPr>
            <a:r>
              <a:rPr lang="es-MX" sz="1200" b="1" dirty="0">
                <a:solidFill>
                  <a:srgbClr val="000000"/>
                </a:solidFill>
                <a:latin typeface="Arial" panose="020B0604020202020204" pitchFamily="34" charset="0"/>
                <a:cs typeface="Arial" panose="020B0604020202020204" pitchFamily="34" charset="0"/>
              </a:rPr>
              <a:t>Reuniones </a:t>
            </a:r>
            <a:r>
              <a:rPr lang="es-MX" sz="1200" b="1" i="0" dirty="0">
                <a:solidFill>
                  <a:srgbClr val="000000"/>
                </a:solidFill>
                <a:effectLst/>
                <a:latin typeface="Arial" panose="020B0604020202020204" pitchFamily="34" charset="0"/>
                <a:cs typeface="Arial" panose="020B0604020202020204" pitchFamily="34" charset="0"/>
              </a:rPr>
              <a:t>con transportadores de servicio público colectivo para enfrentar el transporte ilegal</a:t>
            </a:r>
          </a:p>
          <a:p>
            <a:pPr algn="l"/>
            <a:r>
              <a:rPr lang="es-CO" sz="1200" b="0" i="0" dirty="0">
                <a:solidFill>
                  <a:srgbClr val="747474"/>
                </a:solidFill>
                <a:effectLst/>
                <a:latin typeface="Arial" panose="020B0604020202020204" pitchFamily="34" charset="0"/>
                <a:cs typeface="Arial" panose="020B0604020202020204" pitchFamily="34" charset="0"/>
              </a:rPr>
              <a:t>Propietarios de buses de transporte público colectivo de servicio urbano de las empresas </a:t>
            </a:r>
            <a:r>
              <a:rPr lang="es-CO" sz="1200" b="0" i="0" dirty="0" err="1">
                <a:solidFill>
                  <a:srgbClr val="747474"/>
                </a:solidFill>
                <a:effectLst/>
                <a:latin typeface="Arial" panose="020B0604020202020204" pitchFamily="34" charset="0"/>
                <a:cs typeface="Arial" panose="020B0604020202020204" pitchFamily="34" charset="0"/>
              </a:rPr>
              <a:t>Cotrander</a:t>
            </a:r>
            <a:r>
              <a:rPr lang="es-CO" sz="1200" b="0" i="0" dirty="0">
                <a:solidFill>
                  <a:srgbClr val="747474"/>
                </a:solidFill>
                <a:effectLst/>
                <a:latin typeface="Arial" panose="020B0604020202020204" pitchFamily="34" charset="0"/>
                <a:cs typeface="Arial" panose="020B0604020202020204" pitchFamily="34" charset="0"/>
              </a:rPr>
              <a:t>, </a:t>
            </a:r>
            <a:r>
              <a:rPr lang="es-CO" sz="1200" b="0" i="0" dirty="0" err="1">
                <a:solidFill>
                  <a:srgbClr val="747474"/>
                </a:solidFill>
                <a:effectLst/>
                <a:latin typeface="Arial" panose="020B0604020202020204" pitchFamily="34" charset="0"/>
                <a:cs typeface="Arial" panose="020B0604020202020204" pitchFamily="34" charset="0"/>
              </a:rPr>
              <a:t>Unitransa</a:t>
            </a:r>
            <a:r>
              <a:rPr lang="es-CO" sz="1200" b="0" i="0" dirty="0">
                <a:solidFill>
                  <a:srgbClr val="747474"/>
                </a:solidFill>
                <a:effectLst/>
                <a:latin typeface="Arial" panose="020B0604020202020204" pitchFamily="34" charset="0"/>
                <a:cs typeface="Arial" panose="020B0604020202020204" pitchFamily="34" charset="0"/>
              </a:rPr>
              <a:t> y </a:t>
            </a:r>
            <a:r>
              <a:rPr lang="es-CO" sz="1200" b="0" i="0" dirty="0" err="1">
                <a:solidFill>
                  <a:srgbClr val="747474"/>
                </a:solidFill>
                <a:effectLst/>
                <a:latin typeface="Arial" panose="020B0604020202020204" pitchFamily="34" charset="0"/>
                <a:cs typeface="Arial" panose="020B0604020202020204" pitchFamily="34" charset="0"/>
              </a:rPr>
              <a:t>Transcolombia</a:t>
            </a:r>
            <a:r>
              <a:rPr lang="es-CO" sz="1200" b="0" i="0" dirty="0">
                <a:solidFill>
                  <a:srgbClr val="747474"/>
                </a:solidFill>
                <a:effectLst/>
                <a:latin typeface="Arial" panose="020B0604020202020204" pitchFamily="34" charset="0"/>
                <a:cs typeface="Arial" panose="020B0604020202020204" pitchFamily="34" charset="0"/>
              </a:rPr>
              <a:t>, agremiados en Asintransco</a:t>
            </a:r>
            <a:endParaRPr lang="es-MX" sz="1200" b="1" i="0" dirty="0">
              <a:solidFill>
                <a:srgbClr val="000000"/>
              </a:solidFill>
              <a:effectLst/>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A23586D6-D186-4123-AD84-CD4C5E2132EF}"/>
              </a:ext>
            </a:extLst>
          </p:cNvPr>
          <p:cNvSpPr txBox="1"/>
          <p:nvPr/>
        </p:nvSpPr>
        <p:spPr>
          <a:xfrm>
            <a:off x="5674087" y="1145863"/>
            <a:ext cx="3682428" cy="276999"/>
          </a:xfrm>
          <a:prstGeom prst="rect">
            <a:avLst/>
          </a:prstGeom>
          <a:noFill/>
        </p:spPr>
        <p:txBody>
          <a:bodyPr wrap="square">
            <a:spAutoFit/>
          </a:bodyPr>
          <a:lstStyle/>
          <a:p>
            <a:pPr marL="171450" indent="-171450">
              <a:buFont typeface="Wingdings" panose="05000000000000000000" pitchFamily="2" charset="2"/>
              <a:buChar char="ü"/>
            </a:pPr>
            <a:r>
              <a:rPr lang="es-MX" sz="1200" b="1" i="0" dirty="0">
                <a:solidFill>
                  <a:srgbClr val="0F1419"/>
                </a:solidFill>
                <a:effectLst/>
                <a:latin typeface="Arial" panose="020B0604020202020204" pitchFamily="34" charset="0"/>
                <a:cs typeface="Arial" panose="020B0604020202020204" pitchFamily="34" charset="0"/>
              </a:rPr>
              <a:t>Mesa técnica con  transportadores</a:t>
            </a:r>
            <a:endParaRPr lang="es-CO" sz="1200" b="1" dirty="0">
              <a:latin typeface="Arial" panose="020B0604020202020204" pitchFamily="34" charset="0"/>
              <a:cs typeface="Arial" panose="020B0604020202020204" pitchFamily="34" charset="0"/>
            </a:endParaRPr>
          </a:p>
        </p:txBody>
      </p:sp>
      <p:pic>
        <p:nvPicPr>
          <p:cNvPr id="17" name="Picture 8" descr="Imagen">
            <a:extLst>
              <a:ext uri="{FF2B5EF4-FFF2-40B4-BE49-F238E27FC236}">
                <a16:creationId xmlns:a16="http://schemas.microsoft.com/office/drawing/2014/main" id="{0C8B70D2-F62C-4D33-8EA0-1F355A7F30C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26" t="4829" r="4447" b="7106"/>
          <a:stretch/>
        </p:blipFill>
        <p:spPr bwMode="auto">
          <a:xfrm>
            <a:off x="5674087" y="1422862"/>
            <a:ext cx="3236339" cy="4208312"/>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375D2458-62E1-444F-AAB4-30ACC894F9FF}"/>
              </a:ext>
            </a:extLst>
          </p:cNvPr>
          <p:cNvSpPr txBox="1"/>
          <p:nvPr/>
        </p:nvSpPr>
        <p:spPr>
          <a:xfrm>
            <a:off x="969376" y="4550942"/>
            <a:ext cx="5389106" cy="461665"/>
          </a:xfrm>
          <a:prstGeom prst="rect">
            <a:avLst/>
          </a:prstGeom>
          <a:noFill/>
        </p:spPr>
        <p:txBody>
          <a:bodyPr wrap="square">
            <a:spAutoFit/>
          </a:bodyPr>
          <a:lstStyle/>
          <a:p>
            <a:pPr marL="171450" indent="-171450">
              <a:buFont typeface="Wingdings" panose="05000000000000000000" pitchFamily="2" charset="2"/>
              <a:buChar char="ü"/>
            </a:pPr>
            <a:r>
              <a:rPr lang="es-MX" sz="1200" b="1" i="0" dirty="0">
                <a:solidFill>
                  <a:srgbClr val="0F1419"/>
                </a:solidFill>
                <a:effectLst/>
                <a:latin typeface="Arial" panose="020B0604020202020204" pitchFamily="34" charset="0"/>
                <a:cs typeface="Arial" panose="020B0604020202020204" pitchFamily="34" charset="0"/>
              </a:rPr>
              <a:t>Mesa técnica con </a:t>
            </a:r>
            <a:br>
              <a:rPr lang="es-MX" sz="1200" b="1" dirty="0">
                <a:solidFill>
                  <a:srgbClr val="0F1419"/>
                </a:solidFill>
                <a:latin typeface="Arial" panose="020B0604020202020204" pitchFamily="34" charset="0"/>
                <a:cs typeface="Arial" panose="020B0604020202020204" pitchFamily="34" charset="0"/>
              </a:rPr>
            </a:br>
            <a:r>
              <a:rPr lang="es-MX" sz="1200" b="1" i="0" dirty="0">
                <a:solidFill>
                  <a:srgbClr val="0F1419"/>
                </a:solidFill>
                <a:effectLst/>
                <a:latin typeface="Arial" panose="020B0604020202020204" pitchFamily="34" charset="0"/>
                <a:cs typeface="Arial" panose="020B0604020202020204" pitchFamily="34" charset="0"/>
              </a:rPr>
              <a:t>transportadores</a:t>
            </a:r>
            <a:endParaRPr lang="es-CO" sz="1200" b="1" dirty="0">
              <a:latin typeface="Arial" panose="020B0604020202020204" pitchFamily="34" charset="0"/>
              <a:cs typeface="Arial" panose="020B0604020202020204" pitchFamily="34" charset="0"/>
            </a:endParaRPr>
          </a:p>
        </p:txBody>
      </p:sp>
      <p:pic>
        <p:nvPicPr>
          <p:cNvPr id="20" name="Picture 6" descr="Imagen">
            <a:extLst>
              <a:ext uri="{FF2B5EF4-FFF2-40B4-BE49-F238E27FC236}">
                <a16:creationId xmlns:a16="http://schemas.microsoft.com/office/drawing/2014/main" id="{54505266-6925-4B17-86CB-9E432C8F197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8595" y="3945360"/>
            <a:ext cx="2432993" cy="1824745"/>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8" name="Rectángulo 17"/>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ACCIONES PARA CONTRARRESTAR EL TRANSPORTE INFORMAL EN LA CIUDAD</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7068312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22" name="Imagen 21"/>
          <p:cNvPicPr>
            <a:picLocks noChangeAspect="1"/>
          </p:cNvPicPr>
          <p:nvPr/>
        </p:nvPicPr>
        <p:blipFill>
          <a:blip r:embed="rId2"/>
          <a:stretch>
            <a:fillRect/>
          </a:stretch>
        </p:blipFill>
        <p:spPr>
          <a:xfrm>
            <a:off x="4664361" y="3434686"/>
            <a:ext cx="4029250" cy="2345919"/>
          </a:xfrm>
          <a:prstGeom prst="rect">
            <a:avLst/>
          </a:prstGeom>
        </p:spPr>
      </p:pic>
      <p:sp>
        <p:nvSpPr>
          <p:cNvPr id="28" name="Rectángulo 27"/>
          <p:cNvSpPr/>
          <p:nvPr/>
        </p:nvSpPr>
        <p:spPr>
          <a:xfrm>
            <a:off x="363975" y="872522"/>
            <a:ext cx="4310496" cy="307777"/>
          </a:xfrm>
          <a:prstGeom prst="rect">
            <a:avLst/>
          </a:prstGeom>
        </p:spPr>
        <p:txBody>
          <a:bodyPr wrap="square">
            <a:spAutoFit/>
          </a:bodyPr>
          <a:lstStyle/>
          <a:p>
            <a:pPr marL="285750" indent="-285750" algn="just">
              <a:buFont typeface="Wingdings" panose="05000000000000000000" pitchFamily="2" charset="2"/>
              <a:buChar char="ü"/>
            </a:pPr>
            <a:r>
              <a:rPr lang="es-MX" sz="1400" b="1" dirty="0">
                <a:latin typeface="Arial" panose="020B0604020202020204" pitchFamily="34" charset="0"/>
                <a:cs typeface="Arial" panose="020B0604020202020204" pitchFamily="34" charset="0"/>
              </a:rPr>
              <a:t>Operativos de control al transporte Informal</a:t>
            </a:r>
            <a:endParaRPr lang="en-US" sz="1400" b="1"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363975" y="3434686"/>
            <a:ext cx="4147700" cy="2317302"/>
          </a:xfrm>
          <a:prstGeom prst="rect">
            <a:avLst/>
          </a:prstGeom>
        </p:spPr>
      </p:pic>
      <p:sp>
        <p:nvSpPr>
          <p:cNvPr id="3" name="Rectángulo 2"/>
          <p:cNvSpPr/>
          <p:nvPr/>
        </p:nvSpPr>
        <p:spPr>
          <a:xfrm>
            <a:off x="313174" y="1382134"/>
            <a:ext cx="8518569" cy="276999"/>
          </a:xfrm>
          <a:prstGeom prst="rect">
            <a:avLst/>
          </a:prstGeom>
        </p:spPr>
        <p:txBody>
          <a:bodyPr wrap="square">
            <a:spAutoFit/>
          </a:bodyPr>
          <a:lstStyle/>
          <a:p>
            <a:pPr algn="just"/>
            <a:r>
              <a:rPr lang="es-MX" sz="1200" dirty="0">
                <a:solidFill>
                  <a:srgbClr val="0F1419"/>
                </a:solidFill>
                <a:latin typeface="Arial" panose="020B0604020202020204" pitchFamily="34" charset="0"/>
                <a:cs typeface="Arial" panose="020B0604020202020204" pitchFamily="34" charset="0"/>
              </a:rPr>
              <a:t>Mediante el </a:t>
            </a:r>
            <a:r>
              <a:rPr lang="es-MX" sz="1200" b="1" dirty="0">
                <a:solidFill>
                  <a:srgbClr val="0F1419"/>
                </a:solidFill>
                <a:latin typeface="Arial" panose="020B0604020202020204" pitchFamily="34" charset="0"/>
                <a:cs typeface="Arial" panose="020B0604020202020204" pitchFamily="34" charset="0"/>
              </a:rPr>
              <a:t>Grupo Élite </a:t>
            </a:r>
            <a:r>
              <a:rPr lang="es-MX" sz="1200" dirty="0">
                <a:solidFill>
                  <a:srgbClr val="0F1419"/>
                </a:solidFill>
                <a:latin typeface="Arial" panose="020B0604020202020204" pitchFamily="34" charset="0"/>
                <a:cs typeface="Arial" panose="020B0604020202020204" pitchFamily="34" charset="0"/>
              </a:rPr>
              <a:t>de la DTB y la PONAL con acompañamiento de la Superintendencia de Puertos y Transporte</a:t>
            </a:r>
            <a:endParaRPr lang="en-US" sz="1200" dirty="0">
              <a:latin typeface="Arial" panose="020B0604020202020204" pitchFamily="34" charset="0"/>
              <a:cs typeface="Arial" panose="020B0604020202020204" pitchFamily="34" charset="0"/>
            </a:endParaRPr>
          </a:p>
        </p:txBody>
      </p:sp>
      <p:pic>
        <p:nvPicPr>
          <p:cNvPr id="7170" name="Picture 2" descr="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75" y="1786398"/>
            <a:ext cx="2395950" cy="153978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5"/>
          <a:stretch>
            <a:fillRect/>
          </a:stretch>
        </p:blipFill>
        <p:spPr>
          <a:xfrm>
            <a:off x="5618577" y="1757393"/>
            <a:ext cx="3124241" cy="1627407"/>
          </a:xfrm>
          <a:prstGeom prst="rect">
            <a:avLst/>
          </a:prstGeom>
        </p:spPr>
      </p:pic>
      <p:pic>
        <p:nvPicPr>
          <p:cNvPr id="7" name="Imagen 6"/>
          <p:cNvPicPr>
            <a:picLocks noChangeAspect="1"/>
          </p:cNvPicPr>
          <p:nvPr/>
        </p:nvPicPr>
        <p:blipFill>
          <a:blip r:embed="rId6"/>
          <a:stretch>
            <a:fillRect/>
          </a:stretch>
        </p:blipFill>
        <p:spPr>
          <a:xfrm>
            <a:off x="2774706" y="1757393"/>
            <a:ext cx="2712709" cy="1583972"/>
          </a:xfrm>
          <a:prstGeom prst="rect">
            <a:avLst/>
          </a:prstGeom>
        </p:spPr>
      </p:pic>
      <p:sp>
        <p:nvSpPr>
          <p:cNvPr id="14" name="Rectángulo 1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5" name="Imagen 14">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0" name="Rectángulo 1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ACCIONES PARA CONTRARRESTAR EL TRANSPORTE INFORMAL EN LA CIUDAD</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0637902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Rectángulo 3"/>
          <p:cNvSpPr/>
          <p:nvPr/>
        </p:nvSpPr>
        <p:spPr>
          <a:xfrm>
            <a:off x="53403" y="948956"/>
            <a:ext cx="4196219" cy="738664"/>
          </a:xfrm>
          <a:prstGeom prst="rect">
            <a:avLst/>
          </a:prstGeom>
        </p:spPr>
        <p:txBody>
          <a:bodyPr wrap="square">
            <a:spAutoFit/>
          </a:bodyPr>
          <a:lstStyle/>
          <a:p>
            <a:pPr marL="171450" indent="-171450" algn="just">
              <a:buFont typeface="Wingdings" panose="05000000000000000000" pitchFamily="2" charset="2"/>
              <a:buChar char="ü"/>
            </a:pPr>
            <a:r>
              <a:rPr lang="es-MX" sz="1050" dirty="0">
                <a:solidFill>
                  <a:srgbClr val="0F1419"/>
                </a:solidFill>
                <a:latin typeface="Arial" panose="020B0604020202020204" pitchFamily="34" charset="0"/>
                <a:cs typeface="Arial" panose="020B0604020202020204" pitchFamily="34" charset="0"/>
              </a:rPr>
              <a:t>Campañas para incentivar el transporte Legal. estrategia interinstitucional #</a:t>
            </a:r>
            <a:r>
              <a:rPr lang="es-MX" sz="1050" dirty="0" err="1">
                <a:solidFill>
                  <a:srgbClr val="0F1419"/>
                </a:solidFill>
                <a:latin typeface="Arial" panose="020B0604020202020204" pitchFamily="34" charset="0"/>
                <a:cs typeface="Arial" panose="020B0604020202020204" pitchFamily="34" charset="0"/>
              </a:rPr>
              <a:t>EnTaxiNosVamos</a:t>
            </a:r>
            <a:r>
              <a:rPr lang="es-MX" sz="1050" dirty="0">
                <a:solidFill>
                  <a:srgbClr val="0F1419"/>
                </a:solidFill>
                <a:latin typeface="Arial" panose="020B0604020202020204" pitchFamily="34" charset="0"/>
                <a:cs typeface="Arial" panose="020B0604020202020204" pitchFamily="34" charset="0"/>
              </a:rPr>
              <a:t>. Lanzamiento Parque de los Leones, 2 septiembre de 2021 con la participación de más de 150 taxistas</a:t>
            </a:r>
          </a:p>
        </p:txBody>
      </p:sp>
      <p:pic>
        <p:nvPicPr>
          <p:cNvPr id="2" name="Imagen 1"/>
          <p:cNvPicPr>
            <a:picLocks noChangeAspect="1"/>
          </p:cNvPicPr>
          <p:nvPr/>
        </p:nvPicPr>
        <p:blipFill>
          <a:blip r:embed="rId2"/>
          <a:stretch>
            <a:fillRect/>
          </a:stretch>
        </p:blipFill>
        <p:spPr>
          <a:xfrm>
            <a:off x="5032375" y="1628496"/>
            <a:ext cx="3488436" cy="1978058"/>
          </a:xfrm>
          <a:prstGeom prst="rect">
            <a:avLst/>
          </a:prstGeom>
        </p:spPr>
      </p:pic>
      <p:sp>
        <p:nvSpPr>
          <p:cNvPr id="3" name="Rectángulo 2"/>
          <p:cNvSpPr/>
          <p:nvPr/>
        </p:nvSpPr>
        <p:spPr>
          <a:xfrm>
            <a:off x="4287393" y="927932"/>
            <a:ext cx="4572000" cy="630942"/>
          </a:xfrm>
          <a:prstGeom prst="rect">
            <a:avLst/>
          </a:prstGeom>
        </p:spPr>
        <p:txBody>
          <a:bodyPr>
            <a:spAutoFit/>
          </a:bodyPr>
          <a:lstStyle/>
          <a:p>
            <a:pPr marL="171450" indent="-171450" algn="just">
              <a:buFont typeface="Wingdings" panose="05000000000000000000" pitchFamily="2" charset="2"/>
              <a:buChar char="ü"/>
            </a:pPr>
            <a:r>
              <a:rPr lang="es-MX" sz="1050" dirty="0">
                <a:solidFill>
                  <a:srgbClr val="0F1419"/>
                </a:solidFill>
                <a:latin typeface="Arial" panose="020B0604020202020204" pitchFamily="34" charset="0"/>
                <a:cs typeface="Arial" panose="020B0604020202020204" pitchFamily="34" charset="0"/>
              </a:rPr>
              <a:t>Mesa de trabajo con representantes de las empresas de transporte público para analizar asuntos relacionados con movilidad, transporte informal y seguridad.</a:t>
            </a:r>
            <a:r>
              <a:rPr lang="es-MX" sz="1400" dirty="0">
                <a:solidFill>
                  <a:srgbClr val="0F1419"/>
                </a:solidFill>
                <a:latin typeface="TwitterChirp"/>
              </a:rPr>
              <a:t> </a:t>
            </a:r>
            <a:endParaRPr lang="en-US" sz="1400" dirty="0"/>
          </a:p>
        </p:txBody>
      </p:sp>
      <p:pic>
        <p:nvPicPr>
          <p:cNvPr id="5" name="Imagen 4"/>
          <p:cNvPicPr>
            <a:picLocks noChangeAspect="1"/>
          </p:cNvPicPr>
          <p:nvPr/>
        </p:nvPicPr>
        <p:blipFill>
          <a:blip r:embed="rId3"/>
          <a:stretch>
            <a:fillRect/>
          </a:stretch>
        </p:blipFill>
        <p:spPr>
          <a:xfrm>
            <a:off x="460375" y="1721312"/>
            <a:ext cx="3585556" cy="1997218"/>
          </a:xfrm>
          <a:prstGeom prst="rect">
            <a:avLst/>
          </a:prstGeom>
        </p:spPr>
      </p:pic>
      <p:pic>
        <p:nvPicPr>
          <p:cNvPr id="8" name="Imagen 7"/>
          <p:cNvPicPr>
            <a:picLocks noChangeAspect="1"/>
          </p:cNvPicPr>
          <p:nvPr/>
        </p:nvPicPr>
        <p:blipFill>
          <a:blip r:embed="rId4"/>
          <a:stretch>
            <a:fillRect/>
          </a:stretch>
        </p:blipFill>
        <p:spPr>
          <a:xfrm>
            <a:off x="474457" y="3805264"/>
            <a:ext cx="3557391" cy="1975454"/>
          </a:xfrm>
          <a:prstGeom prst="rect">
            <a:avLst/>
          </a:prstGeom>
        </p:spPr>
      </p:pic>
      <p:pic>
        <p:nvPicPr>
          <p:cNvPr id="15" name="Imagen 14"/>
          <p:cNvPicPr>
            <a:picLocks noChangeAspect="1"/>
          </p:cNvPicPr>
          <p:nvPr/>
        </p:nvPicPr>
        <p:blipFill>
          <a:blip r:embed="rId5"/>
          <a:stretch>
            <a:fillRect/>
          </a:stretch>
        </p:blipFill>
        <p:spPr>
          <a:xfrm>
            <a:off x="4400186" y="4261599"/>
            <a:ext cx="2405133" cy="1389172"/>
          </a:xfrm>
          <a:prstGeom prst="rect">
            <a:avLst/>
          </a:prstGeom>
        </p:spPr>
      </p:pic>
      <p:sp>
        <p:nvSpPr>
          <p:cNvPr id="16" name="Rectángulo 15"/>
          <p:cNvSpPr/>
          <p:nvPr/>
        </p:nvSpPr>
        <p:spPr>
          <a:xfrm>
            <a:off x="4287393" y="3684518"/>
            <a:ext cx="4572000" cy="577081"/>
          </a:xfrm>
          <a:prstGeom prst="rect">
            <a:avLst/>
          </a:prstGeom>
        </p:spPr>
        <p:txBody>
          <a:bodyPr wrap="square">
            <a:spAutoFit/>
          </a:bodyPr>
          <a:lstStyle/>
          <a:p>
            <a:pPr marL="171450" indent="-171450" algn="just">
              <a:buFont typeface="Wingdings" panose="05000000000000000000" pitchFamily="2" charset="2"/>
              <a:buChar char="ü"/>
            </a:pPr>
            <a:r>
              <a:rPr lang="es-MX" sz="1050" dirty="0">
                <a:solidFill>
                  <a:srgbClr val="0F1419"/>
                </a:solidFill>
                <a:latin typeface="Arial" panose="020B0604020202020204" pitchFamily="34" charset="0"/>
                <a:cs typeface="Arial" panose="020B0604020202020204" pitchFamily="34" charset="0"/>
              </a:rPr>
              <a:t>Campaña "Nos subimos al bus“: pedagogía y sensibilización a  conductores de transporte público frente al respeto por el peatón, las paradas autorizadas y las señales de tránsito.</a:t>
            </a:r>
          </a:p>
        </p:txBody>
      </p:sp>
      <p:pic>
        <p:nvPicPr>
          <p:cNvPr id="17" name="Imagen 16"/>
          <p:cNvPicPr>
            <a:picLocks noChangeAspect="1"/>
          </p:cNvPicPr>
          <p:nvPr/>
        </p:nvPicPr>
        <p:blipFill>
          <a:blip r:embed="rId6"/>
          <a:stretch>
            <a:fillRect/>
          </a:stretch>
        </p:blipFill>
        <p:spPr>
          <a:xfrm>
            <a:off x="6843419" y="4315478"/>
            <a:ext cx="1957681" cy="1302458"/>
          </a:xfrm>
          <a:prstGeom prst="rect">
            <a:avLst/>
          </a:prstGeom>
        </p:spPr>
      </p:pic>
      <p:sp>
        <p:nvSpPr>
          <p:cNvPr id="19" name="Rectángulo 18"/>
          <p:cNvSpPr/>
          <p:nvPr/>
        </p:nvSpPr>
        <p:spPr>
          <a:xfrm>
            <a:off x="328886" y="219351"/>
            <a:ext cx="5102095" cy="646331"/>
          </a:xfrm>
          <a:prstGeom prst="rect">
            <a:avLst/>
          </a:prstGeom>
        </p:spPr>
        <p:txBody>
          <a:bodyPr wrap="square">
            <a:spAutoFit/>
          </a:bodyPr>
          <a:lstStyle/>
          <a:p>
            <a:pPr>
              <a:spcAft>
                <a:spcPts val="0"/>
              </a:spcAft>
            </a:pPr>
            <a:r>
              <a:rPr lang="es-CO" b="1" dirty="0">
                <a:solidFill>
                  <a:schemeClr val="bg1"/>
                </a:solidFill>
                <a:effectLst/>
                <a:latin typeface="Arial" panose="020B0604020202020204" pitchFamily="34" charset="0"/>
                <a:ea typeface="Times New Roman" panose="02020603050405020304" pitchFamily="18" charset="0"/>
              </a:rPr>
              <a:t>PROGRAMA: </a:t>
            </a:r>
            <a:r>
              <a:rPr lang="es-CO" b="1" dirty="0">
                <a:solidFill>
                  <a:schemeClr val="bg1"/>
                </a:solidFill>
                <a:latin typeface="Arial" panose="020B0604020202020204" pitchFamily="34" charset="0"/>
                <a:ea typeface="Times New Roman" panose="02020603050405020304" pitchFamily="18" charset="0"/>
              </a:rPr>
              <a:t>F</a:t>
            </a:r>
            <a:r>
              <a:rPr lang="es-CO" b="1" dirty="0">
                <a:solidFill>
                  <a:schemeClr val="bg1"/>
                </a:solidFill>
                <a:effectLst/>
                <a:latin typeface="Arial" panose="020B0604020202020204" pitchFamily="34" charset="0"/>
                <a:ea typeface="Times New Roman" panose="02020603050405020304" pitchFamily="18" charset="0"/>
              </a:rPr>
              <a:t>ortalecimiento institucional para el control del transito y la seguridad vial</a:t>
            </a:r>
          </a:p>
        </p:txBody>
      </p:sp>
      <p:sp>
        <p:nvSpPr>
          <p:cNvPr id="24" name="Rectángulo 2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5" name="Imagen 24">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6" name="Rectángulo 2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7" name="CuadroTexto 26">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ACCIONES PARA CONTRARRESTAR EL TRANSPORTE INFORMAL EN LA CIUDAD</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6290123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4" name="Rectángulo 3"/>
          <p:cNvSpPr/>
          <p:nvPr/>
        </p:nvSpPr>
        <p:spPr>
          <a:xfrm>
            <a:off x="227292" y="1130345"/>
            <a:ext cx="4196219" cy="646331"/>
          </a:xfrm>
          <a:prstGeom prst="rect">
            <a:avLst/>
          </a:prstGeom>
        </p:spPr>
        <p:txBody>
          <a:bodyPr wrap="square">
            <a:spAutoFit/>
          </a:bodyPr>
          <a:lstStyle/>
          <a:p>
            <a:pPr marL="171450" indent="-171450" algn="just">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Campañas en redes sociales mediante videos para incentivar el transporte legal y las consecuencias de usar el transporte informal. </a:t>
            </a:r>
          </a:p>
        </p:txBody>
      </p:sp>
      <p:pic>
        <p:nvPicPr>
          <p:cNvPr id="6" name="Imagen 5"/>
          <p:cNvPicPr>
            <a:picLocks noChangeAspect="1"/>
          </p:cNvPicPr>
          <p:nvPr/>
        </p:nvPicPr>
        <p:blipFill>
          <a:blip r:embed="rId2"/>
          <a:stretch>
            <a:fillRect/>
          </a:stretch>
        </p:blipFill>
        <p:spPr>
          <a:xfrm>
            <a:off x="651014" y="1972819"/>
            <a:ext cx="3348777" cy="3688285"/>
          </a:xfrm>
          <a:prstGeom prst="rect">
            <a:avLst/>
          </a:prstGeom>
        </p:spPr>
      </p:pic>
      <p:pic>
        <p:nvPicPr>
          <p:cNvPr id="7" name="Imagen 6"/>
          <p:cNvPicPr>
            <a:picLocks noChangeAspect="1"/>
          </p:cNvPicPr>
          <p:nvPr/>
        </p:nvPicPr>
        <p:blipFill>
          <a:blip r:embed="rId3"/>
          <a:stretch>
            <a:fillRect/>
          </a:stretch>
        </p:blipFill>
        <p:spPr>
          <a:xfrm>
            <a:off x="4402748" y="2654352"/>
            <a:ext cx="4491403" cy="2428319"/>
          </a:xfrm>
          <a:prstGeom prst="rect">
            <a:avLst/>
          </a:prstGeom>
        </p:spPr>
      </p:pic>
      <p:sp>
        <p:nvSpPr>
          <p:cNvPr id="17" name="Rectángulo 16"/>
          <p:cNvSpPr/>
          <p:nvPr/>
        </p:nvSpPr>
        <p:spPr>
          <a:xfrm>
            <a:off x="4457700" y="1581899"/>
            <a:ext cx="4381500" cy="830997"/>
          </a:xfrm>
          <a:prstGeom prst="rect">
            <a:avLst/>
          </a:prstGeom>
        </p:spPr>
        <p:txBody>
          <a:bodyPr wrap="square">
            <a:spAutoFit/>
          </a:bodyPr>
          <a:lstStyle/>
          <a:p>
            <a:pPr marL="171450" indent="-171450">
              <a:buFont typeface="Wingdings" panose="05000000000000000000" pitchFamily="2" charset="2"/>
              <a:buChar char="ü"/>
            </a:pPr>
            <a:r>
              <a:rPr lang="es-MX" sz="1200" dirty="0">
                <a:solidFill>
                  <a:srgbClr val="0F1419"/>
                </a:solidFill>
                <a:latin typeface="Arial" panose="020B0604020202020204" pitchFamily="34" charset="0"/>
                <a:cs typeface="Arial" panose="020B0604020202020204" pitchFamily="34" charset="0"/>
              </a:rPr>
              <a:t>23 de Septiembre de 2021, fecha oficial del Poder </a:t>
            </a:r>
            <a:r>
              <a:rPr lang="es-MX" sz="1200" dirty="0" err="1">
                <a:solidFill>
                  <a:srgbClr val="0F1419"/>
                </a:solidFill>
                <a:latin typeface="Arial" panose="020B0604020202020204" pitchFamily="34" charset="0"/>
                <a:cs typeface="Arial" panose="020B0604020202020204" pitchFamily="34" charset="0"/>
              </a:rPr>
              <a:t>Amarillo:en</a:t>
            </a:r>
            <a:r>
              <a:rPr lang="es-MX" sz="1200" dirty="0">
                <a:solidFill>
                  <a:srgbClr val="0F1419"/>
                </a:solidFill>
                <a:latin typeface="Arial" panose="020B0604020202020204" pitchFamily="34" charset="0"/>
                <a:cs typeface="Arial" panose="020B0604020202020204" pitchFamily="34" charset="0"/>
              </a:rPr>
              <a:t> la conmemoración del Día del Taxista, la DTB exaltó la labor de los conductores y reconoció a ese gremio por el buen servicio que presta a la ciudad</a:t>
            </a:r>
            <a:endParaRPr lang="es-CO" sz="1200" dirty="0">
              <a:latin typeface="Arial" panose="020B0604020202020204" pitchFamily="34" charset="0"/>
              <a:cs typeface="Arial" panose="020B0604020202020204" pitchFamily="34" charset="0"/>
            </a:endParaRPr>
          </a:p>
        </p:txBody>
      </p:sp>
      <p:sp>
        <p:nvSpPr>
          <p:cNvPr id="15" name="Rectángulo 14"/>
          <p:cNvSpPr/>
          <p:nvPr/>
        </p:nvSpPr>
        <p:spPr>
          <a:xfrm>
            <a:off x="328886" y="219351"/>
            <a:ext cx="5102095" cy="646331"/>
          </a:xfrm>
          <a:prstGeom prst="rect">
            <a:avLst/>
          </a:prstGeom>
        </p:spPr>
        <p:txBody>
          <a:bodyPr wrap="square">
            <a:spAutoFit/>
          </a:bodyPr>
          <a:lstStyle/>
          <a:p>
            <a:pPr>
              <a:spcAft>
                <a:spcPts val="0"/>
              </a:spcAft>
            </a:pPr>
            <a:r>
              <a:rPr lang="es-CO" b="1" dirty="0">
                <a:solidFill>
                  <a:schemeClr val="bg1"/>
                </a:solidFill>
                <a:effectLst/>
                <a:latin typeface="Arial" panose="020B0604020202020204" pitchFamily="34" charset="0"/>
                <a:ea typeface="Times New Roman" panose="02020603050405020304" pitchFamily="18" charset="0"/>
              </a:rPr>
              <a:t>PROGRAMA: </a:t>
            </a:r>
            <a:r>
              <a:rPr lang="es-CO" b="1" dirty="0">
                <a:solidFill>
                  <a:schemeClr val="bg1"/>
                </a:solidFill>
                <a:latin typeface="Arial" panose="020B0604020202020204" pitchFamily="34" charset="0"/>
                <a:ea typeface="Times New Roman" panose="02020603050405020304" pitchFamily="18" charset="0"/>
              </a:rPr>
              <a:t>F</a:t>
            </a:r>
            <a:r>
              <a:rPr lang="es-CO" b="1" dirty="0">
                <a:solidFill>
                  <a:schemeClr val="bg1"/>
                </a:solidFill>
                <a:effectLst/>
                <a:latin typeface="Arial" panose="020B0604020202020204" pitchFamily="34" charset="0"/>
                <a:ea typeface="Times New Roman" panose="02020603050405020304" pitchFamily="18" charset="0"/>
              </a:rPr>
              <a:t>ortalecimiento institucional para el control del transito y la seguridad vial</a:t>
            </a:r>
          </a:p>
        </p:txBody>
      </p:sp>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0" name="Rectángulo 1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1" name="CuadroTexto 20">
            <a:extLst>
              <a:ext uri="{FF2B5EF4-FFF2-40B4-BE49-F238E27FC236}">
                <a16:creationId xmlns:a16="http://schemas.microsoft.com/office/drawing/2014/main" id="{8E2C17FD-34B9-4BFE-B32F-E76BCB1F8FC1}"/>
              </a:ext>
            </a:extLst>
          </p:cNvPr>
          <p:cNvSpPr txBox="1"/>
          <p:nvPr/>
        </p:nvSpPr>
        <p:spPr>
          <a:xfrm>
            <a:off x="453875" y="100086"/>
            <a:ext cx="8222972" cy="707886"/>
          </a:xfrm>
          <a:prstGeom prst="rect">
            <a:avLst/>
          </a:prstGeom>
          <a:noFill/>
        </p:spPr>
        <p:txBody>
          <a:bodyPr wrap="square">
            <a:spAutoFit/>
          </a:bodyPr>
          <a:lstStyle/>
          <a:p>
            <a:pPr algn="ctr"/>
            <a:r>
              <a:rPr lang="es-CO" sz="2000" dirty="0">
                <a:solidFill>
                  <a:schemeClr val="bg1">
                    <a:lumMod val="95000"/>
                  </a:schemeClr>
                </a:solidFill>
                <a:latin typeface="Arial Black" panose="020B0A04020102020204" pitchFamily="34" charset="0"/>
                <a:cs typeface="Arial" panose="020B0604020202020204" pitchFamily="34" charset="0"/>
              </a:rPr>
              <a:t>ACCIONES PARA CONTRARRESTAR EL TRANSPORTE INFORMAL EN LA CIUDAD</a:t>
            </a:r>
            <a:endParaRPr lang="es-CO" sz="9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959670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pic>
        <p:nvPicPr>
          <p:cNvPr id="39" name="Imagen 38">
            <a:extLst>
              <a:ext uri="{FF2B5EF4-FFF2-40B4-BE49-F238E27FC236}">
                <a16:creationId xmlns:a16="http://schemas.microsoft.com/office/drawing/2014/main" id="{27818996-F5D8-4C42-992A-9058FF240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7814" y="1004432"/>
            <a:ext cx="2379177" cy="1535723"/>
          </a:xfrm>
          <a:prstGeom prst="rect">
            <a:avLst/>
          </a:prstGeom>
        </p:spPr>
      </p:pic>
      <p:sp>
        <p:nvSpPr>
          <p:cNvPr id="2" name="Rectángulo 1"/>
          <p:cNvSpPr/>
          <p:nvPr/>
        </p:nvSpPr>
        <p:spPr>
          <a:xfrm>
            <a:off x="-12426" y="1443251"/>
            <a:ext cx="4302408" cy="4455066"/>
          </a:xfrm>
          <a:prstGeom prst="rect">
            <a:avLst/>
          </a:prstGeom>
        </p:spPr>
        <p:txBody>
          <a:bodyPr wrap="square">
            <a:spAutoFit/>
          </a:bodyPr>
          <a:lstStyle/>
          <a:p>
            <a:pPr lvl="0" algn="just">
              <a:spcAft>
                <a:spcPts val="0"/>
              </a:spcAft>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Principales actividades desarrolladas:</a:t>
            </a: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Cambio de Bombillas:</a:t>
            </a:r>
            <a:r>
              <a:rPr lang="es-CO" sz="1050" dirty="0">
                <a:latin typeface="Arial" panose="020B0604020202020204" pitchFamily="34" charset="0"/>
                <a:ea typeface="Times New Roman" panose="02020603050405020304" pitchFamily="18" charset="0"/>
                <a:cs typeface="Arial" panose="020B0604020202020204" pitchFamily="34" charset="0"/>
              </a:rPr>
              <a:t> Reposición permanente de bombillas de semáforos. </a:t>
            </a:r>
            <a:endParaRPr lang="en-US" sz="105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Cambio de Elementos Menores: </a:t>
            </a:r>
            <a:r>
              <a:rPr lang="es-CO" sz="1050" dirty="0">
                <a:latin typeface="Arial" panose="020B0604020202020204" pitchFamily="34" charset="0"/>
                <a:ea typeface="Times New Roman" panose="02020603050405020304" pitchFamily="18" charset="0"/>
                <a:cs typeface="Arial" panose="020B0604020202020204" pitchFamily="34" charset="0"/>
              </a:rPr>
              <a:t>Reposición de materiales y elementos en los equipos y demás infraestructura de semaforización.   </a:t>
            </a:r>
            <a:endParaRPr lang="en-US" sz="1050" b="1"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Cambio de Módulos Electrónicos: </a:t>
            </a:r>
            <a:r>
              <a:rPr lang="es-CO" sz="1050" dirty="0">
                <a:latin typeface="Arial" panose="020B0604020202020204" pitchFamily="34" charset="0"/>
                <a:ea typeface="Times New Roman" panose="02020603050405020304" pitchFamily="18" charset="0"/>
                <a:cs typeface="Arial" panose="020B0604020202020204" pitchFamily="34" charset="0"/>
              </a:rPr>
              <a:t>Reposición de plaquetas electrónicas en los equipos de control central y local.</a:t>
            </a:r>
            <a:endParaRPr lang="en-US" sz="105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Planeamiento de Tráfico: </a:t>
            </a:r>
            <a:r>
              <a:rPr lang="es-CO" sz="1050" dirty="0">
                <a:latin typeface="Arial" panose="020B0604020202020204" pitchFamily="34" charset="0"/>
                <a:ea typeface="Times New Roman" panose="02020603050405020304" pitchFamily="18" charset="0"/>
                <a:cs typeface="Arial" panose="020B0604020202020204" pitchFamily="34" charset="0"/>
              </a:rPr>
              <a:t>Trabajo técnico integral para mejorar la oferta de servicio a través de tiempos adecuados en función de la ola verde.  </a:t>
            </a:r>
            <a:endParaRPr lang="en-US" sz="105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Instalación de Elementos Menores: </a:t>
            </a:r>
            <a:r>
              <a:rPr lang="es-CO" sz="1050" dirty="0">
                <a:latin typeface="Arial" panose="020B0604020202020204" pitchFamily="34" charset="0"/>
                <a:ea typeface="Times New Roman" panose="02020603050405020304" pitchFamily="18" charset="0"/>
                <a:cs typeface="Arial" panose="020B0604020202020204" pitchFamily="34" charset="0"/>
              </a:rPr>
              <a:t>Instalación de materiales y elementos para optimizar el funcionamiento de los equipos de control central y local. </a:t>
            </a:r>
            <a:endParaRPr lang="en-US" sz="105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Acometidas Eléctricas</a:t>
            </a:r>
            <a:r>
              <a:rPr lang="es-CO" sz="1050" dirty="0">
                <a:latin typeface="Arial" panose="020B0604020202020204" pitchFamily="34" charset="0"/>
                <a:ea typeface="Times New Roman" panose="02020603050405020304" pitchFamily="18" charset="0"/>
                <a:cs typeface="Arial" panose="020B0604020202020204" pitchFamily="34" charset="0"/>
              </a:rPr>
              <a:t>: Revisión, reparación o construcción de nuevas acometidas para garantizar el fluido eléctrico a los equipos de control local.  </a:t>
            </a:r>
            <a:endParaRPr lang="en-US" sz="105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Reparaciones: </a:t>
            </a:r>
            <a:r>
              <a:rPr lang="es-CO" sz="1050" dirty="0">
                <a:latin typeface="Arial" panose="020B0604020202020204" pitchFamily="34" charset="0"/>
                <a:ea typeface="Times New Roman" panose="02020603050405020304" pitchFamily="18" charset="0"/>
                <a:cs typeface="Arial" panose="020B0604020202020204" pitchFamily="34" charset="0"/>
              </a:rPr>
              <a:t>Diagnóstico y reparación oportuna de los equipos de control local o central y de la infraestructura general del sistema de semaforización.  </a:t>
            </a:r>
            <a:endParaRPr lang="en-US" sz="1050" dirty="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0"/>
              </a:spcAft>
              <a:buFont typeface="Wingdings" panose="05000000000000000000" pitchFamily="2" charset="2"/>
              <a:buChar char="§"/>
              <a:tabLst>
                <a:tab pos="228600" algn="l"/>
              </a:tabLst>
            </a:pPr>
            <a:r>
              <a:rPr lang="es-CO" sz="1050" b="1" dirty="0">
                <a:latin typeface="Arial" panose="020B0604020202020204" pitchFamily="34" charset="0"/>
                <a:ea typeface="Times New Roman" panose="02020603050405020304" pitchFamily="18" charset="0"/>
                <a:cs typeface="Arial" panose="020B0604020202020204" pitchFamily="34" charset="0"/>
              </a:rPr>
              <a:t>Instalación de Cableado y </a:t>
            </a:r>
            <a:r>
              <a:rPr lang="es-CO" sz="1050" b="1" dirty="0" err="1">
                <a:latin typeface="Arial" panose="020B0604020202020204" pitchFamily="34" charset="0"/>
                <a:ea typeface="Times New Roman" panose="02020603050405020304" pitchFamily="18" charset="0"/>
                <a:cs typeface="Arial" panose="020B0604020202020204" pitchFamily="34" charset="0"/>
              </a:rPr>
              <a:t>Ductería</a:t>
            </a:r>
            <a:r>
              <a:rPr lang="es-CO" sz="1050" b="1" dirty="0">
                <a:latin typeface="Arial" panose="020B0604020202020204" pitchFamily="34" charset="0"/>
                <a:ea typeface="Times New Roman" panose="02020603050405020304" pitchFamily="18" charset="0"/>
                <a:cs typeface="Arial" panose="020B0604020202020204" pitchFamily="34" charset="0"/>
              </a:rPr>
              <a:t>: </a:t>
            </a:r>
            <a:r>
              <a:rPr lang="es-CO" sz="1050" dirty="0">
                <a:latin typeface="Arial" panose="020B0604020202020204" pitchFamily="34" charset="0"/>
                <a:ea typeface="Times New Roman" panose="02020603050405020304" pitchFamily="18" charset="0"/>
                <a:cs typeface="Arial" panose="020B0604020202020204" pitchFamily="34" charset="0"/>
              </a:rPr>
              <a:t>Labor que se realiza en algunas intersecciones semaforizadas para mejorar el sistema de comunicación de las redes de control e interconexión, entre otras actividades de mantenimiento a la red Semafórica.</a:t>
            </a:r>
          </a:p>
          <a:p>
            <a:pPr marL="342900" lvl="0" indent="-342900" algn="just">
              <a:spcAft>
                <a:spcPts val="0"/>
              </a:spcAft>
              <a:buFont typeface="Wingdings" panose="05000000000000000000" pitchFamily="2" charset="2"/>
              <a:buChar char="§"/>
              <a:tabLst>
                <a:tab pos="228600" algn="l"/>
              </a:tabLst>
            </a:pPr>
            <a:r>
              <a:rPr lang="es-MX" sz="1050" b="1" dirty="0">
                <a:latin typeface="Arial" panose="020B0604020202020204" pitchFamily="34" charset="0"/>
                <a:cs typeface="Arial" panose="020B0604020202020204" pitchFamily="34" charset="0"/>
              </a:rPr>
              <a:t>Gestión </a:t>
            </a:r>
            <a:r>
              <a:rPr lang="es-MX" sz="1050" dirty="0">
                <a:latin typeface="Arial" panose="020B0604020202020204" pitchFamily="34" charset="0"/>
                <a:cs typeface="Arial" panose="020B0604020202020204" pitchFamily="34" charset="0"/>
              </a:rPr>
              <a:t>para la donación de </a:t>
            </a:r>
            <a:r>
              <a:rPr lang="es-CO" sz="1050" dirty="0">
                <a:solidFill>
                  <a:srgbClr val="000000"/>
                </a:solidFill>
                <a:effectLst/>
                <a:latin typeface="Arial" panose="020B0604020202020204" pitchFamily="34" charset="0"/>
                <a:ea typeface="Calibri" panose="020F0502020204030204" pitchFamily="34" charset="0"/>
                <a:cs typeface="Arial" panose="020B0604020202020204" pitchFamily="34" charset="0"/>
              </a:rPr>
              <a:t>80 controladores de  semáforos inteligentes por la Secretaria de Tránsito de Bogotá</a:t>
            </a:r>
            <a:endParaRPr lang="es-CO" sz="105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0"/>
              </a:spcAft>
              <a:buFont typeface="Wingdings" panose="05000000000000000000" pitchFamily="2" charset="2"/>
              <a:buChar char="§"/>
              <a:tabLst>
                <a:tab pos="228600" algn="l"/>
              </a:tabLst>
            </a:pPr>
            <a:endParaRPr lang="en-US" sz="105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ángulo 2"/>
          <p:cNvSpPr/>
          <p:nvPr/>
        </p:nvSpPr>
        <p:spPr>
          <a:xfrm>
            <a:off x="4426188" y="3725722"/>
            <a:ext cx="4572000" cy="246221"/>
          </a:xfrm>
          <a:prstGeom prst="rect">
            <a:avLst/>
          </a:prstGeom>
        </p:spPr>
        <p:txBody>
          <a:bodyPr>
            <a:spAutoFit/>
          </a:bodyPr>
          <a:lstStyle/>
          <a:p>
            <a:pPr>
              <a:spcAft>
                <a:spcPts val="0"/>
              </a:spcAft>
            </a:pPr>
            <a:r>
              <a:rPr lang="es-CO" sz="1000" dirty="0">
                <a:latin typeface="Arial" panose="020B0604020202020204" pitchFamily="34" charset="0"/>
                <a:ea typeface="Times New Roman" panose="02020603050405020304" pitchFamily="18" charset="0"/>
                <a:cs typeface="Arial" panose="020B0604020202020204" pitchFamily="34" charset="0"/>
              </a:rPr>
              <a:t> </a:t>
            </a:r>
            <a:endParaRPr lang="en-US" sz="1000" dirty="0">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C55AC2B3-D2D5-45CC-8908-3570A94AEFBC}"/>
              </a:ext>
            </a:extLst>
          </p:cNvPr>
          <p:cNvSpPr txBox="1"/>
          <p:nvPr/>
        </p:nvSpPr>
        <p:spPr>
          <a:xfrm>
            <a:off x="317626" y="345457"/>
            <a:ext cx="4950968" cy="584775"/>
          </a:xfrm>
          <a:prstGeom prst="rect">
            <a:avLst/>
          </a:prstGeom>
          <a:noFill/>
        </p:spPr>
        <p:txBody>
          <a:bodyPr wrap="square">
            <a:spAutoFit/>
          </a:bodyPr>
          <a:lstStyle/>
          <a:p>
            <a:r>
              <a:rPr lang="es-CO" sz="16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PROGRAMA: MODERNIZACIÓN DEL SISTEMA DE SEMAFORIZACIÓN Y SEÑALIZACIÓN VIAL</a:t>
            </a:r>
            <a:endParaRPr lang="es-CO" sz="1600" dirty="0">
              <a:solidFill>
                <a:schemeClr val="bg1"/>
              </a:solidFill>
            </a:endParaRPr>
          </a:p>
        </p:txBody>
      </p:sp>
      <p:sp>
        <p:nvSpPr>
          <p:cNvPr id="16" name="Rectángulo 15">
            <a:extLst>
              <a:ext uri="{FF2B5EF4-FFF2-40B4-BE49-F238E27FC236}">
                <a16:creationId xmlns:a16="http://schemas.microsoft.com/office/drawing/2014/main" id="{87AE0C3D-23CB-4981-8046-BF578237FFF5}"/>
              </a:ext>
            </a:extLst>
          </p:cNvPr>
          <p:cNvSpPr/>
          <p:nvPr/>
        </p:nvSpPr>
        <p:spPr>
          <a:xfrm>
            <a:off x="4289982" y="2501526"/>
            <a:ext cx="4803879" cy="2862322"/>
          </a:xfrm>
          <a:prstGeom prst="rect">
            <a:avLst/>
          </a:prstGeom>
          <a:noFill/>
          <a:ln>
            <a:noFill/>
          </a:ln>
        </p:spPr>
        <p:txBody>
          <a:bodyPr wrap="square">
            <a:spAutoFit/>
          </a:bodyPr>
          <a:lstStyle/>
          <a:p>
            <a:pPr algn="just">
              <a:spcAft>
                <a:spcPts val="0"/>
              </a:spcAft>
            </a:pPr>
            <a:endParaRPr lang="es-CO" sz="1200" dirty="0">
              <a:highlight>
                <a:srgbClr val="FEFEFE"/>
              </a:highlight>
              <a:latin typeface="Arial" panose="020B0604020202020204" pitchFamily="34" charset="0"/>
              <a:ea typeface="Times New Roman" panose="02020603050405020304" pitchFamily="18" charset="0"/>
              <a:cs typeface="Arial" panose="020B0604020202020204" pitchFamily="34" charset="0"/>
            </a:endParaRPr>
          </a:p>
          <a:p>
            <a:pPr marL="171450" indent="-171450" algn="just">
              <a:spcAft>
                <a:spcPts val="0"/>
              </a:spcAft>
              <a:buFont typeface="Arial" panose="020B0604020202020204" pitchFamily="34" charset="0"/>
              <a:buChar char="•"/>
            </a:pPr>
            <a:r>
              <a:rPr lang="es-CO" sz="1200" dirty="0">
                <a:highlight>
                  <a:srgbClr val="FEFEFE"/>
                </a:highlight>
                <a:latin typeface="Arial" panose="020B0604020202020204" pitchFamily="34" charset="0"/>
                <a:ea typeface="Times New Roman" panose="02020603050405020304" pitchFamily="18" charset="0"/>
                <a:cs typeface="Arial" panose="020B0604020202020204" pitchFamily="34" charset="0"/>
              </a:rPr>
              <a:t>Selección de cerca de 79 sectores con el fin de continuar el estudio de ingeniería de tránsito para determinar la viabilidad en la implementación.</a:t>
            </a:r>
          </a:p>
          <a:p>
            <a:pPr marL="171450" indent="-171450" algn="just">
              <a:spcAft>
                <a:spcPts val="0"/>
              </a:spcAft>
              <a:buFont typeface="Arial" panose="020B0604020202020204" pitchFamily="34" charset="0"/>
              <a:buChar char="•"/>
            </a:pPr>
            <a:r>
              <a:rPr lang="es-CO" sz="1200" dirty="0">
                <a:highlight>
                  <a:srgbClr val="FEFEFE"/>
                </a:highlight>
                <a:latin typeface="Arial" panose="020B0604020202020204" pitchFamily="34" charset="0"/>
                <a:ea typeface="Times New Roman" panose="02020603050405020304" pitchFamily="18" charset="0"/>
                <a:cs typeface="Arial" panose="020B0604020202020204" pitchFamily="34" charset="0"/>
              </a:rPr>
              <a:t>Aforos vehiculares y peatonales para evidenciar de acuerdo a los criterios técnicos definidos en el Manual de Señalización Vial 2015, velocidad  y  operatividad  en estos sectores (tipo parabólico circular o pompeyano)</a:t>
            </a:r>
          </a:p>
          <a:p>
            <a:pPr marL="171450" indent="-171450" algn="just">
              <a:spcAft>
                <a:spcPts val="0"/>
              </a:spcAft>
              <a:buFont typeface="Arial" panose="020B0604020202020204" pitchFamily="34" charset="0"/>
              <a:buChar char="•"/>
            </a:pPr>
            <a:endParaRPr lang="es-CO" sz="1200" dirty="0">
              <a:highlight>
                <a:srgbClr val="FEFEFE"/>
              </a:highlight>
              <a:latin typeface="Arial" panose="020B0604020202020204" pitchFamily="34" charset="0"/>
              <a:ea typeface="Times New Roman" panose="02020603050405020304" pitchFamily="18" charset="0"/>
              <a:cs typeface="Arial" panose="020B0604020202020204" pitchFamily="34" charset="0"/>
            </a:endParaRPr>
          </a:p>
          <a:p>
            <a:pPr marL="171450" indent="-171450" algn="just">
              <a:spcAft>
                <a:spcPts val="0"/>
              </a:spcAft>
              <a:buFont typeface="Arial" panose="020B0604020202020204" pitchFamily="34" charset="0"/>
              <a:buChar char="•"/>
            </a:pPr>
            <a:r>
              <a:rPr lang="es-CO" sz="1200" dirty="0">
                <a:highlight>
                  <a:srgbClr val="FEFEFE"/>
                </a:highlight>
                <a:latin typeface="Arial" panose="020B0604020202020204" pitchFamily="34" charset="0"/>
                <a:ea typeface="Times New Roman" panose="02020603050405020304" pitchFamily="18" charset="0"/>
                <a:cs typeface="Arial" panose="020B0604020202020204" pitchFamily="34" charset="0"/>
              </a:rPr>
              <a:t>El Grupo de Planeamiento vial mediante la elaboración de estudio de ingeniería de tránsito, viabilizó la implementación de reductores de velocidad tipo parabólico o pompeyano sobre los diferentes sectores del municipio de Bucaramanga, para lo cual subdividió en fases de implementación, desarrollando hasta el momento dos (2), las cuales se presentan a continuación:</a:t>
            </a:r>
            <a:endParaRPr lang="en-US" sz="1200" dirty="0">
              <a:highlight>
                <a:srgbClr val="FEFEFE"/>
              </a:highlight>
              <a:latin typeface="Arial" panose="020B0604020202020204" pitchFamily="34" charset="0"/>
              <a:ea typeface="Times New Roman" panose="02020603050405020304" pitchFamily="18" charset="0"/>
              <a:cs typeface="Times New Roman" panose="02020603050405020304" pitchFamily="18" charset="0"/>
            </a:endParaRPr>
          </a:p>
        </p:txBody>
      </p:sp>
      <p:sp>
        <p:nvSpPr>
          <p:cNvPr id="18" name="CuadroTexto 17">
            <a:extLst>
              <a:ext uri="{FF2B5EF4-FFF2-40B4-BE49-F238E27FC236}">
                <a16:creationId xmlns:a16="http://schemas.microsoft.com/office/drawing/2014/main" id="{2F629C71-DE22-45F1-96B8-9E22C3B43488}"/>
              </a:ext>
            </a:extLst>
          </p:cNvPr>
          <p:cNvSpPr txBox="1"/>
          <p:nvPr/>
        </p:nvSpPr>
        <p:spPr>
          <a:xfrm>
            <a:off x="-12426" y="940154"/>
            <a:ext cx="4438614" cy="461665"/>
          </a:xfrm>
          <a:prstGeom prst="rect">
            <a:avLst/>
          </a:prstGeom>
          <a:solidFill>
            <a:schemeClr val="accent6">
              <a:lumMod val="20000"/>
              <a:lumOff val="80000"/>
            </a:schemeClr>
          </a:solidFill>
        </p:spPr>
        <p:txBody>
          <a:bodyPr wrap="square" rtlCol="0">
            <a:spAutoFit/>
          </a:bodyPr>
          <a:lstStyle/>
          <a:p>
            <a:pPr algn="ctr"/>
            <a:r>
              <a:rPr lang="es-MX" sz="2400" b="1" dirty="0">
                <a:latin typeface="Arial Black" panose="020B0A04020102020204" pitchFamily="34" charset="0"/>
              </a:rPr>
              <a:t>AVANCE 100%</a:t>
            </a:r>
          </a:p>
        </p:txBody>
      </p:sp>
      <p:sp>
        <p:nvSpPr>
          <p:cNvPr id="21" name="CuadroTexto 20">
            <a:extLst>
              <a:ext uri="{FF2B5EF4-FFF2-40B4-BE49-F238E27FC236}">
                <a16:creationId xmlns:a16="http://schemas.microsoft.com/office/drawing/2014/main" id="{E9AD70CE-8E73-48FC-B44C-0346DF5D9617}"/>
              </a:ext>
            </a:extLst>
          </p:cNvPr>
          <p:cNvSpPr txBox="1"/>
          <p:nvPr/>
        </p:nvSpPr>
        <p:spPr>
          <a:xfrm>
            <a:off x="7242465" y="1114186"/>
            <a:ext cx="1717134" cy="861774"/>
          </a:xfrm>
          <a:prstGeom prst="rect">
            <a:avLst/>
          </a:prstGeom>
          <a:noFill/>
        </p:spPr>
        <p:txBody>
          <a:bodyPr wrap="square">
            <a:spAutoFit/>
          </a:bodyPr>
          <a:lstStyle/>
          <a:p>
            <a:pPr algn="just">
              <a:spcAft>
                <a:spcPts val="0"/>
              </a:spcAft>
            </a:pPr>
            <a:r>
              <a:rPr lang="es-CO" sz="1000" b="1" dirty="0">
                <a:highlight>
                  <a:srgbClr val="FEFEFE"/>
                </a:highlight>
                <a:latin typeface="Arial" panose="020B0604020202020204" pitchFamily="34" charset="0"/>
                <a:ea typeface="Times New Roman" panose="02020603050405020304" pitchFamily="18" charset="0"/>
                <a:cs typeface="Arial" panose="020B0604020202020204" pitchFamily="34" charset="0"/>
              </a:rPr>
              <a:t>Visitas técnicas preliminares a campo por parte del Grupo de </a:t>
            </a:r>
            <a:r>
              <a:rPr lang="es-CO" sz="1000" dirty="0">
                <a:highlight>
                  <a:srgbClr val="FEFEFE"/>
                </a:highlight>
                <a:latin typeface="Arial" panose="020B0604020202020204" pitchFamily="34" charset="0"/>
                <a:ea typeface="Times New Roman" panose="02020603050405020304" pitchFamily="18" charset="0"/>
                <a:cs typeface="Arial" panose="020B0604020202020204" pitchFamily="34" charset="0"/>
              </a:rPr>
              <a:t>construcción de reductores y </a:t>
            </a:r>
            <a:r>
              <a:rPr lang="es-CO" sz="1000" b="1" dirty="0">
                <a:highlight>
                  <a:srgbClr val="FEFEFE"/>
                </a:highlight>
                <a:latin typeface="Arial" panose="020B0604020202020204" pitchFamily="34" charset="0"/>
                <a:ea typeface="Times New Roman" panose="02020603050405020304" pitchFamily="18" charset="0"/>
                <a:cs typeface="Arial" panose="020B0604020202020204" pitchFamily="34" charset="0"/>
              </a:rPr>
              <a:t>Planeamiento Vial DTB.</a:t>
            </a:r>
            <a:endParaRPr lang="es-CO" sz="1800" dirty="0">
              <a:highlight>
                <a:srgbClr val="FEFEFE"/>
              </a:highlight>
              <a:latin typeface="Arial" panose="020B0604020202020204" pitchFamily="34" charset="0"/>
              <a:ea typeface="Times New Roman" panose="02020603050405020304" pitchFamily="18" charset="0"/>
              <a:cs typeface="Arial" panose="020B0604020202020204" pitchFamily="34" charset="0"/>
            </a:endParaRPr>
          </a:p>
        </p:txBody>
      </p:sp>
      <p:sp>
        <p:nvSpPr>
          <p:cNvPr id="15" name="Rectángulo 14"/>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2" name="Imagen 21">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3" name="Rectángulo 22"/>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4" name="CuadroTexto 23">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META:</a:t>
            </a:r>
          </a:p>
          <a:p>
            <a:pPr algn="ctr"/>
            <a:r>
              <a:rPr lang="es-CO" sz="1200" b="1" dirty="0">
                <a:solidFill>
                  <a:schemeClr val="bg1">
                    <a:lumMod val="95000"/>
                  </a:schemeClr>
                </a:solidFill>
                <a:latin typeface="Arial Black" panose="020B0A04020102020204" pitchFamily="34" charset="0"/>
                <a:cs typeface="Arial" panose="020B0604020202020204" pitchFamily="34" charset="0"/>
              </a:rPr>
              <a:t>MANTENER LAS 174 INTERSECCIONES SEMAFORIZADAS EN EL MUNICIPIO.</a:t>
            </a:r>
            <a:endParaRPr lang="es-CO" sz="10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095842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21" name="CuadroTexto 20">
            <a:extLst>
              <a:ext uri="{FF2B5EF4-FFF2-40B4-BE49-F238E27FC236}">
                <a16:creationId xmlns:a16="http://schemas.microsoft.com/office/drawing/2014/main" id="{86E66914-8431-44AA-BF5F-A2FD61877805}"/>
              </a:ext>
            </a:extLst>
          </p:cNvPr>
          <p:cNvSpPr txBox="1"/>
          <p:nvPr/>
        </p:nvSpPr>
        <p:spPr>
          <a:xfrm>
            <a:off x="317626" y="345457"/>
            <a:ext cx="4950968" cy="584775"/>
          </a:xfrm>
          <a:prstGeom prst="rect">
            <a:avLst/>
          </a:prstGeom>
          <a:noFill/>
        </p:spPr>
        <p:txBody>
          <a:bodyPr wrap="square">
            <a:spAutoFit/>
          </a:bodyPr>
          <a:lstStyle/>
          <a:p>
            <a:r>
              <a:rPr lang="es-CO" sz="16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PROGRAMA: MODERNIZACIÓN DEL SISTEMA DE SEMAFORIZACIÓN Y SEÑALIZACIÓN VIAL</a:t>
            </a:r>
            <a:endParaRPr lang="es-CO" sz="1600" dirty="0">
              <a:solidFill>
                <a:schemeClr val="bg1"/>
              </a:solidFill>
            </a:endParaRPr>
          </a:p>
        </p:txBody>
      </p:sp>
      <p:sp>
        <p:nvSpPr>
          <p:cNvPr id="14" name="CuadroTexto 13">
            <a:extLst>
              <a:ext uri="{FF2B5EF4-FFF2-40B4-BE49-F238E27FC236}">
                <a16:creationId xmlns:a16="http://schemas.microsoft.com/office/drawing/2014/main" id="{30A760B8-F36A-4016-B0CC-D520A8AF490B}"/>
              </a:ext>
            </a:extLst>
          </p:cNvPr>
          <p:cNvSpPr txBox="1"/>
          <p:nvPr/>
        </p:nvSpPr>
        <p:spPr>
          <a:xfrm>
            <a:off x="151387" y="1628617"/>
            <a:ext cx="4973305" cy="830997"/>
          </a:xfrm>
          <a:prstGeom prst="rect">
            <a:avLst/>
          </a:prstGeom>
          <a:noFill/>
        </p:spPr>
        <p:txBody>
          <a:bodyPr wrap="square">
            <a:spAutoFit/>
          </a:bodyPr>
          <a:lstStyle/>
          <a:p>
            <a:pPr algn="just"/>
            <a:r>
              <a:rPr lang="es-CO" sz="1200" b="1" dirty="0">
                <a:latin typeface="Arial" panose="020B0604020202020204" pitchFamily="34" charset="0"/>
                <a:ea typeface="Times New Roman" panose="02020603050405020304" pitchFamily="18" charset="0"/>
              </a:rPr>
              <a:t>E</a:t>
            </a:r>
            <a:r>
              <a:rPr lang="es-CO" sz="1200" b="1" dirty="0">
                <a:effectLst/>
                <a:latin typeface="Arial" panose="020B0604020202020204" pitchFamily="34" charset="0"/>
                <a:ea typeface="Times New Roman" panose="02020603050405020304" pitchFamily="18" charset="0"/>
              </a:rPr>
              <a:t>studios de ingeniería de tránsito</a:t>
            </a:r>
            <a:r>
              <a:rPr lang="es-CO" sz="1200" dirty="0">
                <a:effectLst/>
                <a:latin typeface="Arial" panose="020B0604020202020204" pitchFamily="34" charset="0"/>
                <a:ea typeface="Times New Roman" panose="02020603050405020304" pitchFamily="18" charset="0"/>
              </a:rPr>
              <a:t>, </a:t>
            </a:r>
            <a:r>
              <a:rPr lang="es-CO" sz="1200" dirty="0">
                <a:latin typeface="Arial" panose="020B0604020202020204" pitchFamily="34" charset="0"/>
                <a:ea typeface="Times New Roman" panose="02020603050405020304" pitchFamily="18" charset="0"/>
              </a:rPr>
              <a:t>en los cuales se </a:t>
            </a:r>
            <a:r>
              <a:rPr lang="es-CO" sz="1200" dirty="0">
                <a:effectLst/>
                <a:latin typeface="Arial" panose="020B0604020202020204" pitchFamily="34" charset="0"/>
                <a:ea typeface="Times New Roman" panose="02020603050405020304" pitchFamily="18" charset="0"/>
              </a:rPr>
              <a:t>viabilizó la implementación de reductores de velocidad tipo parabólico o pompeyano sobre los diferentes sectores del municipio de Bucaramanga </a:t>
            </a:r>
            <a:r>
              <a:rPr lang="es-CO" sz="1200" dirty="0">
                <a:latin typeface="Arial" panose="020B0604020202020204" pitchFamily="34" charset="0"/>
                <a:ea typeface="Times New Roman" panose="02020603050405020304" pitchFamily="18" charset="0"/>
              </a:rPr>
              <a:t>mediante </a:t>
            </a:r>
            <a:r>
              <a:rPr lang="es-CO" sz="1200" dirty="0">
                <a:effectLst/>
                <a:latin typeface="Arial" panose="020B0604020202020204" pitchFamily="34" charset="0"/>
                <a:ea typeface="Times New Roman" panose="02020603050405020304" pitchFamily="18" charset="0"/>
              </a:rPr>
              <a:t>dos fases</a:t>
            </a:r>
            <a:endParaRPr lang="es-CO" sz="1200" dirty="0"/>
          </a:p>
        </p:txBody>
      </p:sp>
      <p:sp>
        <p:nvSpPr>
          <p:cNvPr id="19" name="CuadroTexto 18">
            <a:extLst>
              <a:ext uri="{FF2B5EF4-FFF2-40B4-BE49-F238E27FC236}">
                <a16:creationId xmlns:a16="http://schemas.microsoft.com/office/drawing/2014/main" id="{B7BD94D1-A4BD-4AD0-B07B-5559CDD04EB3}"/>
              </a:ext>
            </a:extLst>
          </p:cNvPr>
          <p:cNvSpPr txBox="1"/>
          <p:nvPr/>
        </p:nvSpPr>
        <p:spPr>
          <a:xfrm>
            <a:off x="151390" y="971895"/>
            <a:ext cx="8878310" cy="707886"/>
          </a:xfrm>
          <a:prstGeom prst="rect">
            <a:avLst/>
          </a:prstGeom>
          <a:noFill/>
        </p:spPr>
        <p:txBody>
          <a:bodyPr wrap="square">
            <a:spAutoFit/>
          </a:bodyPr>
          <a:lstStyle/>
          <a:p>
            <a:pPr algn="just"/>
            <a:r>
              <a:rPr lang="es-CO" sz="2000" b="1" dirty="0">
                <a:effectLst/>
                <a:latin typeface="Arial" panose="020B0604020202020204" pitchFamily="34" charset="0"/>
                <a:ea typeface="Times New Roman" panose="02020603050405020304" pitchFamily="18" charset="0"/>
                <a:cs typeface="Arial" panose="020B0604020202020204" pitchFamily="34" charset="0"/>
              </a:rPr>
              <a:t>FASE I: Viabilizados mediante Resolución No. 240 del 09 de Julio de 2021 </a:t>
            </a:r>
            <a:endParaRPr lang="es-CO"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13" name="Imagen 12">
            <a:extLst>
              <a:ext uri="{FF2B5EF4-FFF2-40B4-BE49-F238E27FC236}">
                <a16:creationId xmlns:a16="http://schemas.microsoft.com/office/drawing/2014/main" id="{8395D318-BB11-410F-A01E-5B2DDCF6536D}"/>
              </a:ext>
            </a:extLst>
          </p:cNvPr>
          <p:cNvPicPr>
            <a:picLocks noChangeAspect="1"/>
          </p:cNvPicPr>
          <p:nvPr/>
        </p:nvPicPr>
        <p:blipFill rotWithShape="1">
          <a:blip r:embed="rId2"/>
          <a:srcRect l="2852" r="4205"/>
          <a:stretch/>
        </p:blipFill>
        <p:spPr>
          <a:xfrm>
            <a:off x="5213594" y="1631878"/>
            <a:ext cx="3777261" cy="4100884"/>
          </a:xfrm>
          <a:prstGeom prst="rect">
            <a:avLst/>
          </a:prstGeom>
        </p:spPr>
      </p:pic>
      <p:graphicFrame>
        <p:nvGraphicFramePr>
          <p:cNvPr id="3" name="Tabla 2">
            <a:extLst>
              <a:ext uri="{FF2B5EF4-FFF2-40B4-BE49-F238E27FC236}">
                <a16:creationId xmlns:a16="http://schemas.microsoft.com/office/drawing/2014/main" id="{2AB5CC21-18E3-4A5F-B49B-E647C86D4ECB}"/>
              </a:ext>
            </a:extLst>
          </p:cNvPr>
          <p:cNvGraphicFramePr>
            <a:graphicFrameLocks noGrp="1"/>
          </p:cNvGraphicFramePr>
          <p:nvPr>
            <p:extLst>
              <p:ext uri="{D42A27DB-BD31-4B8C-83A1-F6EECF244321}">
                <p14:modId xmlns:p14="http://schemas.microsoft.com/office/powerpoint/2010/main" val="1929582071"/>
              </p:ext>
            </p:extLst>
          </p:nvPr>
        </p:nvGraphicFramePr>
        <p:xfrm>
          <a:off x="189487" y="2469341"/>
          <a:ext cx="4973305" cy="3263420"/>
        </p:xfrm>
        <a:graphic>
          <a:graphicData uri="http://schemas.openxmlformats.org/drawingml/2006/table">
            <a:tbl>
              <a:tblPr/>
              <a:tblGrid>
                <a:gridCol w="324306">
                  <a:extLst>
                    <a:ext uri="{9D8B030D-6E8A-4147-A177-3AD203B41FA5}">
                      <a16:colId xmlns:a16="http://schemas.microsoft.com/office/drawing/2014/main" val="1790662022"/>
                    </a:ext>
                  </a:extLst>
                </a:gridCol>
                <a:gridCol w="1882579">
                  <a:extLst>
                    <a:ext uri="{9D8B030D-6E8A-4147-A177-3AD203B41FA5}">
                      <a16:colId xmlns:a16="http://schemas.microsoft.com/office/drawing/2014/main" val="2825343140"/>
                    </a:ext>
                  </a:extLst>
                </a:gridCol>
                <a:gridCol w="918526">
                  <a:extLst>
                    <a:ext uri="{9D8B030D-6E8A-4147-A177-3AD203B41FA5}">
                      <a16:colId xmlns:a16="http://schemas.microsoft.com/office/drawing/2014/main" val="413436798"/>
                    </a:ext>
                  </a:extLst>
                </a:gridCol>
                <a:gridCol w="581734">
                  <a:extLst>
                    <a:ext uri="{9D8B030D-6E8A-4147-A177-3AD203B41FA5}">
                      <a16:colId xmlns:a16="http://schemas.microsoft.com/office/drawing/2014/main" val="3003001661"/>
                    </a:ext>
                  </a:extLst>
                </a:gridCol>
                <a:gridCol w="1266160">
                  <a:extLst>
                    <a:ext uri="{9D8B030D-6E8A-4147-A177-3AD203B41FA5}">
                      <a16:colId xmlns:a16="http://schemas.microsoft.com/office/drawing/2014/main" val="392745528"/>
                    </a:ext>
                  </a:extLst>
                </a:gridCol>
              </a:tblGrid>
              <a:tr h="167833">
                <a:tc>
                  <a:txBody>
                    <a:bodyPr/>
                    <a:lstStyle/>
                    <a:p>
                      <a:pPr algn="ctr" rtl="0" fontAlgn="b"/>
                      <a:r>
                        <a:rPr lang="es-CO" sz="950" b="0" i="0" u="none" strike="noStrike">
                          <a:solidFill>
                            <a:srgbClr val="000000"/>
                          </a:solidFill>
                          <a:effectLst/>
                          <a:latin typeface="Arial" panose="020B0604020202020204" pitchFamily="34" charset="0"/>
                        </a:rPr>
                        <a:t>Ítem</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1" i="0" u="none" strike="noStrike" dirty="0">
                          <a:solidFill>
                            <a:srgbClr val="000000"/>
                          </a:solidFill>
                          <a:effectLst/>
                          <a:latin typeface="Arial" panose="020B0604020202020204" pitchFamily="34" charset="0"/>
                        </a:rPr>
                        <a:t>Ubicación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1" i="0" u="none" strike="noStrike" dirty="0">
                          <a:solidFill>
                            <a:srgbClr val="000000"/>
                          </a:solidFill>
                          <a:effectLst/>
                          <a:latin typeface="Arial" panose="020B0604020202020204" pitchFamily="34" charset="0"/>
                        </a:rPr>
                        <a:t>Barrio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1" i="0" u="none" strike="noStrike" dirty="0">
                          <a:solidFill>
                            <a:srgbClr val="000000"/>
                          </a:solidFill>
                          <a:effectLst/>
                          <a:latin typeface="Arial" panose="020B0604020202020204" pitchFamily="34" charset="0"/>
                        </a:rPr>
                        <a:t>Comuna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1" i="0" u="none" strike="noStrike" dirty="0">
                          <a:solidFill>
                            <a:srgbClr val="000000"/>
                          </a:solidFill>
                          <a:effectLst/>
                          <a:latin typeface="Arial" panose="020B0604020202020204" pitchFamily="34" charset="0"/>
                        </a:rPr>
                        <a:t>Tipo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525375"/>
                  </a:ext>
                </a:extLst>
              </a:tr>
              <a:tr h="325306">
                <a:tc>
                  <a:txBody>
                    <a:bodyPr/>
                    <a:lstStyle/>
                    <a:p>
                      <a:pPr algn="ctr" rtl="0" fontAlgn="b"/>
                      <a:r>
                        <a:rPr lang="es-CO" sz="950" b="0" i="0" u="none" strike="noStrike">
                          <a:solidFill>
                            <a:srgbClr val="000000"/>
                          </a:solidFill>
                          <a:effectLst/>
                          <a:latin typeface="Arial" panose="020B0604020202020204" pitchFamily="34" charset="0"/>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Calle 65 entre Carreras 9w y 10w.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err="1">
                          <a:solidFill>
                            <a:srgbClr val="000000"/>
                          </a:solidFill>
                          <a:effectLst/>
                          <a:latin typeface="Arial" panose="020B0604020202020204" pitchFamily="34" charset="0"/>
                        </a:rPr>
                        <a:t>Monterredondo</a:t>
                      </a:r>
                      <a:endParaRPr lang="es-CO" sz="95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572197"/>
                  </a:ext>
                </a:extLst>
              </a:tr>
              <a:tr h="325306">
                <a:tc>
                  <a:txBody>
                    <a:bodyPr/>
                    <a:lstStyle/>
                    <a:p>
                      <a:pPr algn="ctr" rtl="0" fontAlgn="b"/>
                      <a:r>
                        <a:rPr lang="es-CO" sz="950" b="0" i="0" u="none" strike="noStrike">
                          <a:solidFill>
                            <a:srgbClr val="000000"/>
                          </a:solidFill>
                          <a:effectLst/>
                          <a:latin typeface="Arial" panose="020B0604020202020204" pitchFamily="34" charset="0"/>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Calle 65 entre Carreras 22w y 23w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err="1">
                          <a:solidFill>
                            <a:srgbClr val="000000"/>
                          </a:solidFill>
                          <a:effectLst/>
                          <a:latin typeface="Arial" panose="020B0604020202020204" pitchFamily="34" charset="0"/>
                        </a:rPr>
                        <a:t>Monterredondo</a:t>
                      </a:r>
                      <a:endParaRPr lang="es-CO" sz="95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949065"/>
                  </a:ext>
                </a:extLst>
              </a:tr>
              <a:tr h="167833">
                <a:tc>
                  <a:txBody>
                    <a:bodyPr/>
                    <a:lstStyle/>
                    <a:p>
                      <a:pPr algn="ctr" rtl="0" fontAlgn="b"/>
                      <a:r>
                        <a:rPr lang="es-CO" sz="950" b="0" i="0" u="none" strike="noStrike">
                          <a:solidFill>
                            <a:srgbClr val="000000"/>
                          </a:solidFill>
                          <a:effectLst/>
                          <a:latin typeface="Arial" panose="020B0604020202020204" pitchFamily="34" charset="0"/>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Calle 65 entre Carreras 3w y 4w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Los Héroes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6648615"/>
                  </a:ext>
                </a:extLst>
              </a:tr>
              <a:tr h="167833">
                <a:tc>
                  <a:txBody>
                    <a:bodyPr/>
                    <a:lstStyle/>
                    <a:p>
                      <a:pPr algn="ctr" rtl="0" fontAlgn="b"/>
                      <a:r>
                        <a:rPr lang="es-CO" sz="950" b="0" i="0" u="none" strike="noStrike">
                          <a:solidFill>
                            <a:srgbClr val="000000"/>
                          </a:solidFill>
                          <a:effectLst/>
                          <a:latin typeface="Arial" panose="020B0604020202020204" pitchFamily="34" charset="0"/>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a:solidFill>
                            <a:srgbClr val="000000"/>
                          </a:solidFill>
                          <a:effectLst/>
                          <a:latin typeface="Arial" panose="020B0604020202020204" pitchFamily="34" charset="0"/>
                        </a:rPr>
                        <a:t>Carrera 2W entre Calles 64 y 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Mutis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8742791"/>
                  </a:ext>
                </a:extLst>
              </a:tr>
              <a:tr h="325306">
                <a:tc>
                  <a:txBody>
                    <a:bodyPr/>
                    <a:lstStyle/>
                    <a:p>
                      <a:pPr algn="ctr" rtl="0" fontAlgn="b"/>
                      <a:r>
                        <a:rPr lang="es-CO" sz="950" b="0" i="0" u="none" strike="noStrike">
                          <a:solidFill>
                            <a:srgbClr val="000000"/>
                          </a:solidFill>
                          <a:effectLst/>
                          <a:latin typeface="Arial" panose="020B0604020202020204" pitchFamily="34" charset="0"/>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Carrera 15ªw entre Calles 61ª y 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Brisas del Mutis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Parabólicos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154256"/>
                  </a:ext>
                </a:extLst>
              </a:tr>
              <a:tr h="325306">
                <a:tc>
                  <a:txBody>
                    <a:bodyPr/>
                    <a:lstStyle/>
                    <a:p>
                      <a:pPr algn="ctr" rtl="0" fontAlgn="b"/>
                      <a:r>
                        <a:rPr lang="es-CO" sz="95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a:solidFill>
                            <a:srgbClr val="000000"/>
                          </a:solidFill>
                          <a:effectLst/>
                          <a:latin typeface="Arial" panose="020B0604020202020204" pitchFamily="34" charset="0"/>
                        </a:rPr>
                        <a:t>Calle 61ª entre Carreras 15ªw y 16ªw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(2 reductores)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0305300"/>
                  </a:ext>
                </a:extLst>
              </a:tr>
              <a:tr h="325306">
                <a:tc>
                  <a:txBody>
                    <a:bodyPr/>
                    <a:lstStyle/>
                    <a:p>
                      <a:pPr algn="ctr" rtl="0" fontAlgn="b"/>
                      <a:r>
                        <a:rPr lang="es-CO" sz="950" b="0" i="0" u="none" strike="noStrike">
                          <a:solidFill>
                            <a:srgbClr val="000000"/>
                          </a:solidFill>
                          <a:effectLst/>
                          <a:latin typeface="Arial" panose="020B0604020202020204" pitchFamily="34" charset="0"/>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Calle 60 entre Carreras 36w y 39w.</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Estoraque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081394"/>
                  </a:ext>
                </a:extLst>
              </a:tr>
              <a:tr h="167833">
                <a:tc>
                  <a:txBody>
                    <a:bodyPr/>
                    <a:lstStyle/>
                    <a:p>
                      <a:pPr algn="ctr" rtl="0" fontAlgn="b"/>
                      <a:r>
                        <a:rPr lang="es-CO" sz="95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Diagonal 14a entre Calle 55 y 56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Gómez Niño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1311029"/>
                  </a:ext>
                </a:extLst>
              </a:tr>
              <a:tr h="482779">
                <a:tc>
                  <a:txBody>
                    <a:bodyPr/>
                    <a:lstStyle/>
                    <a:p>
                      <a:pPr algn="ctr" rtl="0" fontAlgn="b"/>
                      <a:r>
                        <a:rPr lang="es-CO" sz="950" b="0" i="0" u="none" strike="noStrike">
                          <a:solidFill>
                            <a:srgbClr val="000000"/>
                          </a:solidFill>
                          <a:effectLst/>
                          <a:latin typeface="Arial" panose="020B0604020202020204" pitchFamily="34" charset="0"/>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CO" sz="950" b="0" i="0" u="none" strike="noStrike" dirty="0">
                          <a:solidFill>
                            <a:srgbClr val="000000"/>
                          </a:solidFill>
                          <a:effectLst/>
                          <a:latin typeface="Arial" panose="020B0604020202020204" pitchFamily="34" charset="0"/>
                        </a:rPr>
                        <a:t>Avenida Samanes entre diagonal 14 y Carrera 14 frente al Centro Comercial Acrópolis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Ciudadela Real de Minas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5086530"/>
                  </a:ext>
                </a:extLst>
              </a:tr>
              <a:tr h="482779">
                <a:tc>
                  <a:txBody>
                    <a:bodyPr/>
                    <a:lstStyle/>
                    <a:p>
                      <a:pPr algn="ctr" rtl="0" fontAlgn="b"/>
                      <a:r>
                        <a:rPr lang="es-CO" sz="950" b="0" i="0" u="none" strike="noStrike" dirty="0">
                          <a:solidFill>
                            <a:srgbClr val="000000"/>
                          </a:solidFill>
                          <a:effectLst/>
                          <a:latin typeface="Arial" panose="020B0604020202020204" pitchFamily="34" charset="0"/>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
                      <a:r>
                        <a:rPr lang="es-MX" sz="950" b="0" i="0" u="none" strike="noStrike" dirty="0">
                          <a:solidFill>
                            <a:srgbClr val="000000"/>
                          </a:solidFill>
                          <a:effectLst/>
                          <a:latin typeface="Arial" panose="020B0604020202020204" pitchFamily="34" charset="0"/>
                        </a:rPr>
                        <a:t>Avenida Búcaros entre Calle 56 y 58 frente al Parque Las Cigarras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a:solidFill>
                            <a:srgbClr val="000000"/>
                          </a:solidFill>
                          <a:effectLst/>
                          <a:latin typeface="Arial" panose="020B0604020202020204" pitchFamily="34" charset="0"/>
                        </a:rPr>
                        <a:t>Ciudadela Real de Minas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b"/>
                      <a:r>
                        <a:rPr lang="es-CO" sz="950" b="0" i="0" u="none" strike="noStrike" dirty="0">
                          <a:solidFill>
                            <a:srgbClr val="000000"/>
                          </a:solidFill>
                          <a:effectLst/>
                          <a:latin typeface="Arial" panose="020B0604020202020204" pitchFamily="34" charset="0"/>
                        </a:rPr>
                        <a:t>Pompeyano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298009"/>
                  </a:ext>
                </a:extLst>
              </a:tr>
            </a:tbl>
          </a:graphicData>
        </a:graphic>
      </p:graphicFrame>
      <p:sp>
        <p:nvSpPr>
          <p:cNvPr id="18" name="Rectángulo 1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0" name="Imagen 19">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2" name="Rectángulo 2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ESTUDIOS DE INGENIERÍA DE TRÁNSITO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630678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19" name="CuadroTexto 18">
            <a:extLst>
              <a:ext uri="{FF2B5EF4-FFF2-40B4-BE49-F238E27FC236}">
                <a16:creationId xmlns:a16="http://schemas.microsoft.com/office/drawing/2014/main" id="{B7BD94D1-A4BD-4AD0-B07B-5559CDD04EB3}"/>
              </a:ext>
            </a:extLst>
          </p:cNvPr>
          <p:cNvSpPr txBox="1"/>
          <p:nvPr/>
        </p:nvSpPr>
        <p:spPr>
          <a:xfrm>
            <a:off x="367290" y="959869"/>
            <a:ext cx="8446510" cy="707886"/>
          </a:xfrm>
          <a:prstGeom prst="rect">
            <a:avLst/>
          </a:prstGeom>
          <a:noFill/>
        </p:spPr>
        <p:txBody>
          <a:bodyPr wrap="square">
            <a:spAutoFit/>
          </a:bodyPr>
          <a:lstStyle/>
          <a:p>
            <a:pPr algn="just"/>
            <a:r>
              <a:rPr lang="es-CO" sz="2000" b="1" dirty="0">
                <a:effectLst/>
                <a:latin typeface="Arial" panose="020B0604020202020204" pitchFamily="34" charset="0"/>
                <a:ea typeface="Times New Roman" panose="02020603050405020304" pitchFamily="18" charset="0"/>
                <a:cs typeface="Arial" panose="020B0604020202020204" pitchFamily="34" charset="0"/>
              </a:rPr>
              <a:t>FASE II: Viabilizados mediante Resolución No. 260 del </a:t>
            </a:r>
            <a:r>
              <a:rPr lang="es-CO" sz="2000" b="1" dirty="0">
                <a:latin typeface="Arial" panose="020B0604020202020204" pitchFamily="34" charset="0"/>
                <a:ea typeface="Times New Roman" panose="02020603050405020304" pitchFamily="18" charset="0"/>
                <a:cs typeface="Arial" panose="020B0604020202020204" pitchFamily="34" charset="0"/>
              </a:rPr>
              <a:t>23</a:t>
            </a:r>
            <a:r>
              <a:rPr lang="es-CO" sz="2000" b="1" dirty="0">
                <a:effectLst/>
                <a:latin typeface="Arial" panose="020B0604020202020204" pitchFamily="34" charset="0"/>
                <a:ea typeface="Times New Roman" panose="02020603050405020304" pitchFamily="18" charset="0"/>
                <a:cs typeface="Arial" panose="020B0604020202020204" pitchFamily="34" charset="0"/>
              </a:rPr>
              <a:t> de Julio de 2021 </a:t>
            </a:r>
            <a:endParaRPr lang="es-CO"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040BD68D-0AB9-4B4D-8C22-1A275CA4BB8F}"/>
              </a:ext>
            </a:extLst>
          </p:cNvPr>
          <p:cNvPicPr>
            <a:picLocks noChangeAspect="1"/>
          </p:cNvPicPr>
          <p:nvPr/>
        </p:nvPicPr>
        <p:blipFill rotWithShape="1">
          <a:blip r:embed="rId2"/>
          <a:srcRect l="1927" t="2145" r="2080"/>
          <a:stretch/>
        </p:blipFill>
        <p:spPr>
          <a:xfrm>
            <a:off x="4405764" y="1810917"/>
            <a:ext cx="4579182" cy="3884101"/>
          </a:xfrm>
          <a:prstGeom prst="rect">
            <a:avLst/>
          </a:prstGeom>
        </p:spPr>
      </p:pic>
      <p:pic>
        <p:nvPicPr>
          <p:cNvPr id="6" name="Imagen 5">
            <a:extLst>
              <a:ext uri="{FF2B5EF4-FFF2-40B4-BE49-F238E27FC236}">
                <a16:creationId xmlns:a16="http://schemas.microsoft.com/office/drawing/2014/main" id="{9F5E6E28-B0C6-4031-B979-E5FBE0DD474D}"/>
              </a:ext>
            </a:extLst>
          </p:cNvPr>
          <p:cNvPicPr>
            <a:picLocks noChangeAspect="1"/>
          </p:cNvPicPr>
          <p:nvPr/>
        </p:nvPicPr>
        <p:blipFill rotWithShape="1">
          <a:blip r:embed="rId3"/>
          <a:srcRect l="4262" r="5981"/>
          <a:stretch/>
        </p:blipFill>
        <p:spPr>
          <a:xfrm>
            <a:off x="367290" y="1760114"/>
            <a:ext cx="4038474" cy="3942698"/>
          </a:xfrm>
          <a:prstGeom prst="rect">
            <a:avLst/>
          </a:prstGeom>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ESTUDIOS DE INGENIERÍA DE TRÁNSITO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777498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19" name="CuadroTexto 18">
            <a:extLst>
              <a:ext uri="{FF2B5EF4-FFF2-40B4-BE49-F238E27FC236}">
                <a16:creationId xmlns:a16="http://schemas.microsoft.com/office/drawing/2014/main" id="{B7BD94D1-A4BD-4AD0-B07B-5559CDD04EB3}"/>
              </a:ext>
            </a:extLst>
          </p:cNvPr>
          <p:cNvSpPr txBox="1"/>
          <p:nvPr/>
        </p:nvSpPr>
        <p:spPr>
          <a:xfrm>
            <a:off x="271352" y="1266064"/>
            <a:ext cx="8415448" cy="707886"/>
          </a:xfrm>
          <a:prstGeom prst="rect">
            <a:avLst/>
          </a:prstGeom>
          <a:noFill/>
        </p:spPr>
        <p:txBody>
          <a:bodyPr wrap="square">
            <a:spAutoFit/>
          </a:bodyPr>
          <a:lstStyle/>
          <a:p>
            <a:pPr algn="just"/>
            <a:r>
              <a:rPr lang="es-CO" sz="2000" b="1" dirty="0">
                <a:effectLst/>
                <a:latin typeface="Arial" panose="020B0604020202020204" pitchFamily="34" charset="0"/>
                <a:ea typeface="Times New Roman" panose="02020603050405020304" pitchFamily="18" charset="0"/>
                <a:cs typeface="Arial" panose="020B0604020202020204" pitchFamily="34" charset="0"/>
              </a:rPr>
              <a:t>FASE III: Viabilizados mediante Resolución No. </a:t>
            </a:r>
            <a:r>
              <a:rPr lang="es-CO" sz="2000" b="1" dirty="0">
                <a:latin typeface="Arial" panose="020B0604020202020204" pitchFamily="34" charset="0"/>
                <a:ea typeface="Times New Roman" panose="02020603050405020304" pitchFamily="18" charset="0"/>
                <a:cs typeface="Arial" panose="020B0604020202020204" pitchFamily="34" charset="0"/>
              </a:rPr>
              <a:t>327</a:t>
            </a:r>
            <a:r>
              <a:rPr lang="es-CO" sz="2000" b="1" dirty="0">
                <a:effectLst/>
                <a:latin typeface="Arial" panose="020B0604020202020204" pitchFamily="34" charset="0"/>
                <a:ea typeface="Times New Roman" panose="02020603050405020304" pitchFamily="18" charset="0"/>
                <a:cs typeface="Arial" panose="020B0604020202020204" pitchFamily="34" charset="0"/>
              </a:rPr>
              <a:t> del 13 de Septiembre de 2021 </a:t>
            </a:r>
            <a:endParaRPr lang="es-CO"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9" name="Imagen 8">
            <a:extLst>
              <a:ext uri="{FF2B5EF4-FFF2-40B4-BE49-F238E27FC236}">
                <a16:creationId xmlns:a16="http://schemas.microsoft.com/office/drawing/2014/main" id="{EF4024D6-678C-46DB-9DF7-1F5566E538D2}"/>
              </a:ext>
            </a:extLst>
          </p:cNvPr>
          <p:cNvPicPr>
            <a:picLocks noChangeAspect="1"/>
          </p:cNvPicPr>
          <p:nvPr/>
        </p:nvPicPr>
        <p:blipFill>
          <a:blip r:embed="rId2"/>
          <a:stretch>
            <a:fillRect/>
          </a:stretch>
        </p:blipFill>
        <p:spPr>
          <a:xfrm>
            <a:off x="333347" y="2191506"/>
            <a:ext cx="3541910" cy="3088949"/>
          </a:xfrm>
          <a:prstGeom prst="rect">
            <a:avLst/>
          </a:prstGeom>
        </p:spPr>
      </p:pic>
      <p:pic>
        <p:nvPicPr>
          <p:cNvPr id="11" name="Imagen 10">
            <a:extLst>
              <a:ext uri="{FF2B5EF4-FFF2-40B4-BE49-F238E27FC236}">
                <a16:creationId xmlns:a16="http://schemas.microsoft.com/office/drawing/2014/main" id="{2AA7874F-FBFE-4D95-BFF7-B7E322EC0C6F}"/>
              </a:ext>
            </a:extLst>
          </p:cNvPr>
          <p:cNvPicPr>
            <a:picLocks noChangeAspect="1"/>
          </p:cNvPicPr>
          <p:nvPr/>
        </p:nvPicPr>
        <p:blipFill rotWithShape="1">
          <a:blip r:embed="rId3"/>
          <a:srcRect t="1751" b="1"/>
          <a:stretch/>
        </p:blipFill>
        <p:spPr>
          <a:xfrm>
            <a:off x="3969875" y="2191506"/>
            <a:ext cx="4818295" cy="2840345"/>
          </a:xfrm>
          <a:prstGeom prst="rect">
            <a:avLst/>
          </a:prstGeom>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7" name="Rectángulo 16"/>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ESTUDIOS DE INGENIERÍA DE TRÁNSITO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07287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uadroTexto 13">
            <a:extLst>
              <a:ext uri="{FF2B5EF4-FFF2-40B4-BE49-F238E27FC236}">
                <a16:creationId xmlns:a16="http://schemas.microsoft.com/office/drawing/2014/main" id="{FCD08986-1C18-4533-90D2-F6571FD3CF18}"/>
              </a:ext>
            </a:extLst>
          </p:cNvPr>
          <p:cNvSpPr txBox="1"/>
          <p:nvPr/>
        </p:nvSpPr>
        <p:spPr>
          <a:xfrm>
            <a:off x="267177" y="1011442"/>
            <a:ext cx="8609646" cy="1015663"/>
          </a:xfrm>
          <a:prstGeom prst="rect">
            <a:avLst/>
          </a:prstGeom>
          <a:noFill/>
        </p:spPr>
        <p:txBody>
          <a:bodyPr wrap="square">
            <a:spAutoFit/>
          </a:bodyPr>
          <a:lstStyle/>
          <a:p>
            <a:r>
              <a:rPr lang="es-CO" sz="2000" b="1" dirty="0">
                <a:latin typeface="Arial Black" panose="020B0A04020102020204" pitchFamily="34" charset="0"/>
                <a:cs typeface="Arial" panose="020B0604020202020204" pitchFamily="34" charset="0"/>
              </a:rPr>
              <a:t>Ejecución presupuestal de Gastos</a:t>
            </a:r>
          </a:p>
          <a:p>
            <a:r>
              <a:rPr lang="es-CO" sz="2000" b="1" dirty="0">
                <a:solidFill>
                  <a:schemeClr val="tx1">
                    <a:lumMod val="50000"/>
                    <a:lumOff val="50000"/>
                  </a:schemeClr>
                </a:solidFill>
                <a:latin typeface="Arial Black" panose="020B0A04020102020204" pitchFamily="34" charset="0"/>
                <a:cs typeface="Arial" panose="020B0604020202020204" pitchFamily="34" charset="0"/>
              </a:rPr>
              <a:t>Enero a 15 de Noviembre 2021</a:t>
            </a:r>
          </a:p>
          <a:p>
            <a:endParaRPr lang="es-CO" sz="2000" b="1" dirty="0">
              <a:latin typeface="Barlow Black" panose="00000A00000000000000" pitchFamily="2" charset="0"/>
              <a:cs typeface="Arial" panose="020B0604020202020204" pitchFamily="34" charset="0"/>
            </a:endParaRPr>
          </a:p>
        </p:txBody>
      </p:sp>
      <p:pic>
        <p:nvPicPr>
          <p:cNvPr id="17" name="Imagen 16">
            <a:extLst>
              <a:ext uri="{FF2B5EF4-FFF2-40B4-BE49-F238E27FC236}">
                <a16:creationId xmlns:a16="http://schemas.microsoft.com/office/drawing/2014/main" id="{74A1E000-B7D4-43DA-975A-397B9514D1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7176" y="1903752"/>
            <a:ext cx="8596370" cy="3779476"/>
          </a:xfrm>
          <a:prstGeom prst="rect">
            <a:avLst/>
          </a:prstGeom>
          <a:noFill/>
          <a:ln>
            <a:noFill/>
          </a:ln>
        </p:spPr>
      </p:pic>
      <p:sp>
        <p:nvSpPr>
          <p:cNvPr id="12" name="Rectángulo 11"/>
          <p:cNvSpPr/>
          <p:nvPr/>
        </p:nvSpPr>
        <p:spPr>
          <a:xfrm>
            <a:off x="19161" y="5921528"/>
            <a:ext cx="9124840"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97038"/>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6" name="CuadroTexto 15">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INFORMACIÓN FINANCIERA</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035087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19" name="CuadroTexto 18">
            <a:extLst>
              <a:ext uri="{FF2B5EF4-FFF2-40B4-BE49-F238E27FC236}">
                <a16:creationId xmlns:a16="http://schemas.microsoft.com/office/drawing/2014/main" id="{B7BD94D1-A4BD-4AD0-B07B-5559CDD04EB3}"/>
              </a:ext>
            </a:extLst>
          </p:cNvPr>
          <p:cNvSpPr txBox="1"/>
          <p:nvPr/>
        </p:nvSpPr>
        <p:spPr>
          <a:xfrm>
            <a:off x="484716" y="968980"/>
            <a:ext cx="7983056" cy="707886"/>
          </a:xfrm>
          <a:prstGeom prst="rect">
            <a:avLst/>
          </a:prstGeom>
          <a:noFill/>
        </p:spPr>
        <p:txBody>
          <a:bodyPr wrap="square">
            <a:spAutoFit/>
          </a:bodyPr>
          <a:lstStyle/>
          <a:p>
            <a:pPr algn="just"/>
            <a:r>
              <a:rPr lang="es-CO" sz="2000" b="1" dirty="0">
                <a:effectLst/>
                <a:latin typeface="Arial" panose="020B0604020202020204" pitchFamily="34" charset="0"/>
                <a:ea typeface="Times New Roman" panose="02020603050405020304" pitchFamily="18" charset="0"/>
                <a:cs typeface="Arial" panose="020B0604020202020204" pitchFamily="34" charset="0"/>
              </a:rPr>
              <a:t>FASE IV: Viabilizados mediante Resolución No. </a:t>
            </a:r>
            <a:r>
              <a:rPr lang="es-CO" sz="2000" b="1" dirty="0">
                <a:latin typeface="Arial" panose="020B0604020202020204" pitchFamily="34" charset="0"/>
                <a:ea typeface="Times New Roman" panose="02020603050405020304" pitchFamily="18" charset="0"/>
                <a:cs typeface="Arial" panose="020B0604020202020204" pitchFamily="34" charset="0"/>
              </a:rPr>
              <a:t>378</a:t>
            </a:r>
            <a:r>
              <a:rPr lang="es-CO" sz="2000" b="1" dirty="0">
                <a:effectLst/>
                <a:latin typeface="Arial" panose="020B0604020202020204" pitchFamily="34" charset="0"/>
                <a:ea typeface="Times New Roman" panose="02020603050405020304" pitchFamily="18" charset="0"/>
                <a:cs typeface="Arial" panose="020B0604020202020204" pitchFamily="34" charset="0"/>
              </a:rPr>
              <a:t> del 13 de </a:t>
            </a:r>
            <a:r>
              <a:rPr lang="es-CO" sz="2000" b="1" dirty="0">
                <a:latin typeface="Arial" panose="020B0604020202020204" pitchFamily="34" charset="0"/>
                <a:ea typeface="Times New Roman" panose="02020603050405020304" pitchFamily="18" charset="0"/>
                <a:cs typeface="Arial" panose="020B0604020202020204" pitchFamily="34" charset="0"/>
              </a:rPr>
              <a:t>Octubre</a:t>
            </a:r>
            <a:r>
              <a:rPr lang="es-CO" sz="2000" b="1" dirty="0">
                <a:effectLst/>
                <a:latin typeface="Arial" panose="020B0604020202020204" pitchFamily="34" charset="0"/>
                <a:ea typeface="Times New Roman" panose="02020603050405020304" pitchFamily="18" charset="0"/>
                <a:cs typeface="Arial" panose="020B0604020202020204" pitchFamily="34" charset="0"/>
              </a:rPr>
              <a:t> de 2021 </a:t>
            </a:r>
            <a:endParaRPr lang="es-CO" sz="2000" b="1"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3944FCD4-2C42-4C29-97C0-775BCA4EAEB7}"/>
              </a:ext>
            </a:extLst>
          </p:cNvPr>
          <p:cNvPicPr>
            <a:picLocks noChangeAspect="1"/>
          </p:cNvPicPr>
          <p:nvPr/>
        </p:nvPicPr>
        <p:blipFill rotWithShape="1">
          <a:blip r:embed="rId2"/>
          <a:srcRect l="2453" t="1592"/>
          <a:stretch/>
        </p:blipFill>
        <p:spPr>
          <a:xfrm>
            <a:off x="4666744" y="1676736"/>
            <a:ext cx="3915328" cy="4082450"/>
          </a:xfrm>
          <a:prstGeom prst="rect">
            <a:avLst/>
          </a:prstGeom>
        </p:spPr>
      </p:pic>
      <p:pic>
        <p:nvPicPr>
          <p:cNvPr id="9" name="Imagen 8">
            <a:extLst>
              <a:ext uri="{FF2B5EF4-FFF2-40B4-BE49-F238E27FC236}">
                <a16:creationId xmlns:a16="http://schemas.microsoft.com/office/drawing/2014/main" id="{194AAADE-84E8-40BE-905F-1CE4D574F870}"/>
              </a:ext>
            </a:extLst>
          </p:cNvPr>
          <p:cNvPicPr>
            <a:picLocks noChangeAspect="1"/>
          </p:cNvPicPr>
          <p:nvPr/>
        </p:nvPicPr>
        <p:blipFill>
          <a:blip r:embed="rId3"/>
          <a:stretch>
            <a:fillRect/>
          </a:stretch>
        </p:blipFill>
        <p:spPr>
          <a:xfrm>
            <a:off x="375335" y="1684024"/>
            <a:ext cx="4171734" cy="4038308"/>
          </a:xfrm>
          <a:prstGeom prst="rect">
            <a:avLst/>
          </a:prstGeom>
        </p:spPr>
      </p:pic>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5" name="Imagen 14">
            <a:extLst>
              <a:ext uri="{FF2B5EF4-FFF2-40B4-BE49-F238E27FC236}">
                <a16:creationId xmlns:a16="http://schemas.microsoft.com/office/drawing/2014/main" id="{7A061644-D1DF-4159-BD70-CAC1A39FA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ESTUDIOS DE INGENIERÍA DE TRÁNSITO</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9613723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descr="Mapa&#10;&#10;Descripción generada automáticamente"/>
          <p:cNvPicPr/>
          <p:nvPr/>
        </p:nvPicPr>
        <p:blipFill>
          <a:blip r:embed="rId2">
            <a:extLst>
              <a:ext uri="{28A0092B-C50C-407E-A947-70E740481C1C}">
                <a14:useLocalDpi xmlns:a14="http://schemas.microsoft.com/office/drawing/2010/main" val="0"/>
              </a:ext>
            </a:extLst>
          </a:blip>
          <a:srcRect/>
          <a:stretch>
            <a:fillRect/>
          </a:stretch>
        </p:blipFill>
        <p:spPr bwMode="auto">
          <a:xfrm>
            <a:off x="1473200" y="2163299"/>
            <a:ext cx="6197600" cy="3665660"/>
          </a:xfrm>
          <a:prstGeom prst="rect">
            <a:avLst/>
          </a:prstGeom>
          <a:noFill/>
          <a:ln>
            <a:noFill/>
          </a:ln>
        </p:spPr>
      </p:pic>
      <p:sp>
        <p:nvSpPr>
          <p:cNvPr id="7" name="Rectángulo 6"/>
          <p:cNvSpPr/>
          <p:nvPr/>
        </p:nvSpPr>
        <p:spPr>
          <a:xfrm>
            <a:off x="355600" y="1061213"/>
            <a:ext cx="8432800" cy="1015663"/>
          </a:xfrm>
          <a:prstGeom prst="rect">
            <a:avLst/>
          </a:prstGeom>
          <a:solidFill>
            <a:schemeClr val="bg1"/>
          </a:solidFill>
        </p:spPr>
        <p:txBody>
          <a:bodyPr wrap="square">
            <a:spAutoFit/>
          </a:bodyPr>
          <a:lstStyle/>
          <a:p>
            <a:pPr marL="285750" lvl="0" indent="-285750" algn="just">
              <a:buFont typeface="Wingdings" panose="05000000000000000000" pitchFamily="2" charset="2"/>
              <a:buChar char="ü"/>
            </a:pPr>
            <a:r>
              <a:rPr lang="es-CO" sz="1200" dirty="0">
                <a:latin typeface="Arial" panose="020B0604020202020204" pitchFamily="34" charset="0"/>
                <a:cs typeface="Arial" panose="020B0604020202020204" pitchFamily="34" charset="0"/>
              </a:rPr>
              <a:t>Elaboración de croquis para los conceptos técnicos realizados por la Oficina de Planeamiento Vial.</a:t>
            </a:r>
            <a:endParaRPr lang="en-US" sz="12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ü"/>
            </a:pPr>
            <a:r>
              <a:rPr lang="es-CO" sz="1200" dirty="0">
                <a:latin typeface="Arial" panose="020B0604020202020204" pitchFamily="34" charset="0"/>
                <a:cs typeface="Arial" panose="020B0604020202020204" pitchFamily="34" charset="0"/>
              </a:rPr>
              <a:t>Realización del inventario de señales de tránsito y red semafórica existente</a:t>
            </a:r>
            <a:endParaRPr lang="en-US" sz="12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ü"/>
            </a:pPr>
            <a:r>
              <a:rPr lang="es-CO" sz="1200" dirty="0">
                <a:latin typeface="Arial" panose="020B0604020202020204" pitchFamily="34" charset="0"/>
                <a:cs typeface="Arial" panose="020B0604020202020204" pitchFamily="34" charset="0"/>
              </a:rPr>
              <a:t>Ingreso de las nuevas señales de tránsito instaladas en el sistema de información georreferenciado. </a:t>
            </a:r>
            <a:endParaRPr lang="en-US" sz="12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ü"/>
            </a:pPr>
            <a:r>
              <a:rPr lang="es-CO" sz="1200" dirty="0">
                <a:latin typeface="Arial" panose="020B0604020202020204" pitchFamily="34" charset="0"/>
                <a:cs typeface="Arial" panose="020B0604020202020204" pitchFamily="34" charset="0"/>
              </a:rPr>
              <a:t>Apoyo y acompañamiento en la realización y coordinación de estudios de movilidad, planes zonales, bahías de estacionamiento y puntos críticos. </a:t>
            </a:r>
            <a:endParaRPr lang="en-US" sz="1200"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3"/>
          <a:srcRect t="1139"/>
          <a:stretch/>
        </p:blipFill>
        <p:spPr>
          <a:xfrm>
            <a:off x="461681" y="4322367"/>
            <a:ext cx="2134472" cy="1506592"/>
          </a:xfrm>
          <a:prstGeom prst="rect">
            <a:avLst/>
          </a:prstGeom>
        </p:spPr>
      </p:pic>
      <p:pic>
        <p:nvPicPr>
          <p:cNvPr id="22" name="Imagen 21" descr="Diagrama&#10;&#10;Descripción generada automáticament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2308" y="4322367"/>
            <a:ext cx="2066242" cy="1442716"/>
          </a:xfrm>
          <a:prstGeom prst="rect">
            <a:avLst/>
          </a:prstGeom>
          <a:noFill/>
          <a:ln>
            <a:noFill/>
          </a:ln>
        </p:spPr>
      </p:pic>
      <p:pic>
        <p:nvPicPr>
          <p:cNvPr id="25" name="Imagen 24" descr="Diagrama&#10;&#10;Descripción generada automáticament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94705" y="4322367"/>
            <a:ext cx="1942250" cy="1442716"/>
          </a:xfrm>
          <a:prstGeom prst="rect">
            <a:avLst/>
          </a:prstGeom>
          <a:noFill/>
          <a:ln>
            <a:noFill/>
          </a:ln>
        </p:spPr>
      </p:pic>
      <p:sp>
        <p:nvSpPr>
          <p:cNvPr id="19" name="Rectángulo 1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20" name="Imagen 19">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21" name="Rectángulo 2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00086"/>
            <a:ext cx="8222972" cy="584775"/>
          </a:xfrm>
          <a:prstGeom prst="rect">
            <a:avLst/>
          </a:prstGeom>
          <a:noFill/>
        </p:spPr>
        <p:txBody>
          <a:bodyPr wrap="square">
            <a:spAutoFit/>
          </a:bodyPr>
          <a:lstStyle/>
          <a:p>
            <a:pPr algn="ctr"/>
            <a:r>
              <a:rPr lang="es-CO" sz="1600" dirty="0">
                <a:solidFill>
                  <a:schemeClr val="bg1">
                    <a:lumMod val="95000"/>
                  </a:schemeClr>
                </a:solidFill>
                <a:latin typeface="Arial Black" panose="020B0A04020102020204" pitchFamily="34" charset="0"/>
                <a:cs typeface="Arial" panose="020B0604020202020204" pitchFamily="34" charset="0"/>
              </a:rPr>
              <a:t>AVANCE EN LA IMPLEMENTACIÓN DEL SISTEMA DE GEORREFERENCIACIÓN DE LA SEMAFORIZACIÓN DE LA CIUDAD</a:t>
            </a:r>
            <a:endParaRPr lang="es-CO" sz="7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251032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AutoShape 22" descr="Resultado de imagen para accidentes de transito caricatura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s-CO" sz="1350" dirty="0">
              <a:solidFill>
                <a:prstClr val="black"/>
              </a:solidFill>
            </a:endParaRPr>
          </a:p>
        </p:txBody>
      </p:sp>
      <p:sp>
        <p:nvSpPr>
          <p:cNvPr id="11" name="Rectángulo 10">
            <a:extLst>
              <a:ext uri="{FF2B5EF4-FFF2-40B4-BE49-F238E27FC236}">
                <a16:creationId xmlns:a16="http://schemas.microsoft.com/office/drawing/2014/main" id="{14531959-79BC-4FD5-9FF6-BA0075460176}"/>
              </a:ext>
            </a:extLst>
          </p:cNvPr>
          <p:cNvSpPr/>
          <p:nvPr/>
        </p:nvSpPr>
        <p:spPr>
          <a:xfrm>
            <a:off x="380999" y="5016500"/>
            <a:ext cx="8382002" cy="647700"/>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aphicFrame>
        <p:nvGraphicFramePr>
          <p:cNvPr id="4" name="Tabla 3">
            <a:extLst>
              <a:ext uri="{FF2B5EF4-FFF2-40B4-BE49-F238E27FC236}">
                <a16:creationId xmlns:a16="http://schemas.microsoft.com/office/drawing/2014/main" id="{741E72D7-86BC-4428-9416-35635B4C2B06}"/>
              </a:ext>
            </a:extLst>
          </p:cNvPr>
          <p:cNvGraphicFramePr>
            <a:graphicFrameLocks noGrp="1"/>
          </p:cNvGraphicFramePr>
          <p:nvPr>
            <p:extLst>
              <p:ext uri="{D42A27DB-BD31-4B8C-83A1-F6EECF244321}">
                <p14:modId xmlns:p14="http://schemas.microsoft.com/office/powerpoint/2010/main" val="544232192"/>
              </p:ext>
            </p:extLst>
          </p:nvPr>
        </p:nvGraphicFramePr>
        <p:xfrm>
          <a:off x="380999" y="1105247"/>
          <a:ext cx="8382001" cy="3911254"/>
        </p:xfrm>
        <a:graphic>
          <a:graphicData uri="http://schemas.openxmlformats.org/drawingml/2006/table">
            <a:tbl>
              <a:tblPr>
                <a:tableStyleId>{ED083AE6-46FA-4A59-8FB0-9F97EB10719F}</a:tableStyleId>
              </a:tblPr>
              <a:tblGrid>
                <a:gridCol w="2659117">
                  <a:extLst>
                    <a:ext uri="{9D8B030D-6E8A-4147-A177-3AD203B41FA5}">
                      <a16:colId xmlns:a16="http://schemas.microsoft.com/office/drawing/2014/main" val="855899815"/>
                    </a:ext>
                  </a:extLst>
                </a:gridCol>
                <a:gridCol w="1907628">
                  <a:extLst>
                    <a:ext uri="{9D8B030D-6E8A-4147-A177-3AD203B41FA5}">
                      <a16:colId xmlns:a16="http://schemas.microsoft.com/office/drawing/2014/main" val="523268718"/>
                    </a:ext>
                  </a:extLst>
                </a:gridCol>
                <a:gridCol w="1907628">
                  <a:extLst>
                    <a:ext uri="{9D8B030D-6E8A-4147-A177-3AD203B41FA5}">
                      <a16:colId xmlns:a16="http://schemas.microsoft.com/office/drawing/2014/main" val="1866931232"/>
                    </a:ext>
                  </a:extLst>
                </a:gridCol>
                <a:gridCol w="1907628">
                  <a:extLst>
                    <a:ext uri="{9D8B030D-6E8A-4147-A177-3AD203B41FA5}">
                      <a16:colId xmlns:a16="http://schemas.microsoft.com/office/drawing/2014/main" val="1837342188"/>
                    </a:ext>
                  </a:extLst>
                </a:gridCol>
              </a:tblGrid>
              <a:tr h="226228">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PDM 2020-2023</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tc>
                <a:tc gridSpan="3">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CUMPLIMIENTO DE META</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901697569"/>
                  </a:ext>
                </a:extLst>
              </a:tr>
              <a:tr h="419813">
                <a:tc>
                  <a:txBody>
                    <a:bodyPr/>
                    <a:lstStyle/>
                    <a:p>
                      <a:pPr algn="ctr" rtl="0" fontAlgn="ctr"/>
                      <a:r>
                        <a:rPr lang="es-CO" sz="1200" b="1" u="none" strike="noStrike">
                          <a:solidFill>
                            <a:schemeClr val="tx1"/>
                          </a:solidFill>
                          <a:effectLst/>
                          <a:latin typeface="Arial" panose="020B0604020202020204" pitchFamily="34" charset="0"/>
                          <a:cs typeface="Arial" panose="020B0604020202020204" pitchFamily="34" charset="0"/>
                        </a:rPr>
                        <a:t>Meta PDM</a:t>
                      </a:r>
                      <a:endParaRPr lang="es-CO" sz="1200" b="1" i="0" u="none" strike="noStrike">
                        <a:solidFill>
                          <a:schemeClr val="tx1"/>
                        </a:solidFill>
                        <a:effectLst/>
                        <a:latin typeface="Arial" panose="020B0604020202020204" pitchFamily="34" charset="0"/>
                        <a:cs typeface="Arial" panose="020B0604020202020204" pitchFamily="34" charset="0"/>
                      </a:endParaRPr>
                    </a:p>
                  </a:txBody>
                  <a:tcPr marL="8814" marR="8814" marT="8814" marB="0" anchor="ct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Meta programada</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20000"/>
                        <a:lumOff val="80000"/>
                      </a:schemeClr>
                    </a:solidFill>
                  </a:tcP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Meta ejecutada</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40000"/>
                        <a:lumOff val="60000"/>
                      </a:schemeClr>
                    </a:solidFill>
                  </a:tcP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AVANCE</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60000"/>
                        <a:lumOff val="40000"/>
                      </a:schemeClr>
                    </a:solidFill>
                  </a:tcPr>
                </a:tc>
                <a:extLst>
                  <a:ext uri="{0D108BD9-81ED-4DB2-BD59-A6C34878D82A}">
                    <a16:rowId xmlns:a16="http://schemas.microsoft.com/office/drawing/2014/main" val="44008966"/>
                  </a:ext>
                </a:extLst>
              </a:tr>
              <a:tr h="879399">
                <a:tc>
                  <a:txBody>
                    <a:bodyPr/>
                    <a:lstStyle/>
                    <a:p>
                      <a:pPr algn="ctr" rtl="0" fontAlgn="ctr"/>
                      <a:r>
                        <a:rPr lang="es-MX" sz="1200" b="1" u="none" strike="noStrike">
                          <a:solidFill>
                            <a:schemeClr val="tx1"/>
                          </a:solidFill>
                          <a:effectLst/>
                          <a:latin typeface="Arial" panose="020B0604020202020204" pitchFamily="34" charset="0"/>
                          <a:cs typeface="Arial" panose="020B0604020202020204" pitchFamily="34" charset="0"/>
                        </a:rPr>
                        <a:t>Mantener el 100% de la señalización vial horizontal, vertical y elevada del inventario.</a:t>
                      </a:r>
                      <a:endParaRPr lang="es-MX" sz="1200" b="1" i="0" u="none" strike="noStrike">
                        <a:solidFill>
                          <a:schemeClr val="tx1"/>
                        </a:solidFill>
                        <a:effectLst/>
                        <a:latin typeface="Arial" panose="020B0604020202020204" pitchFamily="34" charset="0"/>
                        <a:cs typeface="Arial" panose="020B0604020202020204" pitchFamily="34" charset="0"/>
                      </a:endParaRPr>
                    </a:p>
                  </a:txBody>
                  <a:tcPr marL="8814" marR="8814" marT="8814" marB="0" anchor="ct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100%</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20000"/>
                        <a:lumOff val="80000"/>
                      </a:schemeClr>
                    </a:solidFill>
                  </a:tcP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158%</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40000"/>
                        <a:lumOff val="60000"/>
                      </a:schemeClr>
                    </a:solidFill>
                  </a:tcP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100%</a:t>
                      </a:r>
                    </a:p>
                    <a:p>
                      <a:pPr algn="ctr" rtl="0" fontAlgn="ctr"/>
                      <a:r>
                        <a:rPr lang="es-CO" sz="1200" b="1" i="0" u="none" strike="noStrike" dirty="0">
                          <a:solidFill>
                            <a:schemeClr val="tx1"/>
                          </a:solidFill>
                          <a:effectLst/>
                          <a:latin typeface="Arial" panose="020B0604020202020204" pitchFamily="34" charset="0"/>
                          <a:cs typeface="Arial" panose="020B0604020202020204" pitchFamily="34" charset="0"/>
                        </a:rPr>
                        <a:t>6.332.99 m2.</a:t>
                      </a:r>
                    </a:p>
                    <a:p>
                      <a:pPr algn="ctr" rtl="0" fontAlgn="ct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60000"/>
                        <a:lumOff val="40000"/>
                      </a:schemeClr>
                    </a:solidFill>
                  </a:tcPr>
                </a:tc>
                <a:extLst>
                  <a:ext uri="{0D108BD9-81ED-4DB2-BD59-A6C34878D82A}">
                    <a16:rowId xmlns:a16="http://schemas.microsoft.com/office/drawing/2014/main" val="3040724919"/>
                  </a:ext>
                </a:extLst>
              </a:tr>
              <a:tr h="661676">
                <a:tc>
                  <a:txBody>
                    <a:bodyPr/>
                    <a:lstStyle/>
                    <a:p>
                      <a:pPr algn="ctr" rtl="0" fontAlgn="ctr"/>
                      <a:r>
                        <a:rPr lang="es-MX" sz="1200" b="1" u="none" strike="noStrike">
                          <a:solidFill>
                            <a:schemeClr val="tx1"/>
                          </a:solidFill>
                          <a:effectLst/>
                          <a:latin typeface="Arial" panose="020B0604020202020204" pitchFamily="34" charset="0"/>
                          <a:cs typeface="Arial" panose="020B0604020202020204" pitchFamily="34" charset="0"/>
                        </a:rPr>
                        <a:t>Demarcar 6.000 m2 de señalización horizontal nueva.</a:t>
                      </a:r>
                      <a:endParaRPr lang="es-MX" sz="1200" b="1" i="0" u="none" strike="noStrike">
                        <a:solidFill>
                          <a:schemeClr val="tx1"/>
                        </a:solidFill>
                        <a:effectLst/>
                        <a:latin typeface="Arial" panose="020B0604020202020204" pitchFamily="34" charset="0"/>
                        <a:cs typeface="Arial" panose="020B0604020202020204" pitchFamily="34" charset="0"/>
                      </a:endParaRPr>
                    </a:p>
                  </a:txBody>
                  <a:tcPr marL="8814" marR="8814" marT="8814" marB="0" anchor="ct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1.500</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20000"/>
                        <a:lumOff val="80000"/>
                      </a:schemeClr>
                    </a:solidFill>
                  </a:tcP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1.510</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40000"/>
                        <a:lumOff val="60000"/>
                      </a:schemeClr>
                    </a:solidFill>
                  </a:tcP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100%</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60000"/>
                        <a:lumOff val="40000"/>
                      </a:schemeClr>
                    </a:solidFill>
                  </a:tcPr>
                </a:tc>
                <a:extLst>
                  <a:ext uri="{0D108BD9-81ED-4DB2-BD59-A6C34878D82A}">
                    <a16:rowId xmlns:a16="http://schemas.microsoft.com/office/drawing/2014/main" val="923237706"/>
                  </a:ext>
                </a:extLst>
              </a:tr>
              <a:tr h="661676">
                <a:tc>
                  <a:txBody>
                    <a:bodyPr/>
                    <a:lstStyle/>
                    <a:p>
                      <a:pPr algn="ctr" rtl="0" fontAlgn="ctr"/>
                      <a:r>
                        <a:rPr lang="es-CO" sz="1200" b="1" u="none" strike="noStrike">
                          <a:solidFill>
                            <a:schemeClr val="tx1"/>
                          </a:solidFill>
                          <a:effectLst/>
                          <a:latin typeface="Arial" panose="020B0604020202020204" pitchFamily="34" charset="0"/>
                          <a:cs typeface="Arial" panose="020B0604020202020204" pitchFamily="34" charset="0"/>
                        </a:rPr>
                        <a:t>Instalar 700 señales de tránsito verticales o elevadas nuevas.</a:t>
                      </a:r>
                      <a:endParaRPr lang="es-CO" sz="1200" b="1" i="0" u="none" strike="noStrike">
                        <a:solidFill>
                          <a:schemeClr val="tx1"/>
                        </a:solidFill>
                        <a:effectLst/>
                        <a:latin typeface="Arial" panose="020B0604020202020204" pitchFamily="34" charset="0"/>
                        <a:cs typeface="Arial" panose="020B0604020202020204" pitchFamily="34" charset="0"/>
                      </a:endParaRPr>
                    </a:p>
                  </a:txBody>
                  <a:tcPr marL="8814" marR="8814" marT="8814" marB="0" anchor="ct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100</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20000"/>
                        <a:lumOff val="80000"/>
                      </a:schemeClr>
                    </a:solidFill>
                  </a:tcP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100</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40000"/>
                        <a:lumOff val="60000"/>
                      </a:schemeClr>
                    </a:solidFill>
                  </a:tcP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100%</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60000"/>
                        <a:lumOff val="40000"/>
                      </a:schemeClr>
                    </a:solidFill>
                  </a:tcPr>
                </a:tc>
                <a:extLst>
                  <a:ext uri="{0D108BD9-81ED-4DB2-BD59-A6C34878D82A}">
                    <a16:rowId xmlns:a16="http://schemas.microsoft.com/office/drawing/2014/main" val="690452088"/>
                  </a:ext>
                </a:extLst>
              </a:tr>
              <a:tr h="1062462">
                <a:tc>
                  <a:txBody>
                    <a:bodyPr/>
                    <a:lstStyle/>
                    <a:p>
                      <a:pPr algn="ctr" rtl="0" fontAlgn="ctr"/>
                      <a:r>
                        <a:rPr lang="es-CO" sz="1200" b="1" u="none" strike="noStrike">
                          <a:solidFill>
                            <a:schemeClr val="tx1"/>
                          </a:solidFill>
                          <a:effectLst/>
                          <a:latin typeface="Arial" panose="020B0604020202020204" pitchFamily="34" charset="0"/>
                          <a:cs typeface="Arial" panose="020B0604020202020204" pitchFamily="34" charset="0"/>
                        </a:rPr>
                        <a:t>Actualizar 2 Planes Zonales de Zonas de Estacionamiento Transitorio Regulado – ZERT.</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tc>
                <a:tc>
                  <a:txBody>
                    <a:bodyPr/>
                    <a:lstStyle/>
                    <a:p>
                      <a:pPr algn="ctr" rtl="0" fontAlgn="ctr"/>
                      <a:r>
                        <a:rPr lang="es-CO" sz="1200" b="0" u="none" strike="noStrike" dirty="0">
                          <a:solidFill>
                            <a:schemeClr val="tx1"/>
                          </a:solidFill>
                          <a:effectLst/>
                          <a:latin typeface="Arial" panose="020B0604020202020204" pitchFamily="34" charset="0"/>
                          <a:cs typeface="Arial" panose="020B0604020202020204" pitchFamily="34" charset="0"/>
                        </a:rPr>
                        <a:t>1</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20000"/>
                        <a:lumOff val="80000"/>
                      </a:schemeClr>
                    </a:solidFill>
                  </a:tcPr>
                </a:tc>
                <a:tc>
                  <a:txBody>
                    <a:bodyPr/>
                    <a:lstStyle/>
                    <a:p>
                      <a:pPr algn="ctr" rtl="0" fontAlgn="ctr"/>
                      <a:r>
                        <a:rPr lang="es-CO" sz="1200" b="0" u="none" strike="noStrike">
                          <a:solidFill>
                            <a:schemeClr val="tx1"/>
                          </a:solidFill>
                          <a:effectLst/>
                          <a:latin typeface="Arial" panose="020B0604020202020204" pitchFamily="34" charset="0"/>
                          <a:cs typeface="Arial" panose="020B0604020202020204" pitchFamily="34" charset="0"/>
                        </a:rPr>
                        <a:t>0,8</a:t>
                      </a:r>
                      <a:endParaRPr lang="es-CO" sz="1200" b="0"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40000"/>
                        <a:lumOff val="60000"/>
                      </a:schemeClr>
                    </a:solidFill>
                  </a:tcPr>
                </a:tc>
                <a:tc>
                  <a:txBody>
                    <a:bodyPr/>
                    <a:lstStyle/>
                    <a:p>
                      <a:pPr algn="ctr" rtl="0" fontAlgn="ctr"/>
                      <a:r>
                        <a:rPr lang="es-CO" sz="1200" b="1" u="none" strike="noStrike" dirty="0">
                          <a:solidFill>
                            <a:schemeClr val="tx1"/>
                          </a:solidFill>
                          <a:effectLst/>
                          <a:latin typeface="Arial" panose="020B0604020202020204" pitchFamily="34" charset="0"/>
                          <a:cs typeface="Arial" panose="020B0604020202020204" pitchFamily="34" charset="0"/>
                        </a:rPr>
                        <a:t>80%</a:t>
                      </a:r>
                      <a:endParaRPr lang="es-CO" sz="1200" b="1" i="0" u="none" strike="noStrike" dirty="0">
                        <a:solidFill>
                          <a:schemeClr val="tx1"/>
                        </a:solidFill>
                        <a:effectLst/>
                        <a:latin typeface="Arial" panose="020B0604020202020204" pitchFamily="34" charset="0"/>
                        <a:cs typeface="Arial" panose="020B0604020202020204" pitchFamily="34" charset="0"/>
                      </a:endParaRPr>
                    </a:p>
                  </a:txBody>
                  <a:tcPr marL="8814" marR="8814" marT="8814" marB="0" anchor="ctr">
                    <a:solidFill>
                      <a:schemeClr val="accent4">
                        <a:lumMod val="60000"/>
                        <a:lumOff val="40000"/>
                      </a:schemeClr>
                    </a:solidFill>
                  </a:tcPr>
                </a:tc>
                <a:extLst>
                  <a:ext uri="{0D108BD9-81ED-4DB2-BD59-A6C34878D82A}">
                    <a16:rowId xmlns:a16="http://schemas.microsoft.com/office/drawing/2014/main" val="60161577"/>
                  </a:ext>
                </a:extLst>
              </a:tr>
            </a:tbl>
          </a:graphicData>
        </a:graphic>
      </p:graphicFrame>
      <p:sp>
        <p:nvSpPr>
          <p:cNvPr id="13" name="CuadroTexto 12">
            <a:extLst>
              <a:ext uri="{FF2B5EF4-FFF2-40B4-BE49-F238E27FC236}">
                <a16:creationId xmlns:a16="http://schemas.microsoft.com/office/drawing/2014/main" id="{D8D62794-1CC5-48A2-B2C1-43066882DDEF}"/>
              </a:ext>
            </a:extLst>
          </p:cNvPr>
          <p:cNvSpPr txBox="1"/>
          <p:nvPr/>
        </p:nvSpPr>
        <p:spPr>
          <a:xfrm>
            <a:off x="380999" y="5016500"/>
            <a:ext cx="8382002" cy="547907"/>
          </a:xfrm>
          <a:prstGeom prst="rect">
            <a:avLst/>
          </a:prstGeom>
          <a:noFill/>
        </p:spPr>
        <p:txBody>
          <a:bodyPr wrap="square">
            <a:spAutoFit/>
          </a:bodyPr>
          <a:lstStyle/>
          <a:p>
            <a:pPr algn="just">
              <a:lnSpc>
                <a:spcPct val="110000"/>
              </a:lnSpc>
              <a:spcAft>
                <a:spcPts val="0"/>
              </a:spcAft>
            </a:pPr>
            <a:r>
              <a:rPr lang="es-CO" sz="1400" dirty="0">
                <a:effectLst/>
                <a:latin typeface="Arial" panose="020B0604020202020204" pitchFamily="34" charset="0"/>
                <a:ea typeface="Times New Roman" panose="02020603050405020304" pitchFamily="18" charset="0"/>
                <a:cs typeface="Arial" panose="020B0604020202020204" pitchFamily="34" charset="0"/>
              </a:rPr>
              <a:t>Intervención de Intersecciones peatonales, peatonal - vehicular y vehiculares con la implementación de señalización urbana, en las comunas 1 y 2. </a:t>
            </a:r>
            <a:r>
              <a:rPr lang="es-CO"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CO"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Avance </a:t>
            </a:r>
            <a:r>
              <a:rPr lang="es-CO" sz="1400" b="1" dirty="0">
                <a:solidFill>
                  <a:srgbClr val="000000"/>
                </a:solidFill>
                <a:latin typeface="Arial" panose="020B0604020202020204" pitchFamily="34" charset="0"/>
                <a:ea typeface="Times New Roman" panose="02020603050405020304" pitchFamily="18" charset="0"/>
                <a:cs typeface="Arial" panose="020B0604020202020204" pitchFamily="34" charset="0"/>
              </a:rPr>
              <a:t>84</a:t>
            </a:r>
            <a:r>
              <a:rPr lang="es-CO" sz="14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182</a:t>
            </a:r>
          </a:p>
        </p:txBody>
      </p:sp>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5" name="Imagen 14">
            <a:extLst>
              <a:ext uri="{FF2B5EF4-FFF2-40B4-BE49-F238E27FC236}">
                <a16:creationId xmlns:a16="http://schemas.microsoft.com/office/drawing/2014/main" id="{7A061644-D1DF-4159-BD70-CAC1A39FA8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6" name="Rectángulo 15"/>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7" name="CuadroTexto 16">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a:solidFill>
                  <a:schemeClr val="bg1">
                    <a:lumMod val="95000"/>
                  </a:schemeClr>
                </a:solidFill>
                <a:latin typeface="Arial Black" panose="020B0A04020102020204" pitchFamily="34" charset="0"/>
                <a:cs typeface="Arial" panose="020B0604020202020204" pitchFamily="34" charset="0"/>
              </a:rPr>
              <a:t>SEÑALIZACIÓN VIAL</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66856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5" name="Rectángulo 4"/>
          <p:cNvSpPr/>
          <p:nvPr/>
        </p:nvSpPr>
        <p:spPr>
          <a:xfrm>
            <a:off x="460375" y="921095"/>
            <a:ext cx="6361339" cy="400110"/>
          </a:xfrm>
          <a:prstGeom prst="rect">
            <a:avLst/>
          </a:prstGeom>
        </p:spPr>
        <p:txBody>
          <a:bodyPr wrap="square">
            <a:spAutoFit/>
          </a:bodyPr>
          <a:lstStyle/>
          <a:p>
            <a:pPr algn="just"/>
            <a:r>
              <a:rPr lang="es-MX" sz="2000" b="1" dirty="0">
                <a:latin typeface="Arial" panose="020B0604020202020204" pitchFamily="34" charset="0"/>
                <a:cs typeface="Arial" panose="020B0604020202020204" pitchFamily="34" charset="0"/>
              </a:rPr>
              <a:t>Mantenimiento a la señalización Vial</a:t>
            </a:r>
            <a:endParaRPr lang="en-US" sz="2000" b="1" dirty="0">
              <a:latin typeface="Arial" panose="020B0604020202020204" pitchFamily="34" charset="0"/>
              <a:cs typeface="Arial" panose="020B0604020202020204" pitchFamily="34" charset="0"/>
            </a:endParaRPr>
          </a:p>
        </p:txBody>
      </p:sp>
      <p:pic>
        <p:nvPicPr>
          <p:cNvPr id="18" name="Imagen 17"/>
          <p:cNvPicPr>
            <a:picLocks noChangeAspect="1"/>
          </p:cNvPicPr>
          <p:nvPr/>
        </p:nvPicPr>
        <p:blipFill>
          <a:blip r:embed="rId2"/>
          <a:stretch>
            <a:fillRect/>
          </a:stretch>
        </p:blipFill>
        <p:spPr>
          <a:xfrm>
            <a:off x="4681258" y="1372005"/>
            <a:ext cx="3866534" cy="2157359"/>
          </a:xfrm>
          <a:prstGeom prst="rect">
            <a:avLst/>
          </a:prstGeom>
        </p:spPr>
      </p:pic>
      <p:pic>
        <p:nvPicPr>
          <p:cNvPr id="2" name="Imagen 1"/>
          <p:cNvPicPr>
            <a:picLocks noChangeAspect="1"/>
          </p:cNvPicPr>
          <p:nvPr/>
        </p:nvPicPr>
        <p:blipFill>
          <a:blip r:embed="rId3"/>
          <a:stretch>
            <a:fillRect/>
          </a:stretch>
        </p:blipFill>
        <p:spPr>
          <a:xfrm>
            <a:off x="701674" y="1372005"/>
            <a:ext cx="3862221" cy="2186323"/>
          </a:xfrm>
          <a:prstGeom prst="rect">
            <a:avLst/>
          </a:prstGeom>
        </p:spPr>
      </p:pic>
      <p:pic>
        <p:nvPicPr>
          <p:cNvPr id="3" name="Imagen 2"/>
          <p:cNvPicPr>
            <a:picLocks noChangeAspect="1"/>
          </p:cNvPicPr>
          <p:nvPr/>
        </p:nvPicPr>
        <p:blipFill>
          <a:blip r:embed="rId4"/>
          <a:stretch>
            <a:fillRect/>
          </a:stretch>
        </p:blipFill>
        <p:spPr>
          <a:xfrm>
            <a:off x="637647" y="3621793"/>
            <a:ext cx="3964594" cy="2218797"/>
          </a:xfrm>
          <a:prstGeom prst="rect">
            <a:avLst/>
          </a:prstGeom>
        </p:spPr>
      </p:pic>
      <p:pic>
        <p:nvPicPr>
          <p:cNvPr id="4" name="Imagen 3"/>
          <p:cNvPicPr>
            <a:picLocks noChangeAspect="1"/>
          </p:cNvPicPr>
          <p:nvPr/>
        </p:nvPicPr>
        <p:blipFill>
          <a:blip r:embed="rId5"/>
          <a:stretch>
            <a:fillRect/>
          </a:stretch>
        </p:blipFill>
        <p:spPr>
          <a:xfrm>
            <a:off x="4681258" y="3621793"/>
            <a:ext cx="3930939" cy="2218797"/>
          </a:xfrm>
          <a:prstGeom prst="rect">
            <a:avLst/>
          </a:prstGeom>
        </p:spPr>
      </p:pic>
      <p:sp>
        <p:nvSpPr>
          <p:cNvPr id="12" name="Rectángulo 11"/>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3" name="Imagen 12">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0" name="CuadroTexto 19">
            <a:extLst>
              <a:ext uri="{FF2B5EF4-FFF2-40B4-BE49-F238E27FC236}">
                <a16:creationId xmlns:a16="http://schemas.microsoft.com/office/drawing/2014/main" id="{8E2C17FD-34B9-4BFE-B32F-E76BCB1F8FC1}"/>
              </a:ext>
            </a:extLst>
          </p:cNvPr>
          <p:cNvSpPr txBox="1"/>
          <p:nvPr/>
        </p:nvSpPr>
        <p:spPr>
          <a:xfrm>
            <a:off x="453875" y="155506"/>
            <a:ext cx="8222972" cy="461665"/>
          </a:xfrm>
          <a:prstGeom prst="rect">
            <a:avLst/>
          </a:prstGeom>
          <a:noFill/>
        </p:spPr>
        <p:txBody>
          <a:bodyPr wrap="square">
            <a:spAutoFit/>
          </a:bodyPr>
          <a:lstStyle/>
          <a:p>
            <a:pPr algn="ctr"/>
            <a:r>
              <a:rPr lang="es-CO" sz="2400" dirty="0">
                <a:solidFill>
                  <a:schemeClr val="bg1">
                    <a:lumMod val="95000"/>
                  </a:schemeClr>
                </a:solidFill>
                <a:latin typeface="Arial Black" panose="020B0A04020102020204" pitchFamily="34" charset="0"/>
                <a:cs typeface="Arial" panose="020B0604020202020204" pitchFamily="34" charset="0"/>
              </a:rPr>
              <a:t>SEÑALIZACIÓN VIAL</a:t>
            </a:r>
            <a:endParaRPr lang="es-CO" sz="16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1792835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19">
            <a:extLst>
              <a:ext uri="{FF2B5EF4-FFF2-40B4-BE49-F238E27FC236}">
                <a16:creationId xmlns:a16="http://schemas.microsoft.com/office/drawing/2014/main" id="{9798FF11-D98E-436D-8483-99E8F6B2743E}"/>
              </a:ext>
            </a:extLst>
          </p:cNvPr>
          <p:cNvSpPr txBox="1"/>
          <p:nvPr/>
        </p:nvSpPr>
        <p:spPr>
          <a:xfrm>
            <a:off x="226922" y="911853"/>
            <a:ext cx="5227195" cy="615553"/>
          </a:xfrm>
          <a:prstGeom prst="rect">
            <a:avLst/>
          </a:prstGeom>
          <a:noFill/>
        </p:spPr>
        <p:txBody>
          <a:bodyPr wrap="square">
            <a:spAutoFit/>
          </a:bodyPr>
          <a:lstStyle/>
          <a:p>
            <a:pPr marL="285750" indent="-285750" algn="just">
              <a:buFont typeface="Arial" panose="020B0604020202020204" pitchFamily="34" charset="0"/>
              <a:buChar char="•"/>
            </a:pPr>
            <a:r>
              <a:rPr lang="es-MX" sz="1100" i="0" dirty="0">
                <a:solidFill>
                  <a:srgbClr val="0F1419"/>
                </a:solidFill>
                <a:effectLst/>
                <a:latin typeface="Arial" panose="020B0604020202020204" pitchFamily="34" charset="0"/>
                <a:cs typeface="Arial" panose="020B0604020202020204" pitchFamily="34" charset="0"/>
              </a:rPr>
              <a:t>Relación de señales verticales </a:t>
            </a:r>
            <a:r>
              <a:rPr lang="es-MX" sz="1100" dirty="0">
                <a:solidFill>
                  <a:srgbClr val="0F1419"/>
                </a:solidFill>
                <a:latin typeface="Arial" panose="020B0604020202020204" pitchFamily="34" charset="0"/>
                <a:cs typeface="Arial" panose="020B0604020202020204" pitchFamily="34" charset="0"/>
              </a:rPr>
              <a:t>que fueron</a:t>
            </a:r>
            <a:r>
              <a:rPr lang="es-MX" sz="1100" i="0" dirty="0">
                <a:solidFill>
                  <a:srgbClr val="0F1419"/>
                </a:solidFill>
                <a:effectLst/>
                <a:latin typeface="Arial" panose="020B0604020202020204" pitchFamily="34" charset="0"/>
                <a:cs typeface="Arial" panose="020B0604020202020204" pitchFamily="34" charset="0"/>
              </a:rPr>
              <a:t> afectadas en las marchas durante el Paro Nacional en la ciudad.</a:t>
            </a:r>
          </a:p>
          <a:p>
            <a:pPr algn="just"/>
            <a:endParaRPr lang="es-MX" sz="1200" dirty="0">
              <a:solidFill>
                <a:srgbClr val="0F1419"/>
              </a:solidFill>
              <a:latin typeface="Arial" panose="020B0604020202020204" pitchFamily="34" charset="0"/>
              <a:cs typeface="Arial" panose="020B0604020202020204" pitchFamily="34" charset="0"/>
            </a:endParaRPr>
          </a:p>
        </p:txBody>
      </p:sp>
      <p:graphicFrame>
        <p:nvGraphicFramePr>
          <p:cNvPr id="10" name="Tabla 9">
            <a:extLst>
              <a:ext uri="{FF2B5EF4-FFF2-40B4-BE49-F238E27FC236}">
                <a16:creationId xmlns:a16="http://schemas.microsoft.com/office/drawing/2014/main" id="{38F325D4-6543-4200-AEAA-4574C094AEEA}"/>
              </a:ext>
            </a:extLst>
          </p:cNvPr>
          <p:cNvGraphicFramePr>
            <a:graphicFrameLocks noGrp="1"/>
          </p:cNvGraphicFramePr>
          <p:nvPr>
            <p:extLst>
              <p:ext uri="{D42A27DB-BD31-4B8C-83A1-F6EECF244321}">
                <p14:modId xmlns:p14="http://schemas.microsoft.com/office/powerpoint/2010/main" val="422375407"/>
              </p:ext>
            </p:extLst>
          </p:nvPr>
        </p:nvGraphicFramePr>
        <p:xfrm>
          <a:off x="226923" y="1400505"/>
          <a:ext cx="5500708" cy="480580"/>
        </p:xfrm>
        <a:graphic>
          <a:graphicData uri="http://schemas.openxmlformats.org/drawingml/2006/table">
            <a:tbl>
              <a:tblPr firstRow="1" firstCol="1" bandRow="1">
                <a:tableStyleId>{1E171933-4619-4E11-9A3F-F7608DF75F80}</a:tableStyleId>
              </a:tblPr>
              <a:tblGrid>
                <a:gridCol w="3056012">
                  <a:extLst>
                    <a:ext uri="{9D8B030D-6E8A-4147-A177-3AD203B41FA5}">
                      <a16:colId xmlns:a16="http://schemas.microsoft.com/office/drawing/2014/main" val="445521838"/>
                    </a:ext>
                  </a:extLst>
                </a:gridCol>
                <a:gridCol w="2444696">
                  <a:extLst>
                    <a:ext uri="{9D8B030D-6E8A-4147-A177-3AD203B41FA5}">
                      <a16:colId xmlns:a16="http://schemas.microsoft.com/office/drawing/2014/main" val="3104762967"/>
                    </a:ext>
                  </a:extLst>
                </a:gridCol>
              </a:tblGrid>
              <a:tr h="240290">
                <a:tc>
                  <a:txBody>
                    <a:bodyPr/>
                    <a:lstStyle/>
                    <a:p>
                      <a:pPr algn="ctr">
                        <a:lnSpc>
                          <a:spcPct val="115000"/>
                        </a:lnSpc>
                        <a:spcAft>
                          <a:spcPts val="1000"/>
                        </a:spcAft>
                      </a:pPr>
                      <a:r>
                        <a:rPr lang="es-CO" sz="1100" b="1" dirty="0">
                          <a:effectLst/>
                          <a:latin typeface="Arial" panose="020B0604020202020204" pitchFamily="34" charset="0"/>
                          <a:cs typeface="Arial" panose="020B0604020202020204" pitchFamily="34" charset="0"/>
                        </a:rPr>
                        <a:t>TOTAL SEÑALES AFECTADAS</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26149" marR="26149" marT="0" marB="0"/>
                </a:tc>
                <a:tc>
                  <a:txBody>
                    <a:bodyPr/>
                    <a:lstStyle/>
                    <a:p>
                      <a:pPr algn="ctr">
                        <a:lnSpc>
                          <a:spcPct val="115000"/>
                        </a:lnSpc>
                        <a:spcAft>
                          <a:spcPts val="1000"/>
                        </a:spcAft>
                      </a:pPr>
                      <a:r>
                        <a:rPr lang="es-CO" sz="1100" dirty="0">
                          <a:effectLst/>
                          <a:latin typeface="Arial" panose="020B0604020202020204" pitchFamily="34" charset="0"/>
                          <a:cs typeface="Arial" panose="020B0604020202020204" pitchFamily="34" charset="0"/>
                        </a:rPr>
                        <a:t>143</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26149" marR="26149" marT="0" marB="0" anchor="ctr"/>
                </a:tc>
                <a:extLst>
                  <a:ext uri="{0D108BD9-81ED-4DB2-BD59-A6C34878D82A}">
                    <a16:rowId xmlns:a16="http://schemas.microsoft.com/office/drawing/2014/main" val="2634692714"/>
                  </a:ext>
                </a:extLst>
              </a:tr>
              <a:tr h="240290">
                <a:tc>
                  <a:txBody>
                    <a:bodyPr/>
                    <a:lstStyle/>
                    <a:p>
                      <a:pPr algn="ctr">
                        <a:lnSpc>
                          <a:spcPct val="115000"/>
                        </a:lnSpc>
                        <a:spcAft>
                          <a:spcPts val="1000"/>
                        </a:spcAft>
                      </a:pPr>
                      <a:r>
                        <a:rPr lang="es-CO" sz="1100" b="1" dirty="0">
                          <a:effectLst/>
                          <a:latin typeface="Arial" panose="020B0604020202020204" pitchFamily="34" charset="0"/>
                          <a:cs typeface="Arial" panose="020B0604020202020204" pitchFamily="34" charset="0"/>
                        </a:rPr>
                        <a:t>VALOR TOTAL SEÑALES + INSTALACIÓN</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26149" marR="26149" marT="0" marB="0"/>
                </a:tc>
                <a:tc>
                  <a:txBody>
                    <a:bodyPr/>
                    <a:lstStyle/>
                    <a:p>
                      <a:pPr algn="ctr">
                        <a:lnSpc>
                          <a:spcPct val="115000"/>
                        </a:lnSpc>
                        <a:spcAft>
                          <a:spcPts val="1000"/>
                        </a:spcAft>
                      </a:pPr>
                      <a:r>
                        <a:rPr lang="es-CO" sz="1100" dirty="0">
                          <a:effectLst/>
                          <a:latin typeface="Arial" panose="020B0604020202020204" pitchFamily="34" charset="0"/>
                          <a:cs typeface="Arial" panose="020B0604020202020204" pitchFamily="34" charset="0"/>
                        </a:rPr>
                        <a:t>$      42.565.000</a:t>
                      </a:r>
                      <a:endParaRPr lang="es-CO" sz="1100" dirty="0">
                        <a:effectLst/>
                        <a:latin typeface="Arial" panose="020B0604020202020204" pitchFamily="34" charset="0"/>
                        <a:ea typeface="Calibri" panose="020F0502020204030204" pitchFamily="34" charset="0"/>
                        <a:cs typeface="Arial" panose="020B0604020202020204" pitchFamily="34" charset="0"/>
                      </a:endParaRPr>
                    </a:p>
                  </a:txBody>
                  <a:tcPr marL="26149" marR="26149" marT="0" marB="0" anchor="ctr"/>
                </a:tc>
                <a:extLst>
                  <a:ext uri="{0D108BD9-81ED-4DB2-BD59-A6C34878D82A}">
                    <a16:rowId xmlns:a16="http://schemas.microsoft.com/office/drawing/2014/main" val="771054980"/>
                  </a:ext>
                </a:extLst>
              </a:tr>
            </a:tbl>
          </a:graphicData>
        </a:graphic>
      </p:graphicFrame>
      <p:sp>
        <p:nvSpPr>
          <p:cNvPr id="17" name="CuadroTexto 16">
            <a:extLst>
              <a:ext uri="{FF2B5EF4-FFF2-40B4-BE49-F238E27FC236}">
                <a16:creationId xmlns:a16="http://schemas.microsoft.com/office/drawing/2014/main" id="{78FB4057-16D4-4E92-AE33-BAB6035AD177}"/>
              </a:ext>
            </a:extLst>
          </p:cNvPr>
          <p:cNvSpPr txBox="1"/>
          <p:nvPr/>
        </p:nvSpPr>
        <p:spPr>
          <a:xfrm>
            <a:off x="176588" y="1931803"/>
            <a:ext cx="5453200" cy="938719"/>
          </a:xfrm>
          <a:prstGeom prst="rect">
            <a:avLst/>
          </a:prstGeom>
          <a:noFill/>
        </p:spPr>
        <p:txBody>
          <a:bodyPr wrap="square">
            <a:spAutoFit/>
          </a:bodyPr>
          <a:lstStyle/>
          <a:p>
            <a:pPr marL="171450" indent="-171450" algn="just">
              <a:buFont typeface="Arial" panose="020B0604020202020204" pitchFamily="34" charset="0"/>
              <a:buChar char="•"/>
            </a:pPr>
            <a:r>
              <a:rPr lang="es-CO" sz="1100" dirty="0">
                <a:latin typeface="Arial" panose="020B0604020202020204" pitchFamily="34" charset="0"/>
                <a:cs typeface="Arial" panose="020B0604020202020204" pitchFamily="34" charset="0"/>
              </a:rPr>
              <a:t>Quince (15) intersecciones viales afectadas.</a:t>
            </a:r>
          </a:p>
          <a:p>
            <a:pPr marL="171450" indent="-171450" algn="just">
              <a:buFont typeface="Arial" panose="020B0604020202020204" pitchFamily="34" charset="0"/>
              <a:buChar char="•"/>
            </a:pPr>
            <a:r>
              <a:rPr lang="es-CO" sz="1100" dirty="0">
                <a:latin typeface="Arial" panose="020B0604020202020204" pitchFamily="34" charset="0"/>
                <a:cs typeface="Arial" panose="020B0604020202020204" pitchFamily="34" charset="0"/>
              </a:rPr>
              <a:t>Cuarenta y ocho (48) semáforos vehiculares de tres luces e iluminación de LEDS Ref. S1 destruidos (no reparables).</a:t>
            </a:r>
          </a:p>
          <a:p>
            <a:pPr marL="171450" indent="-171450" algn="just">
              <a:buFont typeface="Arial" panose="020B0604020202020204" pitchFamily="34" charset="0"/>
              <a:buChar char="•"/>
            </a:pPr>
            <a:r>
              <a:rPr lang="es-CO" sz="1100" dirty="0">
                <a:latin typeface="Arial" panose="020B0604020202020204" pitchFamily="34" charset="0"/>
                <a:cs typeface="Arial" panose="020B0604020202020204" pitchFamily="34" charset="0"/>
              </a:rPr>
              <a:t>Dos (2) semáforos peatonales de dos luces e iluminación de LEDS Ref. S3 destruidos (no reparables).</a:t>
            </a:r>
          </a:p>
        </p:txBody>
      </p:sp>
      <p:sp>
        <p:nvSpPr>
          <p:cNvPr id="18" name="CuadroTexto 17">
            <a:extLst>
              <a:ext uri="{FF2B5EF4-FFF2-40B4-BE49-F238E27FC236}">
                <a16:creationId xmlns:a16="http://schemas.microsoft.com/office/drawing/2014/main" id="{EFDD76CD-A781-4311-90B4-6BA1229D7E46}"/>
              </a:ext>
            </a:extLst>
          </p:cNvPr>
          <p:cNvSpPr txBox="1"/>
          <p:nvPr/>
        </p:nvSpPr>
        <p:spPr>
          <a:xfrm>
            <a:off x="1" y="2955315"/>
            <a:ext cx="5806374" cy="276999"/>
          </a:xfrm>
          <a:prstGeom prst="rect">
            <a:avLst/>
          </a:prstGeom>
          <a:solidFill>
            <a:schemeClr val="bg2">
              <a:lumMod val="90000"/>
            </a:schemeClr>
          </a:solidFill>
          <a:ln>
            <a:noFill/>
          </a:ln>
        </p:spPr>
        <p:txBody>
          <a:bodyPr wrap="square" anchor="ctr">
            <a:spAutoFit/>
          </a:bodyPr>
          <a:lstStyle/>
          <a:p>
            <a:pPr algn="ctr">
              <a:spcAft>
                <a:spcPts val="1000"/>
              </a:spcAft>
            </a:pPr>
            <a:r>
              <a:rPr lang="es-CO" sz="1200" b="1" dirty="0">
                <a:effectLst/>
                <a:latin typeface="Arial" panose="020B0604020202020204" pitchFamily="34" charset="0"/>
                <a:ea typeface="Calibri" panose="020F0502020204030204" pitchFamily="34" charset="0"/>
                <a:cs typeface="Times New Roman" panose="02020603050405020304" pitchFamily="18" charset="0"/>
              </a:rPr>
              <a:t>Evento No 1. 28 de Abril de 2021</a:t>
            </a:r>
            <a:endParaRPr lang="es-CO"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B9B75B8D-B16D-4223-9AE7-A9B1C08A269B}"/>
              </a:ext>
            </a:extLst>
          </p:cNvPr>
          <p:cNvPicPr>
            <a:picLocks noChangeAspect="1"/>
          </p:cNvPicPr>
          <p:nvPr/>
        </p:nvPicPr>
        <p:blipFill>
          <a:blip r:embed="rId3"/>
          <a:stretch>
            <a:fillRect/>
          </a:stretch>
        </p:blipFill>
        <p:spPr>
          <a:xfrm>
            <a:off x="256189" y="3261935"/>
            <a:ext cx="5197928" cy="2598964"/>
          </a:xfrm>
          <a:prstGeom prst="rect">
            <a:avLst/>
          </a:prstGeom>
        </p:spPr>
      </p:pic>
      <p:pic>
        <p:nvPicPr>
          <p:cNvPr id="22" name="Imagen 21">
            <a:extLst>
              <a:ext uri="{FF2B5EF4-FFF2-40B4-BE49-F238E27FC236}">
                <a16:creationId xmlns:a16="http://schemas.microsoft.com/office/drawing/2014/main" id="{38B58823-43BC-40E9-83A7-7C9B583F7C09}"/>
              </a:ext>
            </a:extLst>
          </p:cNvPr>
          <p:cNvPicPr>
            <a:picLocks noChangeAspect="1"/>
          </p:cNvPicPr>
          <p:nvPr/>
        </p:nvPicPr>
        <p:blipFill>
          <a:blip r:embed="rId4"/>
          <a:stretch>
            <a:fillRect/>
          </a:stretch>
        </p:blipFill>
        <p:spPr>
          <a:xfrm>
            <a:off x="5989160" y="4259762"/>
            <a:ext cx="2833948" cy="1654722"/>
          </a:xfrm>
          <a:prstGeom prst="rect">
            <a:avLst/>
          </a:prstGeom>
        </p:spPr>
      </p:pic>
      <p:sp>
        <p:nvSpPr>
          <p:cNvPr id="23" name="CuadroTexto 22">
            <a:extLst>
              <a:ext uri="{FF2B5EF4-FFF2-40B4-BE49-F238E27FC236}">
                <a16:creationId xmlns:a16="http://schemas.microsoft.com/office/drawing/2014/main" id="{25B2D7FB-52E4-4155-899E-15531C0F5CDB}"/>
              </a:ext>
            </a:extLst>
          </p:cNvPr>
          <p:cNvSpPr txBox="1"/>
          <p:nvPr/>
        </p:nvSpPr>
        <p:spPr>
          <a:xfrm>
            <a:off x="5758804" y="3763855"/>
            <a:ext cx="3294660" cy="507831"/>
          </a:xfrm>
          <a:prstGeom prst="rect">
            <a:avLst/>
          </a:prstGeom>
          <a:noFill/>
        </p:spPr>
        <p:txBody>
          <a:bodyPr wrap="square">
            <a:spAutoFit/>
          </a:bodyPr>
          <a:lstStyle/>
          <a:p>
            <a:pPr algn="just"/>
            <a:r>
              <a:rPr lang="es-MX" sz="900" b="1" dirty="0">
                <a:solidFill>
                  <a:srgbClr val="0F1419"/>
                </a:solidFill>
                <a:latin typeface="Arial" panose="020B0604020202020204" pitchFamily="34" charset="0"/>
                <a:cs typeface="Arial" panose="020B0604020202020204" pitchFamily="34" charset="0"/>
              </a:rPr>
              <a:t>22 de septiembre de 2021</a:t>
            </a:r>
            <a:r>
              <a:rPr lang="es-MX" sz="900" dirty="0">
                <a:solidFill>
                  <a:srgbClr val="0F1419"/>
                </a:solidFill>
                <a:latin typeface="Arial" panose="020B0604020202020204" pitchFamily="34" charset="0"/>
                <a:cs typeface="Arial" panose="020B0604020202020204" pitchFamily="34" charset="0"/>
              </a:rPr>
              <a:t>. Fueron vandalizadas las cajas de paso e inspección de la acometida eléctrica en la red semafórica de las intersecciones Cll.56 con Cra.21 y Cra.22. </a:t>
            </a:r>
            <a:endParaRPr lang="es-CO" sz="900" dirty="0">
              <a:latin typeface="Arial" panose="020B0604020202020204" pitchFamily="34" charset="0"/>
              <a:cs typeface="Arial" panose="020B0604020202020204" pitchFamily="34" charset="0"/>
            </a:endParaRPr>
          </a:p>
        </p:txBody>
      </p:sp>
      <p:sp>
        <p:nvSpPr>
          <p:cNvPr id="14" name="Rectángulo 1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9" name="Imagen 18">
            <a:extLst>
              <a:ext uri="{FF2B5EF4-FFF2-40B4-BE49-F238E27FC236}">
                <a16:creationId xmlns:a16="http://schemas.microsoft.com/office/drawing/2014/main" id="{7A061644-D1DF-4159-BD70-CAC1A39FA8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pic>
        <p:nvPicPr>
          <p:cNvPr id="16" name="Imagen 15">
            <a:extLst>
              <a:ext uri="{FF2B5EF4-FFF2-40B4-BE49-F238E27FC236}">
                <a16:creationId xmlns:a16="http://schemas.microsoft.com/office/drawing/2014/main" id="{B2FD6261-EAEE-4154-B516-ADFC0B1AA393}"/>
              </a:ext>
            </a:extLst>
          </p:cNvPr>
          <p:cNvPicPr>
            <a:picLocks noChangeAspect="1"/>
          </p:cNvPicPr>
          <p:nvPr/>
        </p:nvPicPr>
        <p:blipFill>
          <a:blip r:embed="rId6"/>
          <a:stretch>
            <a:fillRect/>
          </a:stretch>
        </p:blipFill>
        <p:spPr>
          <a:xfrm>
            <a:off x="5727631" y="910104"/>
            <a:ext cx="3373403" cy="2863190"/>
          </a:xfrm>
          <a:prstGeom prst="rect">
            <a:avLst/>
          </a:prstGeom>
        </p:spPr>
      </p:pic>
      <p:sp>
        <p:nvSpPr>
          <p:cNvPr id="21" name="Rectángulo 20"/>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6" name="CuadroTexto 25">
            <a:extLst>
              <a:ext uri="{FF2B5EF4-FFF2-40B4-BE49-F238E27FC236}">
                <a16:creationId xmlns:a16="http://schemas.microsoft.com/office/drawing/2014/main" id="{8E2C17FD-34B9-4BFE-B32F-E76BCB1F8FC1}"/>
              </a:ext>
            </a:extLst>
          </p:cNvPr>
          <p:cNvSpPr txBox="1"/>
          <p:nvPr/>
        </p:nvSpPr>
        <p:spPr>
          <a:xfrm>
            <a:off x="453875" y="100086"/>
            <a:ext cx="8222972" cy="584775"/>
          </a:xfrm>
          <a:prstGeom prst="rect">
            <a:avLst/>
          </a:prstGeom>
          <a:noFill/>
        </p:spPr>
        <p:txBody>
          <a:bodyPr wrap="square">
            <a:spAutoFit/>
          </a:bodyPr>
          <a:lstStyle/>
          <a:p>
            <a:pPr algn="ctr"/>
            <a:r>
              <a:rPr lang="es-CO" sz="1600" dirty="0">
                <a:solidFill>
                  <a:schemeClr val="bg1">
                    <a:lumMod val="95000"/>
                  </a:schemeClr>
                </a:solidFill>
                <a:latin typeface="Arial Black" panose="020B0A04020102020204" pitchFamily="34" charset="0"/>
                <a:cs typeface="Arial" panose="020B0604020202020204" pitchFamily="34" charset="0"/>
              </a:rPr>
              <a:t>DAÑOS A LA RED SEMAFÓRICA Y SEÑALIZACIÓN VIAL DURANTE LAS MANIFESTACIONES DEL AÑO 2021</a:t>
            </a:r>
            <a:endParaRPr lang="es-CO" sz="7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282492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48FAF4-295C-4B68-AF5A-4C66C5C1E05E}"/>
              </a:ext>
            </a:extLst>
          </p:cNvPr>
          <p:cNvPicPr>
            <a:picLocks noChangeAspect="1"/>
          </p:cNvPicPr>
          <p:nvPr/>
        </p:nvPicPr>
        <p:blipFill>
          <a:blip r:embed="rId3"/>
          <a:stretch>
            <a:fillRect/>
          </a:stretch>
        </p:blipFill>
        <p:spPr>
          <a:xfrm>
            <a:off x="6344701" y="1259244"/>
            <a:ext cx="2479788" cy="2276413"/>
          </a:xfrm>
          <a:prstGeom prst="rect">
            <a:avLst/>
          </a:prstGeom>
        </p:spPr>
      </p:pic>
      <p:pic>
        <p:nvPicPr>
          <p:cNvPr id="6" name="Imagen 5">
            <a:extLst>
              <a:ext uri="{FF2B5EF4-FFF2-40B4-BE49-F238E27FC236}">
                <a16:creationId xmlns:a16="http://schemas.microsoft.com/office/drawing/2014/main" id="{D0A4C387-AAE8-43C6-80C8-CDE02CFD4134}"/>
              </a:ext>
            </a:extLst>
          </p:cNvPr>
          <p:cNvPicPr>
            <a:picLocks noChangeAspect="1"/>
          </p:cNvPicPr>
          <p:nvPr/>
        </p:nvPicPr>
        <p:blipFill>
          <a:blip r:embed="rId4"/>
          <a:stretch>
            <a:fillRect/>
          </a:stretch>
        </p:blipFill>
        <p:spPr>
          <a:xfrm>
            <a:off x="6031455" y="4199447"/>
            <a:ext cx="1207545" cy="1562705"/>
          </a:xfrm>
          <a:prstGeom prst="rect">
            <a:avLst/>
          </a:prstGeom>
        </p:spPr>
      </p:pic>
      <p:pic>
        <p:nvPicPr>
          <p:cNvPr id="8" name="Imagen 7">
            <a:extLst>
              <a:ext uri="{FF2B5EF4-FFF2-40B4-BE49-F238E27FC236}">
                <a16:creationId xmlns:a16="http://schemas.microsoft.com/office/drawing/2014/main" id="{DB76C5A2-5AAC-4CD1-A7AA-D4BCB21B1FD4}"/>
              </a:ext>
            </a:extLst>
          </p:cNvPr>
          <p:cNvPicPr>
            <a:picLocks noChangeAspect="1"/>
          </p:cNvPicPr>
          <p:nvPr/>
        </p:nvPicPr>
        <p:blipFill rotWithShape="1">
          <a:blip r:embed="rId5"/>
          <a:srcRect l="-2564" t="7458" r="2564" b="2315"/>
          <a:stretch/>
        </p:blipFill>
        <p:spPr>
          <a:xfrm>
            <a:off x="5048936" y="3635077"/>
            <a:ext cx="1297819" cy="1562706"/>
          </a:xfrm>
          <a:prstGeom prst="rect">
            <a:avLst/>
          </a:prstGeom>
        </p:spPr>
      </p:pic>
      <p:pic>
        <p:nvPicPr>
          <p:cNvPr id="4" name="Imagen 3">
            <a:extLst>
              <a:ext uri="{FF2B5EF4-FFF2-40B4-BE49-F238E27FC236}">
                <a16:creationId xmlns:a16="http://schemas.microsoft.com/office/drawing/2014/main" id="{C35BF910-8BE9-4870-844A-E5BA1D381B81}"/>
              </a:ext>
            </a:extLst>
          </p:cNvPr>
          <p:cNvPicPr>
            <a:picLocks noChangeAspect="1"/>
          </p:cNvPicPr>
          <p:nvPr/>
        </p:nvPicPr>
        <p:blipFill rotWithShape="1">
          <a:blip r:embed="rId6"/>
          <a:srcRect l="2272" t="5817" r="2798" b="6782"/>
          <a:stretch/>
        </p:blipFill>
        <p:spPr>
          <a:xfrm>
            <a:off x="318811" y="3645375"/>
            <a:ext cx="4710389" cy="2086530"/>
          </a:xfrm>
          <a:prstGeom prst="rect">
            <a:avLst/>
          </a:prstGeom>
        </p:spPr>
      </p:pic>
      <p:sp>
        <p:nvSpPr>
          <p:cNvPr id="15" name="CuadroTexto 14">
            <a:extLst>
              <a:ext uri="{FF2B5EF4-FFF2-40B4-BE49-F238E27FC236}">
                <a16:creationId xmlns:a16="http://schemas.microsoft.com/office/drawing/2014/main" id="{2B30BC48-8596-4BF3-841C-37B9D855A97E}"/>
              </a:ext>
            </a:extLst>
          </p:cNvPr>
          <p:cNvSpPr txBox="1"/>
          <p:nvPr/>
        </p:nvSpPr>
        <p:spPr>
          <a:xfrm>
            <a:off x="402770" y="889912"/>
            <a:ext cx="6532567" cy="369332"/>
          </a:xfrm>
          <a:prstGeom prst="rect">
            <a:avLst/>
          </a:prstGeom>
          <a:noFill/>
        </p:spPr>
        <p:txBody>
          <a:bodyPr wrap="square">
            <a:spAutoFit/>
          </a:bodyPr>
          <a:lstStyle/>
          <a:p>
            <a:r>
              <a:rPr lang="es-ES" sz="1800" b="1" dirty="0">
                <a:effectLst/>
                <a:latin typeface="Arial" panose="020B0604020202020204" pitchFamily="34" charset="0"/>
                <a:ea typeface="Times New Roman" panose="02020603050405020304" pitchFamily="18" charset="0"/>
                <a:cs typeface="Times New Roman" panose="02020603050405020304" pitchFamily="18" charset="0"/>
              </a:rPr>
              <a:t>Evento No 2- 20 de Mayo de 2021</a:t>
            </a:r>
            <a:endParaRPr lang="es-CO"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graphicFrame>
        <p:nvGraphicFramePr>
          <p:cNvPr id="7" name="Tabla 6">
            <a:extLst>
              <a:ext uri="{FF2B5EF4-FFF2-40B4-BE49-F238E27FC236}">
                <a16:creationId xmlns:a16="http://schemas.microsoft.com/office/drawing/2014/main" id="{3664C284-C354-4F13-8E5A-4F68E1148665}"/>
              </a:ext>
            </a:extLst>
          </p:cNvPr>
          <p:cNvGraphicFramePr>
            <a:graphicFrameLocks noGrp="1"/>
          </p:cNvGraphicFramePr>
          <p:nvPr>
            <p:extLst>
              <p:ext uri="{D42A27DB-BD31-4B8C-83A1-F6EECF244321}">
                <p14:modId xmlns:p14="http://schemas.microsoft.com/office/powerpoint/2010/main" val="794062572"/>
              </p:ext>
            </p:extLst>
          </p:nvPr>
        </p:nvGraphicFramePr>
        <p:xfrm>
          <a:off x="318811" y="1264897"/>
          <a:ext cx="5847715" cy="1915598"/>
        </p:xfrm>
        <a:graphic>
          <a:graphicData uri="http://schemas.openxmlformats.org/drawingml/2006/table">
            <a:tbl>
              <a:tblPr firstRow="1" firstCol="1" bandRow="1"/>
              <a:tblGrid>
                <a:gridCol w="440690">
                  <a:extLst>
                    <a:ext uri="{9D8B030D-6E8A-4147-A177-3AD203B41FA5}">
                      <a16:colId xmlns:a16="http://schemas.microsoft.com/office/drawing/2014/main" val="2305551947"/>
                    </a:ext>
                  </a:extLst>
                </a:gridCol>
                <a:gridCol w="2417445">
                  <a:extLst>
                    <a:ext uri="{9D8B030D-6E8A-4147-A177-3AD203B41FA5}">
                      <a16:colId xmlns:a16="http://schemas.microsoft.com/office/drawing/2014/main" val="190430431"/>
                    </a:ext>
                  </a:extLst>
                </a:gridCol>
                <a:gridCol w="991235">
                  <a:extLst>
                    <a:ext uri="{9D8B030D-6E8A-4147-A177-3AD203B41FA5}">
                      <a16:colId xmlns:a16="http://schemas.microsoft.com/office/drawing/2014/main" val="3002589188"/>
                    </a:ext>
                  </a:extLst>
                </a:gridCol>
                <a:gridCol w="1032510">
                  <a:extLst>
                    <a:ext uri="{9D8B030D-6E8A-4147-A177-3AD203B41FA5}">
                      <a16:colId xmlns:a16="http://schemas.microsoft.com/office/drawing/2014/main" val="63251862"/>
                    </a:ext>
                  </a:extLst>
                </a:gridCol>
                <a:gridCol w="965835">
                  <a:extLst>
                    <a:ext uri="{9D8B030D-6E8A-4147-A177-3AD203B41FA5}">
                      <a16:colId xmlns:a16="http://schemas.microsoft.com/office/drawing/2014/main" val="548204262"/>
                    </a:ext>
                  </a:extLst>
                </a:gridCol>
              </a:tblGrid>
              <a:tr h="248941">
                <a:tc>
                  <a:txBody>
                    <a:bodyPr/>
                    <a:lstStyle/>
                    <a:p>
                      <a:pPr algn="ctr">
                        <a:lnSpc>
                          <a:spcPct val="115000"/>
                        </a:lnSpc>
                        <a:spcAft>
                          <a:spcPts val="1000"/>
                        </a:spcAft>
                      </a:pPr>
                      <a:r>
                        <a:rPr lang="es-CO" sz="800" b="1">
                          <a:effectLst/>
                          <a:latin typeface="Arial" panose="020B0604020202020204" pitchFamily="34" charset="0"/>
                          <a:ea typeface="Calibri" panose="020F0502020204030204" pitchFamily="34" charset="0"/>
                          <a:cs typeface="Times New Roman" panose="02020603050405020304" pitchFamily="18" charset="0"/>
                        </a:rPr>
                        <a:t>ITEM</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1000"/>
                        </a:spcAft>
                      </a:pPr>
                      <a:r>
                        <a:rPr lang="es-CO"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INTERSECCION </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1000"/>
                        </a:spcAft>
                      </a:pPr>
                      <a:r>
                        <a:rPr lang="es-CO"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REPARACION TOTAL</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1000"/>
                        </a:spcAft>
                      </a:pPr>
                      <a:r>
                        <a:rPr lang="es-CO"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REPARACION PARCIAL</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1000"/>
                        </a:spcAft>
                      </a:pPr>
                      <a:r>
                        <a:rPr lang="es-CO"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FUERA DE SERVICIO</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153934524"/>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27 con Calle 16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930987"/>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27 con Calle 20</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2973529"/>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27 con Calle 35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994320"/>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27 con Calle 41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014346"/>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5</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27 con Calle 54</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7581552"/>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27 con Calles 56</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7738697"/>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7</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33 con Calle 41</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8680397"/>
                  </a:ext>
                </a:extLst>
              </a:tr>
              <a:tr h="155725">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8</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Carrera 33 con Calle 42</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X</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s-CO" sz="800">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9417315"/>
                  </a:ext>
                </a:extLst>
              </a:tr>
              <a:tr h="344021">
                <a:tc gridSpan="2">
                  <a:txBody>
                    <a:bodyPr/>
                    <a:lstStyle/>
                    <a:p>
                      <a:pPr algn="ctr">
                        <a:lnSpc>
                          <a:spcPct val="115000"/>
                        </a:lnSpc>
                        <a:spcAft>
                          <a:spcPts val="1000"/>
                        </a:spcAft>
                      </a:pPr>
                      <a:r>
                        <a:rPr lang="es-CO"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TOTAL</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s-CO" sz="800" b="1">
                          <a:effectLst/>
                          <a:latin typeface="Arial" panose="020B0604020202020204" pitchFamily="34" charset="0"/>
                          <a:ea typeface="Calibri" panose="020F0502020204030204" pitchFamily="34" charset="0"/>
                          <a:cs typeface="Times New Roman" panose="02020603050405020304" pitchFamily="18" charset="0"/>
                        </a:rPr>
                        <a:t> </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s-CO"/>
                    </a:p>
                  </a:txBody>
                  <a:tcPr/>
                </a:tc>
                <a:tc>
                  <a:txBody>
                    <a:bodyPr/>
                    <a:lstStyle/>
                    <a:p>
                      <a:pPr algn="ctr">
                        <a:lnSpc>
                          <a:spcPct val="115000"/>
                        </a:lnSpc>
                        <a:spcAft>
                          <a:spcPts val="1000"/>
                        </a:spcAft>
                      </a:pPr>
                      <a:r>
                        <a:rPr lang="es-CO"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1000"/>
                        </a:spcAft>
                      </a:pPr>
                      <a:r>
                        <a:rPr lang="es-CO" sz="800" b="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s-CO"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a:lnSpc>
                          <a:spcPct val="115000"/>
                        </a:lnSpc>
                        <a:spcAft>
                          <a:spcPts val="1000"/>
                        </a:spcAft>
                      </a:pPr>
                      <a:r>
                        <a:rPr lang="es-CO" sz="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endParaRPr lang="es-CO"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2563883482"/>
                  </a:ext>
                </a:extLst>
              </a:tr>
            </a:tbl>
          </a:graphicData>
        </a:graphic>
      </p:graphicFrame>
      <p:sp>
        <p:nvSpPr>
          <p:cNvPr id="9" name="CuadroTexto 8">
            <a:extLst>
              <a:ext uri="{FF2B5EF4-FFF2-40B4-BE49-F238E27FC236}">
                <a16:creationId xmlns:a16="http://schemas.microsoft.com/office/drawing/2014/main" id="{FAF5A360-BD13-4FB8-9E3B-6404B4D89DF7}"/>
              </a:ext>
            </a:extLst>
          </p:cNvPr>
          <p:cNvSpPr txBox="1"/>
          <p:nvPr/>
        </p:nvSpPr>
        <p:spPr>
          <a:xfrm>
            <a:off x="318812" y="3232368"/>
            <a:ext cx="5847714" cy="338554"/>
          </a:xfrm>
          <a:prstGeom prst="rect">
            <a:avLst/>
          </a:prstGeom>
          <a:solidFill>
            <a:srgbClr val="92D050"/>
          </a:solidFill>
          <a:ln>
            <a:solidFill>
              <a:srgbClr val="92D050"/>
            </a:solidFill>
          </a:ln>
        </p:spPr>
        <p:txBody>
          <a:bodyPr wrap="square" rtlCol="0">
            <a:spAutoFit/>
          </a:bodyPr>
          <a:lstStyle/>
          <a:p>
            <a:r>
              <a:rPr lang="es-MX" sz="1600" b="1" dirty="0">
                <a:latin typeface="Arial" panose="020B0604020202020204" pitchFamily="34" charset="0"/>
                <a:cs typeface="Arial" panose="020B0604020202020204" pitchFamily="34" charset="0"/>
              </a:rPr>
              <a:t>Valor de los Daños Red Semafórica </a:t>
            </a:r>
            <a:endParaRPr lang="es-CO" sz="1600" b="1"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A9F19BEC-D7B5-4FAC-8ABD-FB0C93410BEA}"/>
              </a:ext>
            </a:extLst>
          </p:cNvPr>
          <p:cNvSpPr txBox="1"/>
          <p:nvPr/>
        </p:nvSpPr>
        <p:spPr>
          <a:xfrm>
            <a:off x="7349010" y="4031711"/>
            <a:ext cx="1685808" cy="1246495"/>
          </a:xfrm>
          <a:prstGeom prst="rect">
            <a:avLst/>
          </a:prstGeom>
          <a:solidFill>
            <a:schemeClr val="bg1">
              <a:lumMod val="95000"/>
            </a:schemeClr>
          </a:solidFill>
        </p:spPr>
        <p:txBody>
          <a:bodyPr wrap="square">
            <a:spAutoFit/>
          </a:bodyPr>
          <a:lstStyle/>
          <a:p>
            <a:pPr algn="ctr"/>
            <a:r>
              <a:rPr lang="es-CO" sz="1050" b="1" dirty="0">
                <a:solidFill>
                  <a:srgbClr val="FF0000"/>
                </a:solidFill>
                <a:latin typeface="Arial" panose="020B0604020202020204" pitchFamily="34" charset="0"/>
                <a:cs typeface="Arial" panose="020B0604020202020204" pitchFamily="34" charset="0"/>
              </a:rPr>
              <a:t>Valor total  de daños de señales y red semafórica afectadas en las marchas del Paro Nacional en la ciudad </a:t>
            </a:r>
          </a:p>
          <a:p>
            <a:pPr algn="ctr"/>
            <a:r>
              <a:rPr lang="es-CO" sz="1200" b="1" dirty="0">
                <a:solidFill>
                  <a:srgbClr val="FF0000"/>
                </a:solidFill>
                <a:latin typeface="Arial" panose="020B0604020202020204" pitchFamily="34" charset="0"/>
                <a:cs typeface="Arial" panose="020B0604020202020204" pitchFamily="34" charset="0"/>
              </a:rPr>
              <a:t>$529.209.106</a:t>
            </a:r>
          </a:p>
        </p:txBody>
      </p:sp>
      <p:sp>
        <p:nvSpPr>
          <p:cNvPr id="14" name="Rectángulo 13"/>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7A061644-D1DF-4159-BD70-CAC1A39FA8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9" name="Rectángulo 18"/>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3" name="CuadroTexto 22">
            <a:extLst>
              <a:ext uri="{FF2B5EF4-FFF2-40B4-BE49-F238E27FC236}">
                <a16:creationId xmlns:a16="http://schemas.microsoft.com/office/drawing/2014/main" id="{8E2C17FD-34B9-4BFE-B32F-E76BCB1F8FC1}"/>
              </a:ext>
            </a:extLst>
          </p:cNvPr>
          <p:cNvSpPr txBox="1"/>
          <p:nvPr/>
        </p:nvSpPr>
        <p:spPr>
          <a:xfrm>
            <a:off x="453875" y="100086"/>
            <a:ext cx="8222972" cy="584775"/>
          </a:xfrm>
          <a:prstGeom prst="rect">
            <a:avLst/>
          </a:prstGeom>
          <a:noFill/>
        </p:spPr>
        <p:txBody>
          <a:bodyPr wrap="square">
            <a:spAutoFit/>
          </a:bodyPr>
          <a:lstStyle/>
          <a:p>
            <a:pPr algn="ctr"/>
            <a:r>
              <a:rPr lang="es-CO" sz="1600" dirty="0">
                <a:solidFill>
                  <a:schemeClr val="bg1">
                    <a:lumMod val="95000"/>
                  </a:schemeClr>
                </a:solidFill>
                <a:latin typeface="Arial Black" panose="020B0A04020102020204" pitchFamily="34" charset="0"/>
                <a:cs typeface="Arial" panose="020B0604020202020204" pitchFamily="34" charset="0"/>
              </a:rPr>
              <a:t>DAÑOS A LA RED SEMAFÓRICA Y SEÑALIZACIÓN VIAL DURANTE LAS MANIFESTACIONES DEL AÑO 2021</a:t>
            </a:r>
            <a:endParaRPr lang="es-CO" sz="7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038177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3" name="Rectángulo 2"/>
          <p:cNvSpPr/>
          <p:nvPr/>
        </p:nvSpPr>
        <p:spPr>
          <a:xfrm>
            <a:off x="5406887" y="1355077"/>
            <a:ext cx="3581537" cy="3970318"/>
          </a:xfrm>
          <a:prstGeom prst="rect">
            <a:avLst/>
          </a:prstGeom>
        </p:spPr>
        <p:txBody>
          <a:bodyPr wrap="square">
            <a:spAutoFit/>
          </a:bodyPr>
          <a:lstStyle/>
          <a:p>
            <a:pPr algn="just">
              <a:spcAft>
                <a:spcPts val="0"/>
              </a:spcAft>
            </a:pPr>
            <a:r>
              <a:rPr lang="es-CO" sz="1400" dirty="0">
                <a:latin typeface="Arial" panose="020B0604020202020204" pitchFamily="34" charset="0"/>
                <a:ea typeface="Times New Roman" panose="02020603050405020304" pitchFamily="18" charset="0"/>
              </a:rPr>
              <a:t>Se dio inicio a las intervenciones por parte de la Agencia Nacional de seguridad Vial- ANSV en el marco del C</a:t>
            </a:r>
            <a:r>
              <a:rPr lang="es-CO" sz="1400" b="1" dirty="0">
                <a:latin typeface="Arial" panose="020B0604020202020204" pitchFamily="34" charset="0"/>
                <a:ea typeface="Times New Roman" panose="02020603050405020304" pitchFamily="18" charset="0"/>
              </a:rPr>
              <a:t>onvenio Interadministrativo</a:t>
            </a:r>
            <a:r>
              <a:rPr lang="es-CO" sz="1400" dirty="0">
                <a:latin typeface="Arial" panose="020B0604020202020204" pitchFamily="34" charset="0"/>
                <a:ea typeface="Times New Roman" panose="02020603050405020304" pitchFamily="18" charset="0"/>
              </a:rPr>
              <a:t> No. 025-2019 con modificación No. 001-2020 suscrito con la Dirección de Tránsito de Bucaramanga el 11 de diciembre de 2020 por un plazo de 18 meses y asignación presupuestal de $900.000.000.</a:t>
            </a:r>
          </a:p>
          <a:p>
            <a:pPr algn="just">
              <a:spcAft>
                <a:spcPts val="0"/>
              </a:spcAft>
            </a:pPr>
            <a:endParaRPr lang="es-CO" sz="1400" dirty="0">
              <a:effectLst/>
              <a:latin typeface="Arial" panose="020B0604020202020204" pitchFamily="34" charset="0"/>
              <a:ea typeface="Times New Roman" panose="02020603050405020304" pitchFamily="18" charset="0"/>
              <a:cs typeface="Arial" panose="020B0604020202020204" pitchFamily="34" charset="0"/>
            </a:endParaRPr>
          </a:p>
          <a:p>
            <a:pPr algn="ctr"/>
            <a:r>
              <a:rPr lang="es-CO" sz="1400" dirty="0">
                <a:latin typeface="Arial" panose="020B0604020202020204" pitchFamily="34" charset="0"/>
                <a:cs typeface="Arial" panose="020B0604020202020204" pitchFamily="34" charset="0"/>
              </a:rPr>
              <a:t>En el marco de dicho convenio se pretende desarrollar actividades de apoyo, asistencia técnica, ejecución de intervenciones en materia de seguridad vial, enfocados en los pilares de infraestructura, comportamiento, atención a víctimas y gestión institucional de acuerdo con varias estrategias.</a:t>
            </a:r>
            <a:endParaRPr lang="es-CO" sz="1400" dirty="0">
              <a:effectLst/>
              <a:latin typeface="Times New Roman" panose="02020603050405020304" pitchFamily="18" charset="0"/>
              <a:ea typeface="Times New Roman" panose="02020603050405020304" pitchFamily="18" charset="0"/>
            </a:endParaRPr>
          </a:p>
        </p:txBody>
      </p:sp>
      <p:pic>
        <p:nvPicPr>
          <p:cNvPr id="15" name="Imagen 14"/>
          <p:cNvPicPr/>
          <p:nvPr/>
        </p:nvPicPr>
        <p:blipFill rotWithShape="1">
          <a:blip r:embed="rId2"/>
          <a:srcRect l="10162" t="10932" r="5847" b="1818"/>
          <a:stretch/>
        </p:blipFill>
        <p:spPr bwMode="auto">
          <a:xfrm>
            <a:off x="155575" y="970763"/>
            <a:ext cx="5251312" cy="4738946"/>
          </a:xfrm>
          <a:prstGeom prst="rect">
            <a:avLst/>
          </a:prstGeom>
          <a:ln>
            <a:noFill/>
          </a:ln>
          <a:extLst>
            <a:ext uri="{53640926-AAD7-44D8-BBD7-CCE9431645EC}">
              <a14:shadowObscured xmlns:a14="http://schemas.microsoft.com/office/drawing/2010/main"/>
            </a:ext>
          </a:extLst>
        </p:spPr>
      </p:pic>
      <p:sp>
        <p:nvSpPr>
          <p:cNvPr id="9" name="Rectángulo 8"/>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2" name="Rectángulo 11"/>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3" name="CuadroTexto 12">
            <a:extLst>
              <a:ext uri="{FF2B5EF4-FFF2-40B4-BE49-F238E27FC236}">
                <a16:creationId xmlns:a16="http://schemas.microsoft.com/office/drawing/2014/main" id="{8E2C17FD-34B9-4BFE-B32F-E76BCB1F8FC1}"/>
              </a:ext>
            </a:extLst>
          </p:cNvPr>
          <p:cNvSpPr txBox="1"/>
          <p:nvPr/>
        </p:nvSpPr>
        <p:spPr>
          <a:xfrm>
            <a:off x="453875" y="100086"/>
            <a:ext cx="8222972" cy="584775"/>
          </a:xfrm>
          <a:prstGeom prst="rect">
            <a:avLst/>
          </a:prstGeom>
          <a:noFill/>
        </p:spPr>
        <p:txBody>
          <a:bodyPr wrap="square">
            <a:spAutoFit/>
          </a:bodyPr>
          <a:lstStyle/>
          <a:p>
            <a:pPr algn="ctr"/>
            <a:r>
              <a:rPr lang="es-CO" sz="1600" dirty="0">
                <a:solidFill>
                  <a:schemeClr val="bg1">
                    <a:lumMod val="95000"/>
                  </a:schemeClr>
                </a:solidFill>
                <a:latin typeface="Arial Black" panose="020B0A04020102020204" pitchFamily="34" charset="0"/>
                <a:cs typeface="Arial" panose="020B0604020202020204" pitchFamily="34" charset="0"/>
              </a:rPr>
              <a:t>ACCIONES EN EL MARCO DEL CONVENIO CON LA AGENCIA NACIONAL DE SEGURIDAD VIAL - ANSV</a:t>
            </a:r>
            <a:endParaRPr lang="es-CO" sz="7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000154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4" descr="blob:https://web.whatsapp.com/603632c9-e906-4db0-b123-818ca6c4b54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6" name="Imagen 5" descr="Una mujer y un hombre caminando en la calle&#10;&#10;Descripción generada automáticamente con confianza media">
            <a:extLst>
              <a:ext uri="{FF2B5EF4-FFF2-40B4-BE49-F238E27FC236}">
                <a16:creationId xmlns:a16="http://schemas.microsoft.com/office/drawing/2014/main" id="{0A8DA2D0-0A90-4DCC-B41B-0D4857CC6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2603" y="1732842"/>
            <a:ext cx="2485895" cy="1398317"/>
          </a:xfrm>
          <a:prstGeom prst="rect">
            <a:avLst/>
          </a:prstGeom>
        </p:spPr>
      </p:pic>
      <p:pic>
        <p:nvPicPr>
          <p:cNvPr id="8" name="Imagen 7" descr="Imagen que contiene exterior, cerca, camino, edificio&#10;&#10;Descripción generada automáticamente">
            <a:extLst>
              <a:ext uri="{FF2B5EF4-FFF2-40B4-BE49-F238E27FC236}">
                <a16:creationId xmlns:a16="http://schemas.microsoft.com/office/drawing/2014/main" id="{C98B804A-4531-4B16-BDB1-14621632E7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471" y="1732842"/>
            <a:ext cx="2572261" cy="1446898"/>
          </a:xfrm>
          <a:prstGeom prst="rect">
            <a:avLst/>
          </a:prstGeom>
        </p:spPr>
      </p:pic>
      <p:pic>
        <p:nvPicPr>
          <p:cNvPr id="20" name="Imagen 19" descr="Una calle con señales de transito junto a una carretera&#10;&#10;Descripción generada automáticamente con confianza media">
            <a:extLst>
              <a:ext uri="{FF2B5EF4-FFF2-40B4-BE49-F238E27FC236}">
                <a16:creationId xmlns:a16="http://schemas.microsoft.com/office/drawing/2014/main" id="{C872D382-840C-4116-9800-13F131CA0E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824" y="1734968"/>
            <a:ext cx="2516776" cy="1415687"/>
          </a:xfrm>
          <a:prstGeom prst="rect">
            <a:avLst/>
          </a:prstGeom>
        </p:spPr>
      </p:pic>
      <p:sp>
        <p:nvSpPr>
          <p:cNvPr id="22" name="CuadroTexto 21">
            <a:extLst>
              <a:ext uri="{FF2B5EF4-FFF2-40B4-BE49-F238E27FC236}">
                <a16:creationId xmlns:a16="http://schemas.microsoft.com/office/drawing/2014/main" id="{C55F21CC-7487-4D13-9C73-D68F196E92F8}"/>
              </a:ext>
            </a:extLst>
          </p:cNvPr>
          <p:cNvSpPr txBox="1"/>
          <p:nvPr/>
        </p:nvSpPr>
        <p:spPr>
          <a:xfrm>
            <a:off x="144975" y="1037828"/>
            <a:ext cx="8723251" cy="523220"/>
          </a:xfrm>
          <a:prstGeom prst="rect">
            <a:avLst/>
          </a:prstGeom>
          <a:noFill/>
        </p:spPr>
        <p:txBody>
          <a:bodyPr wrap="square">
            <a:spAutoFit/>
          </a:bodyPr>
          <a:lstStyle/>
          <a:p>
            <a:pPr marL="285750" indent="-285750" algn="just">
              <a:buFont typeface="Wingdings" panose="05000000000000000000" pitchFamily="2" charset="2"/>
              <a:buChar char="ü"/>
            </a:pPr>
            <a:r>
              <a:rPr lang="es-CO" sz="1400" b="1" dirty="0">
                <a:latin typeface="Arial" panose="020B0604020202020204" pitchFamily="34" charset="0"/>
                <a:cs typeface="Arial" panose="020B0604020202020204" pitchFamily="34" charset="0"/>
              </a:rPr>
              <a:t> Intervención Punto critico de alta accidentalidad </a:t>
            </a:r>
            <a:r>
              <a:rPr lang="es-CO" sz="1400" dirty="0">
                <a:latin typeface="Arial" panose="020B0604020202020204" pitchFamily="34" charset="0"/>
                <a:cs typeface="Arial" panose="020B0604020202020204" pitchFamily="34" charset="0"/>
              </a:rPr>
              <a:t>mediante la instalación de barreras metálicas de contención – ubicadas en el barrio  Quinta Estrella cerca a la cárcel Modelo</a:t>
            </a:r>
          </a:p>
        </p:txBody>
      </p:sp>
      <p:sp>
        <p:nvSpPr>
          <p:cNvPr id="2" name="Rectángulo 1"/>
          <p:cNvSpPr/>
          <p:nvPr/>
        </p:nvSpPr>
        <p:spPr>
          <a:xfrm>
            <a:off x="543824" y="3661838"/>
            <a:ext cx="3529664" cy="1600438"/>
          </a:xfrm>
          <a:prstGeom prst="rect">
            <a:avLst/>
          </a:prstGeom>
        </p:spPr>
        <p:txBody>
          <a:bodyPr wrap="square">
            <a:spAutoFit/>
          </a:bodyPr>
          <a:lstStyle/>
          <a:p>
            <a:pPr marL="285750" indent="-285750" algn="just">
              <a:buFont typeface="Wingdings" panose="05000000000000000000" pitchFamily="2" charset="2"/>
              <a:buChar char="ü"/>
            </a:pPr>
            <a:r>
              <a:rPr lang="es-MX" sz="1400" b="1" dirty="0">
                <a:latin typeface="Arial" panose="020B0604020202020204" pitchFamily="34" charset="0"/>
                <a:cs typeface="Arial" panose="020B0604020202020204" pitchFamily="34" charset="0"/>
              </a:rPr>
              <a:t>Socialización de las intervenciones de señalización vial y medidas de contención implementadas </a:t>
            </a:r>
            <a:r>
              <a:rPr lang="es-MX" sz="1400" dirty="0">
                <a:latin typeface="Arial" panose="020B0604020202020204" pitchFamily="34" charset="0"/>
                <a:cs typeface="Arial" panose="020B0604020202020204" pitchFamily="34" charset="0"/>
              </a:rPr>
              <a:t>en varios puntos de la ciudad, en desarrollo del Convenio celebrado entre la DTB y la ANSV para disminuir la siniestralidad vial</a:t>
            </a:r>
            <a:endParaRPr lang="en-US" sz="1400" dirty="0">
              <a:latin typeface="Arial" panose="020B0604020202020204" pitchFamily="34" charset="0"/>
              <a:cs typeface="Arial" panose="020B0604020202020204" pitchFamily="34" charset="0"/>
            </a:endParaRPr>
          </a:p>
        </p:txBody>
      </p:sp>
      <p:pic>
        <p:nvPicPr>
          <p:cNvPr id="16" name="Imagen 15"/>
          <p:cNvPicPr>
            <a:picLocks noChangeAspect="1"/>
          </p:cNvPicPr>
          <p:nvPr/>
        </p:nvPicPr>
        <p:blipFill>
          <a:blip r:embed="rId5"/>
          <a:stretch>
            <a:fillRect/>
          </a:stretch>
        </p:blipFill>
        <p:spPr>
          <a:xfrm>
            <a:off x="4288972" y="3329449"/>
            <a:ext cx="4216186" cy="2450835"/>
          </a:xfrm>
          <a:prstGeom prst="rect">
            <a:avLst/>
          </a:prstGeom>
        </p:spPr>
      </p:pic>
      <p:sp>
        <p:nvSpPr>
          <p:cNvPr id="13" name="Rectángulo 12"/>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4" name="Imagen 13">
            <a:extLst>
              <a:ext uri="{FF2B5EF4-FFF2-40B4-BE49-F238E27FC236}">
                <a16:creationId xmlns:a16="http://schemas.microsoft.com/office/drawing/2014/main" id="{7A061644-D1DF-4159-BD70-CAC1A39FA8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5" name="Rectángulo 14"/>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8" name="CuadroTexto 17">
            <a:extLst>
              <a:ext uri="{FF2B5EF4-FFF2-40B4-BE49-F238E27FC236}">
                <a16:creationId xmlns:a16="http://schemas.microsoft.com/office/drawing/2014/main" id="{8E2C17FD-34B9-4BFE-B32F-E76BCB1F8FC1}"/>
              </a:ext>
            </a:extLst>
          </p:cNvPr>
          <p:cNvSpPr txBox="1"/>
          <p:nvPr/>
        </p:nvSpPr>
        <p:spPr>
          <a:xfrm>
            <a:off x="453875" y="100086"/>
            <a:ext cx="8222972" cy="584775"/>
          </a:xfrm>
          <a:prstGeom prst="rect">
            <a:avLst/>
          </a:prstGeom>
          <a:noFill/>
        </p:spPr>
        <p:txBody>
          <a:bodyPr wrap="square">
            <a:spAutoFit/>
          </a:bodyPr>
          <a:lstStyle/>
          <a:p>
            <a:pPr algn="ctr"/>
            <a:r>
              <a:rPr lang="es-CO" sz="1600">
                <a:solidFill>
                  <a:schemeClr val="bg1">
                    <a:lumMod val="95000"/>
                  </a:schemeClr>
                </a:solidFill>
                <a:latin typeface="Arial Black" panose="020B0A04020102020204" pitchFamily="34" charset="0"/>
                <a:cs typeface="Arial" panose="020B0604020202020204" pitchFamily="34" charset="0"/>
              </a:rPr>
              <a:t>ACCIONES EN EL MARCO DEL CONVENIO CON LA AGENCIA NACIONAL DE SEGURIDAD VIAL - ANSV</a:t>
            </a:r>
            <a:endParaRPr lang="es-CO" sz="7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20862118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9160" y="16846"/>
            <a:ext cx="5221580" cy="5961224"/>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CuadroTexto 1">
            <a:extLst>
              <a:ext uri="{FF2B5EF4-FFF2-40B4-BE49-F238E27FC236}">
                <a16:creationId xmlns:a16="http://schemas.microsoft.com/office/drawing/2014/main" id="{9A7B907B-5953-47A5-8FED-556E9A7B0657}"/>
              </a:ext>
            </a:extLst>
          </p:cNvPr>
          <p:cNvSpPr txBox="1"/>
          <p:nvPr/>
        </p:nvSpPr>
        <p:spPr>
          <a:xfrm>
            <a:off x="5447510" y="3816912"/>
            <a:ext cx="3470555" cy="1754326"/>
          </a:xfrm>
          <a:prstGeom prst="rect">
            <a:avLst/>
          </a:prstGeom>
          <a:noFill/>
        </p:spPr>
        <p:txBody>
          <a:bodyPr wrap="square" rtlCol="0">
            <a:spAutoFit/>
          </a:bodyPr>
          <a:lstStyle/>
          <a:p>
            <a:pPr algn="ctr"/>
            <a:endParaRPr lang="es-MX" b="1" dirty="0">
              <a:latin typeface="Arial Black" panose="020B0A04020102020204" pitchFamily="34" charset="0"/>
            </a:endParaRPr>
          </a:p>
          <a:p>
            <a:pPr algn="ctr"/>
            <a:r>
              <a:rPr lang="es-MX" b="1" dirty="0">
                <a:latin typeface="Arial Black" panose="020B0A04020102020204" pitchFamily="34" charset="0"/>
              </a:rPr>
              <a:t>Jefe Oficina Asesora de Sistemas</a:t>
            </a:r>
            <a:endParaRPr lang="pt-BR" b="1" dirty="0">
              <a:latin typeface="Arial Black" panose="020B0A04020102020204" pitchFamily="34" charset="0"/>
            </a:endParaRPr>
          </a:p>
          <a:p>
            <a:pPr algn="ctr"/>
            <a:r>
              <a:rPr lang="es-MX" b="1" dirty="0">
                <a:solidFill>
                  <a:schemeClr val="tx1">
                    <a:lumMod val="65000"/>
                    <a:lumOff val="35000"/>
                  </a:schemeClr>
                </a:solidFill>
                <a:latin typeface="Arial Black" panose="020B0A04020102020204" pitchFamily="34" charset="0"/>
              </a:rPr>
              <a:t>Ing. Antonio José Rodríguez Linares</a:t>
            </a:r>
          </a:p>
          <a:p>
            <a:pPr algn="ctr"/>
            <a:endParaRPr lang="es-CO" dirty="0"/>
          </a:p>
        </p:txBody>
      </p:sp>
      <p:pic>
        <p:nvPicPr>
          <p:cNvPr id="28676" name="Picture 4">
            <a:extLst>
              <a:ext uri="{FF2B5EF4-FFF2-40B4-BE49-F238E27FC236}">
                <a16:creationId xmlns:a16="http://schemas.microsoft.com/office/drawing/2014/main" id="{D9D17040-F53F-47C2-A476-31C758D5A7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0540"/>
          <a:stretch/>
        </p:blipFill>
        <p:spPr bwMode="auto">
          <a:xfrm>
            <a:off x="6002916" y="990193"/>
            <a:ext cx="2359741" cy="282671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135EE802-33A0-4B9E-802B-8CEB2E5B0074}"/>
              </a:ext>
            </a:extLst>
          </p:cNvPr>
          <p:cNvSpPr txBox="1"/>
          <p:nvPr/>
        </p:nvSpPr>
        <p:spPr>
          <a:xfrm>
            <a:off x="-84225" y="2210134"/>
            <a:ext cx="5428348" cy="1384995"/>
          </a:xfrm>
          <a:prstGeom prst="rect">
            <a:avLst/>
          </a:prstGeom>
          <a:noFill/>
        </p:spPr>
        <p:txBody>
          <a:bodyPr wrap="square">
            <a:spAutoFit/>
          </a:bodyPr>
          <a:lstStyle/>
          <a:p>
            <a:pPr algn="ctr"/>
            <a:r>
              <a:rPr lang="es-MX" sz="2800" dirty="0">
                <a:solidFill>
                  <a:schemeClr val="bg1"/>
                </a:solidFill>
                <a:latin typeface="Arial Black" panose="020B0A04020102020204" pitchFamily="34" charset="0"/>
              </a:rPr>
              <a:t>Gestión de los Sistemas de Información y Comunicación </a:t>
            </a:r>
            <a:endParaRPr lang="es-CO" sz="2800" dirty="0">
              <a:solidFill>
                <a:schemeClr val="bg1"/>
              </a:solidFill>
              <a:latin typeface="Arial Black" panose="020B0A04020102020204" pitchFamily="34" charset="0"/>
            </a:endParaRPr>
          </a:p>
        </p:txBody>
      </p:sp>
      <p:sp>
        <p:nvSpPr>
          <p:cNvPr id="10" name="Rectángulo 9"/>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11" name="Imagen 10">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Tree>
    <p:extLst>
      <p:ext uri="{BB962C8B-B14F-4D97-AF65-F5344CB8AC3E}">
        <p14:creationId xmlns:p14="http://schemas.microsoft.com/office/powerpoint/2010/main" val="331843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197429" y="1046322"/>
            <a:ext cx="6516231" cy="338554"/>
          </a:xfrm>
          <a:prstGeom prst="rect">
            <a:avLst/>
          </a:prstGeom>
        </p:spPr>
        <p:txBody>
          <a:bodyPr wrap="square">
            <a:spAutoFit/>
          </a:bodyPr>
          <a:lstStyle/>
          <a:p>
            <a:pPr marL="285750" indent="-285750" algn="just">
              <a:buFont typeface="Wingdings" panose="05000000000000000000" pitchFamily="2" charset="2"/>
              <a:buChar char="ü"/>
            </a:pPr>
            <a:r>
              <a:rPr lang="es-CO" sz="1600" b="1" dirty="0">
                <a:highlight>
                  <a:srgbClr val="FFFFFF"/>
                </a:highlight>
                <a:latin typeface="Arial Black" panose="020B0A04020102020204" pitchFamily="34" charset="0"/>
                <a:ea typeface="Arial" panose="020B0604020202020204" pitchFamily="34" charset="0"/>
                <a:cs typeface="Times New Roman" panose="02020603050405020304" pitchFamily="18" charset="0"/>
              </a:rPr>
              <a:t>Nueva pagina web de la DTB: </a:t>
            </a:r>
            <a:r>
              <a:rPr lang="es-CO" sz="1600" dirty="0">
                <a:highlight>
                  <a:srgbClr val="FFFFFF"/>
                </a:highlight>
                <a:latin typeface="Arial" panose="020B0604020202020204" pitchFamily="34" charset="0"/>
                <a:ea typeface="Arial" panose="020B0604020202020204" pitchFamily="34" charset="0"/>
                <a:cs typeface="Arial" panose="020B0604020202020204" pitchFamily="34" charset="0"/>
              </a:rPr>
              <a:t> Amigable con el Ciudadano.</a:t>
            </a:r>
            <a:r>
              <a:rPr lang="es-CO" sz="1600" dirty="0">
                <a:latin typeface="Arial" panose="020B0604020202020204" pitchFamily="34" charset="0"/>
                <a:ea typeface="Arial" panose="020B0604020202020204" pitchFamily="34" charset="0"/>
                <a:cs typeface="Arial" panose="020B0604020202020204" pitchFamily="34" charset="0"/>
              </a:rPr>
              <a:t>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pic>
        <p:nvPicPr>
          <p:cNvPr id="3" name="Imagen 2">
            <a:extLst>
              <a:ext uri="{FF2B5EF4-FFF2-40B4-BE49-F238E27FC236}">
                <a16:creationId xmlns:a16="http://schemas.microsoft.com/office/drawing/2014/main" id="{DCFA840A-6607-457A-8F20-7A26AFF0BD8E}"/>
              </a:ext>
            </a:extLst>
          </p:cNvPr>
          <p:cNvPicPr>
            <a:picLocks noChangeAspect="1"/>
          </p:cNvPicPr>
          <p:nvPr/>
        </p:nvPicPr>
        <p:blipFill>
          <a:blip r:embed="rId2"/>
          <a:stretch>
            <a:fillRect/>
          </a:stretch>
        </p:blipFill>
        <p:spPr>
          <a:xfrm>
            <a:off x="708337" y="1444750"/>
            <a:ext cx="7727325" cy="4232216"/>
          </a:xfrm>
          <a:prstGeom prst="rect">
            <a:avLst/>
          </a:prstGeom>
        </p:spPr>
      </p:pic>
      <p:sp>
        <p:nvSpPr>
          <p:cNvPr id="8" name="Rectángulo 7"/>
          <p:cNvSpPr/>
          <p:nvPr/>
        </p:nvSpPr>
        <p:spPr>
          <a:xfrm>
            <a:off x="0" y="5902560"/>
            <a:ext cx="9144001" cy="963855"/>
          </a:xfrm>
          <a:prstGeom prst="rect">
            <a:avLst/>
          </a:prstGeom>
          <a:solidFill>
            <a:srgbClr val="E4B0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9" name="Imagen 8">
            <a:extLst>
              <a:ext uri="{FF2B5EF4-FFF2-40B4-BE49-F238E27FC236}">
                <a16:creationId xmlns:a16="http://schemas.microsoft.com/office/drawing/2014/main" id="{7A061644-D1DF-4159-BD70-CAC1A39FA8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403" y="5978070"/>
            <a:ext cx="4479916" cy="805374"/>
          </a:xfrm>
          <a:prstGeom prst="rect">
            <a:avLst/>
          </a:prstGeom>
        </p:spPr>
      </p:pic>
      <p:sp>
        <p:nvSpPr>
          <p:cNvPr id="10" name="Rectángulo 9"/>
          <p:cNvSpPr/>
          <p:nvPr/>
        </p:nvSpPr>
        <p:spPr>
          <a:xfrm>
            <a:off x="9580" y="-10513"/>
            <a:ext cx="9144001" cy="808303"/>
          </a:xfrm>
          <a:prstGeom prst="rect">
            <a:avLst/>
          </a:prstGeom>
          <a:solidFill>
            <a:srgbClr val="2D673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11" name="CuadroTexto 10">
            <a:extLst>
              <a:ext uri="{FF2B5EF4-FFF2-40B4-BE49-F238E27FC236}">
                <a16:creationId xmlns:a16="http://schemas.microsoft.com/office/drawing/2014/main" id="{8E2C17FD-34B9-4BFE-B32F-E76BCB1F8FC1}"/>
              </a:ext>
            </a:extLst>
          </p:cNvPr>
          <p:cNvSpPr txBox="1"/>
          <p:nvPr/>
        </p:nvSpPr>
        <p:spPr>
          <a:xfrm>
            <a:off x="453875" y="155506"/>
            <a:ext cx="8222972" cy="646331"/>
          </a:xfrm>
          <a:prstGeom prst="rect">
            <a:avLst/>
          </a:prstGeom>
          <a:noFill/>
        </p:spPr>
        <p:txBody>
          <a:bodyPr wrap="square">
            <a:spAutoFit/>
          </a:bodyPr>
          <a:lstStyle/>
          <a:p>
            <a:pPr algn="ctr"/>
            <a:r>
              <a:rPr lang="es-CO">
                <a:solidFill>
                  <a:schemeClr val="bg1">
                    <a:lumMod val="95000"/>
                  </a:schemeClr>
                </a:solidFill>
                <a:latin typeface="Arial Black" panose="020B0A04020102020204" pitchFamily="34" charset="0"/>
                <a:cs typeface="Arial" panose="020B0604020202020204" pitchFamily="34" charset="0"/>
              </a:rPr>
              <a:t>GESTIÓN DE LOS SISTEMAS DE INFORMACIÓN Y COMUNICACIÓN</a:t>
            </a:r>
            <a:endParaRPr lang="es-CO" sz="1200" b="1" dirty="0">
              <a:solidFill>
                <a:schemeClr val="bg1">
                  <a:lumMod val="95000"/>
                </a:schemeClr>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46141913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23649</TotalTime>
  <Words>9523</Words>
  <Application>Microsoft Office PowerPoint</Application>
  <PresentationFormat>Presentación en pantalla (4:3)</PresentationFormat>
  <Paragraphs>1768</Paragraphs>
  <Slides>115</Slides>
  <Notes>35</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115</vt:i4>
      </vt:variant>
    </vt:vector>
  </HeadingPairs>
  <TitlesOfParts>
    <vt:vector size="128" baseType="lpstr">
      <vt:lpstr>Arial</vt:lpstr>
      <vt:lpstr>Arial </vt:lpstr>
      <vt:lpstr>Arial Black</vt:lpstr>
      <vt:lpstr>Arial Narrow</vt:lpstr>
      <vt:lpstr>Barlow Black</vt:lpstr>
      <vt:lpstr>Calibri</vt:lpstr>
      <vt:lpstr>Calibri Light</vt:lpstr>
      <vt:lpstr>Courier New</vt:lpstr>
      <vt:lpstr>Symbol</vt:lpstr>
      <vt:lpstr>Times New Roman</vt:lpstr>
      <vt:lpstr>TwitterChirp</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Jazmin Rodriguez Cespedes</dc:creator>
  <cp:lastModifiedBy>SISTEMAS</cp:lastModifiedBy>
  <cp:revision>854</cp:revision>
  <cp:lastPrinted>2021-10-28T18:10:23Z</cp:lastPrinted>
  <dcterms:created xsi:type="dcterms:W3CDTF">2020-01-08T20:57:58Z</dcterms:created>
  <dcterms:modified xsi:type="dcterms:W3CDTF">2021-11-30T12:49:09Z</dcterms:modified>
</cp:coreProperties>
</file>