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5" r:id="rId2"/>
    <p:sldId id="283" r:id="rId3"/>
    <p:sldId id="284" r:id="rId4"/>
    <p:sldId id="290" r:id="rId5"/>
    <p:sldId id="291" r:id="rId6"/>
    <p:sldId id="285" r:id="rId7"/>
    <p:sldId id="286" r:id="rId8"/>
    <p:sldId id="287" r:id="rId9"/>
    <p:sldId id="288" r:id="rId10"/>
    <p:sldId id="289" r:id="rId11"/>
    <p:sldId id="292" r:id="rId12"/>
    <p:sldId id="277" r:id="rId13"/>
    <p:sldId id="293" r:id="rId14"/>
    <p:sldId id="294" r:id="rId15"/>
    <p:sldId id="295" r:id="rId16"/>
    <p:sldId id="296" r:id="rId17"/>
    <p:sldId id="297" r:id="rId18"/>
    <p:sldId id="299" r:id="rId19"/>
    <p:sldId id="29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605"/>
    <a:srgbClr val="0D4724"/>
    <a:srgbClr val="64DF00"/>
    <a:srgbClr val="F1AF24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4"/>
    <p:restoredTop sz="94662"/>
  </p:normalViewPr>
  <p:slideViewPr>
    <p:cSldViewPr snapToGrid="0" snapToObjects="1">
      <p:cViewPr varScale="1">
        <p:scale>
          <a:sx n="102" d="100"/>
          <a:sy n="102" d="100"/>
        </p:scale>
        <p:origin x="12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BSERVATORIO\Documents\ESTADISTICAS\ESTADISTICAS\A&#209;O%202025%20TABLA%20ESTADISTICA%20PARA%20INFORMES%20CON%20FORMULAS%20COMPARENDOS%20Y%20ACCIDEN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600"/>
              <a:t>TOTAL COMPARENDOS AÑOS 2024-2025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COMPARENDOS '!$C$68</c:f>
              <c:strCache>
                <c:ptCount val="1"/>
                <c:pt idx="0">
                  <c:v>Inmovilizados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>
                    <a:shade val="76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'TOTAL COMPARENDOS '!$D$67:$E$67</c:f>
              <c:strCache>
                <c:ptCount val="2"/>
                <c:pt idx="0">
                  <c:v>Año 2024</c:v>
                </c:pt>
                <c:pt idx="1">
                  <c:v>Año 2025</c:v>
                </c:pt>
              </c:strCache>
            </c:strRef>
          </c:cat>
          <c:val>
            <c:numRef>
              <c:f>'TOTAL COMPARENDOS '!$D$68:$E$68</c:f>
              <c:numCache>
                <c:formatCode>_(* #,##0_);_(* \(#,##0\);_(* "-"??_);_(@_)</c:formatCode>
                <c:ptCount val="2"/>
                <c:pt idx="0">
                  <c:v>10879</c:v>
                </c:pt>
                <c:pt idx="1">
                  <c:v>21048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EC-4EC3-9908-4890FD1FD664}"/>
            </c:ext>
          </c:extLst>
        </c:ser>
        <c:ser>
          <c:idx val="1"/>
          <c:order val="1"/>
          <c:tx>
            <c:strRef>
              <c:f>'TOTAL COMPARENDOS '!$C$69</c:f>
              <c:strCache>
                <c:ptCount val="1"/>
                <c:pt idx="0">
                  <c:v>Sin inmovilizar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COMPARENDOS '!$D$67:$E$67</c:f>
              <c:strCache>
                <c:ptCount val="2"/>
                <c:pt idx="0">
                  <c:v>Año 2024</c:v>
                </c:pt>
                <c:pt idx="1">
                  <c:v>Año 2025</c:v>
                </c:pt>
              </c:strCache>
            </c:strRef>
          </c:cat>
          <c:val>
            <c:numRef>
              <c:f>'TOTAL COMPARENDOS '!$D$69:$E$69</c:f>
              <c:numCache>
                <c:formatCode>_(* #,##0_);_(* \(#,##0\);_(* "-"??_);_(@_)</c:formatCode>
                <c:ptCount val="2"/>
                <c:pt idx="0">
                  <c:v>8205</c:v>
                </c:pt>
                <c:pt idx="1">
                  <c:v>7337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EC-4EC3-9908-4890FD1FD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7987072"/>
        <c:axId val="877994272"/>
      </c:barChart>
      <c:catAx>
        <c:axId val="87798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77994272"/>
        <c:crosses val="autoZero"/>
        <c:auto val="1"/>
        <c:lblAlgn val="ctr"/>
        <c:lblOffset val="100"/>
        <c:noMultiLvlLbl val="0"/>
      </c:catAx>
      <c:valAx>
        <c:axId val="87799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7798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 b="1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6.957896072481335E-3"/>
                  <c:y val="3.22156449318448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77-4150-9F9F-8D77946169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Hoja1!$C$6:$C$8</c:f>
              <c:strCache>
                <c:ptCount val="3"/>
                <c:pt idx="0">
                  <c:v>Ingresos No Tributarios</c:v>
                </c:pt>
                <c:pt idx="1">
                  <c:v>Multas y Sanciones</c:v>
                </c:pt>
                <c:pt idx="2">
                  <c:v>Venta de Bienes y Serv.</c:v>
                </c:pt>
              </c:strCache>
            </c:strRef>
          </c:cat>
          <c:val>
            <c:numRef>
              <c:f>Hoja1!$D$6:$D$8</c:f>
              <c:numCache>
                <c:formatCode>_("$"* #,##0.00_);_("$"* \(#,##0.00\);_("$"* "-"??_);_(@_)</c:formatCode>
                <c:ptCount val="3"/>
                <c:pt idx="0">
                  <c:v>29506999411</c:v>
                </c:pt>
                <c:pt idx="1">
                  <c:v>5351361311</c:v>
                </c:pt>
                <c:pt idx="2">
                  <c:v>24155638100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4-4C86-A11B-A191CD593865}"/>
            </c:ext>
          </c:extLst>
        </c:ser>
        <c:ser>
          <c:idx val="1"/>
          <c:order val="1"/>
          <c:tx>
            <c:strRef>
              <c:f>Hoja1!$E$5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669895057395520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77-4150-9F9F-8D77946169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Hoja1!$C$6:$C$8</c:f>
              <c:strCache>
                <c:ptCount val="3"/>
                <c:pt idx="0">
                  <c:v>Ingresos No Tributarios</c:v>
                </c:pt>
                <c:pt idx="1">
                  <c:v>Multas y Sanciones</c:v>
                </c:pt>
                <c:pt idx="2">
                  <c:v>Venta de Bienes y Serv.</c:v>
                </c:pt>
              </c:strCache>
            </c:strRef>
          </c:cat>
          <c:val>
            <c:numRef>
              <c:f>Hoja1!$E$6:$E$8</c:f>
              <c:numCache>
                <c:formatCode>_("$"* #,##0.00_);_("$"* \(#,##0.00\);_("$"* "-"??_);_(@_)</c:formatCode>
                <c:ptCount val="3"/>
                <c:pt idx="0">
                  <c:v>37429438373</c:v>
                </c:pt>
                <c:pt idx="1">
                  <c:v>5954277707</c:v>
                </c:pt>
                <c:pt idx="2">
                  <c:v>31475160666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44-4C86-A11B-A191CD5938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7757504"/>
        <c:axId val="1967746944"/>
      </c:barChart>
      <c:catAx>
        <c:axId val="196775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67746944"/>
        <c:crosses val="autoZero"/>
        <c:auto val="1"/>
        <c:lblAlgn val="ctr"/>
        <c:lblOffset val="100"/>
        <c:noMultiLvlLbl val="0"/>
      </c:catAx>
      <c:valAx>
        <c:axId val="1967746944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196775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C18C-6138-4946-8C2F-C9709CC9A32B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D203-1F34-BD4C-8B06-FC6762A41A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353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C18C-6138-4946-8C2F-C9709CC9A32B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D203-1F34-BD4C-8B06-FC6762A41A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872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C18C-6138-4946-8C2F-C9709CC9A32B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D203-1F34-BD4C-8B06-FC6762A41A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502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C18C-6138-4946-8C2F-C9709CC9A32B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D203-1F34-BD4C-8B06-FC6762A41A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429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C18C-6138-4946-8C2F-C9709CC9A32B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D203-1F34-BD4C-8B06-FC6762A41A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642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C18C-6138-4946-8C2F-C9709CC9A32B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D203-1F34-BD4C-8B06-FC6762A41A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702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C18C-6138-4946-8C2F-C9709CC9A32B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D203-1F34-BD4C-8B06-FC6762A41A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382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C18C-6138-4946-8C2F-C9709CC9A32B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D203-1F34-BD4C-8B06-FC6762A41A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125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C18C-6138-4946-8C2F-C9709CC9A32B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D203-1F34-BD4C-8B06-FC6762A41A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95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C18C-6138-4946-8C2F-C9709CC9A32B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D203-1F34-BD4C-8B06-FC6762A41A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885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C18C-6138-4946-8C2F-C9709CC9A32B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D203-1F34-BD4C-8B06-FC6762A41A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008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2C18C-6138-4946-8C2F-C9709CC9A32B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9D203-1F34-BD4C-8B06-FC6762A41A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090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11C0932-9DC6-4E95-3567-E96A3B8915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426"/>
          <a:stretch/>
        </p:blipFill>
        <p:spPr>
          <a:xfrm>
            <a:off x="-1" y="-1"/>
            <a:ext cx="12192001" cy="196929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573C2B9-F090-F833-B603-797ECC667390}"/>
              </a:ext>
            </a:extLst>
          </p:cNvPr>
          <p:cNvSpPr txBox="1"/>
          <p:nvPr/>
        </p:nvSpPr>
        <p:spPr>
          <a:xfrm>
            <a:off x="2069305" y="2882415"/>
            <a:ext cx="6872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085605"/>
                </a:solidFill>
                <a:latin typeface="Ubuntu" panose="020B0504030602030204" pitchFamily="34" charset="0"/>
              </a:rPr>
              <a:t>DIRECCIÓN DE TRANSITO DE BUCARAMANGA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DD9D08-0CDD-4C44-04CA-4B13F365F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26" y="5618011"/>
            <a:ext cx="3115227" cy="10557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366DD7F-E61C-895E-D2AF-12AF044A7A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414" r="65417" b="31389"/>
          <a:stretch>
            <a:fillRect/>
          </a:stretch>
        </p:blipFill>
        <p:spPr>
          <a:xfrm flipH="1">
            <a:off x="9710736" y="1360513"/>
            <a:ext cx="1624013" cy="40288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577FEE-DC62-6917-7C4C-E06949DB88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250" t="69259" r="74792"/>
          <a:stretch>
            <a:fillRect/>
          </a:stretch>
        </p:blipFill>
        <p:spPr>
          <a:xfrm>
            <a:off x="10258424" y="4964907"/>
            <a:ext cx="638175" cy="18930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568062-C79D-59C3-AE62-DE00C46A590C}"/>
              </a:ext>
            </a:extLst>
          </p:cNvPr>
          <p:cNvSpPr txBox="1"/>
          <p:nvPr/>
        </p:nvSpPr>
        <p:spPr>
          <a:xfrm>
            <a:off x="1232286" y="0"/>
            <a:ext cx="8381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RENDICIÓN DE CUENTAS 2025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D478297-0CA5-0C66-DF3D-088E9B4A4F65}"/>
              </a:ext>
            </a:extLst>
          </p:cNvPr>
          <p:cNvSpPr/>
          <p:nvPr/>
        </p:nvSpPr>
        <p:spPr>
          <a:xfrm>
            <a:off x="2120089" y="3979388"/>
            <a:ext cx="687228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2000" dirty="0"/>
              <a:t>Ing. Jahir Andrés Manrique Bautista - Director General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621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35AAE-0627-A34B-10A0-CD4A4283B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AD96354-7DF6-5818-9455-5B7C296EB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426"/>
          <a:stretch/>
        </p:blipFill>
        <p:spPr>
          <a:xfrm>
            <a:off x="-1" y="-1"/>
            <a:ext cx="12192001" cy="1969296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1795354-F088-E028-9E59-212D252381C5}"/>
              </a:ext>
            </a:extLst>
          </p:cNvPr>
          <p:cNvSpPr/>
          <p:nvPr/>
        </p:nvSpPr>
        <p:spPr>
          <a:xfrm>
            <a:off x="886408" y="1643974"/>
            <a:ext cx="10589814" cy="4458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846528-381A-90D2-39E4-E27E6423C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039" y="6268278"/>
            <a:ext cx="1426389" cy="483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27634B7-754F-9514-9276-2FD1BAF7A20F}"/>
              </a:ext>
            </a:extLst>
          </p:cNvPr>
          <p:cNvSpPr txBox="1"/>
          <p:nvPr/>
        </p:nvSpPr>
        <p:spPr>
          <a:xfrm>
            <a:off x="363553" y="2072072"/>
            <a:ext cx="112991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EA9C24-90A8-D5F8-3697-AAD535AD16E1}"/>
              </a:ext>
            </a:extLst>
          </p:cNvPr>
          <p:cNvSpPr txBox="1"/>
          <p:nvPr/>
        </p:nvSpPr>
        <p:spPr>
          <a:xfrm>
            <a:off x="412481" y="1396690"/>
            <a:ext cx="107636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			</a:t>
            </a:r>
          </a:p>
          <a:p>
            <a:r>
              <a:rPr lang="es-ES" dirty="0"/>
              <a:t>	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A9A653-A9F2-79BD-1FD4-0A38768F3B6B}"/>
              </a:ext>
            </a:extLst>
          </p:cNvPr>
          <p:cNvSpPr txBox="1"/>
          <p:nvPr/>
        </p:nvSpPr>
        <p:spPr>
          <a:xfrm>
            <a:off x="1828801" y="16601"/>
            <a:ext cx="1029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SEGURIDAD VIAL</a:t>
            </a:r>
            <a:endParaRPr lang="es-CO" sz="4000" b="1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891C9C1-1C6F-0162-0925-44EA9D195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10" y="3153971"/>
            <a:ext cx="530911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/>
          </a:p>
          <a:p>
            <a:br>
              <a:rPr lang="es-ES" dirty="0"/>
            </a:br>
            <a:endParaRPr lang="es-ES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32E7C86-6E24-C355-EF4B-4E38320377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2187704"/>
              </p:ext>
            </p:extLst>
          </p:nvPr>
        </p:nvGraphicFramePr>
        <p:xfrm>
          <a:off x="1828802" y="1643974"/>
          <a:ext cx="8472194" cy="445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7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BAE7F-A27F-3BB0-0ECD-E9543F93D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B5C7434-6168-E53B-A589-D766E930CD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426"/>
          <a:stretch/>
        </p:blipFill>
        <p:spPr>
          <a:xfrm>
            <a:off x="-1" y="-1"/>
            <a:ext cx="12192001" cy="1969296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0F032E53-564E-4164-6789-FC25593D0629}"/>
              </a:ext>
            </a:extLst>
          </p:cNvPr>
          <p:cNvSpPr/>
          <p:nvPr/>
        </p:nvSpPr>
        <p:spPr>
          <a:xfrm>
            <a:off x="6095999" y="1789889"/>
            <a:ext cx="5077848" cy="38906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CO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</a:rPr>
              <a:t>Logro:</a:t>
            </a: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19,08 Km de vías señalizadas (131% de la meta).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Intervención en </a:t>
            </a:r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</a:rPr>
              <a:t>11.298 m²</a:t>
            </a: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de señalización horizontal.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Instalación/mantenimiento de </a:t>
            </a:r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</a:rPr>
              <a:t>719 señales verticales</a:t>
            </a: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Cobertura en 78 barrios de 17 comunas.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6DD96D4-4910-8DDE-79FF-0A32B8254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039" y="6268278"/>
            <a:ext cx="1426389" cy="483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9546856-0181-ABDB-628D-AFF3900C5480}"/>
              </a:ext>
            </a:extLst>
          </p:cNvPr>
          <p:cNvSpPr txBox="1"/>
          <p:nvPr/>
        </p:nvSpPr>
        <p:spPr>
          <a:xfrm>
            <a:off x="363553" y="2072072"/>
            <a:ext cx="112991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F1A1DD-DBC3-5F40-98E4-50C3AE40B04D}"/>
              </a:ext>
            </a:extLst>
          </p:cNvPr>
          <p:cNvSpPr txBox="1"/>
          <p:nvPr/>
        </p:nvSpPr>
        <p:spPr>
          <a:xfrm>
            <a:off x="3253094" y="1583445"/>
            <a:ext cx="107636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pPr algn="ctr"/>
            <a:r>
              <a:rPr lang="es-ES" b="1" dirty="0"/>
              <a:t>SEÑALIZACIÓN VIAL</a:t>
            </a:r>
          </a:p>
          <a:p>
            <a:endParaRPr lang="es-ES" dirty="0"/>
          </a:p>
          <a:p>
            <a:r>
              <a:rPr lang="es-ES" dirty="0"/>
              <a:t>			</a:t>
            </a:r>
          </a:p>
          <a:p>
            <a:r>
              <a:rPr lang="es-ES" dirty="0"/>
              <a:t>	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029B4A-9EEC-BC86-9973-E287AF6C9CEF}"/>
              </a:ext>
            </a:extLst>
          </p:cNvPr>
          <p:cNvSpPr txBox="1"/>
          <p:nvPr/>
        </p:nvSpPr>
        <p:spPr>
          <a:xfrm>
            <a:off x="1828801" y="16601"/>
            <a:ext cx="1029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SEGURIDAD VIAL</a:t>
            </a:r>
            <a:endParaRPr lang="es-CO" sz="4000" b="1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7FE8123-6972-82D8-2F5D-1E86B538F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10" y="3153971"/>
            <a:ext cx="530911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/>
          </a:p>
          <a:p>
            <a:br>
              <a:rPr lang="es-ES" dirty="0"/>
            </a:br>
            <a:endParaRPr lang="es-ES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9953212-4B99-20BF-C1DD-C067AEED42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53" y="1235816"/>
            <a:ext cx="3294662" cy="2470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3E758D-677B-38BE-F7DE-2BB42833C7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53" y="3892635"/>
            <a:ext cx="3294662" cy="2470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7831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5FCF8-428A-45CB-8225-5B845C3B3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65955A0-EB67-61D2-E06E-19C49FD44B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426"/>
          <a:stretch/>
        </p:blipFill>
        <p:spPr>
          <a:xfrm>
            <a:off x="-1" y="-1"/>
            <a:ext cx="12192001" cy="196929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6FEAE37-B42B-F47B-7C06-191977CE8478}"/>
              </a:ext>
            </a:extLst>
          </p:cNvPr>
          <p:cNvSpPr txBox="1"/>
          <p:nvPr/>
        </p:nvSpPr>
        <p:spPr>
          <a:xfrm>
            <a:off x="830425" y="-1"/>
            <a:ext cx="9097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INFRAESTRUCTURA</a:t>
            </a:r>
            <a:r>
              <a:rPr lang="es-ES" sz="4000" b="1" i="1" dirty="0">
                <a:solidFill>
                  <a:srgbClr val="085605"/>
                </a:solidFill>
                <a:latin typeface="Barlow Black" pitchFamily="2" charset="77"/>
              </a:rPr>
              <a:t> </a:t>
            </a: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Y TECNOLOGÍA</a:t>
            </a:r>
            <a:endParaRPr lang="es-CO" sz="3600" b="1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618A670-C30D-E65D-FC0F-01898B57EABE}"/>
              </a:ext>
            </a:extLst>
          </p:cNvPr>
          <p:cNvSpPr/>
          <p:nvPr/>
        </p:nvSpPr>
        <p:spPr>
          <a:xfrm>
            <a:off x="5794310" y="1642188"/>
            <a:ext cx="5975194" cy="43387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</a:rPr>
              <a:t> Logro:</a:t>
            </a: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20.881 metros lineales mejorados (116% de la meta).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Mantenimiento a 89 cruces preventivos y 433 correctivos.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Operatividad: 185 de 186 intersecciones funcionando (99% de disponibilidad).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Recuperación tras daños por robo en la infraestructura, lluvias y cortes eléctricos.</a:t>
            </a:r>
          </a:p>
          <a:p>
            <a:pPr algn="ctr"/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6F1E1A-0AF9-2D50-ED8D-54A1EB1EA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039" y="6268278"/>
            <a:ext cx="1426389" cy="483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01E6BB-D73C-51BC-5764-593EF8505C3C}"/>
              </a:ext>
            </a:extLst>
          </p:cNvPr>
          <p:cNvSpPr txBox="1"/>
          <p:nvPr/>
        </p:nvSpPr>
        <p:spPr>
          <a:xfrm>
            <a:off x="3400078" y="1517987"/>
            <a:ext cx="107636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pPr algn="ctr"/>
            <a:r>
              <a:rPr lang="es-ES" b="1" dirty="0"/>
              <a:t>MANTENIMIENTO SEMAFORICO</a:t>
            </a:r>
            <a:endParaRPr lang="es-CO" b="1" dirty="0"/>
          </a:p>
          <a:p>
            <a:endParaRPr lang="es-ES" dirty="0"/>
          </a:p>
          <a:p>
            <a:r>
              <a:rPr lang="es-ES" dirty="0"/>
              <a:t>			</a:t>
            </a:r>
          </a:p>
          <a:p>
            <a:r>
              <a:rPr lang="es-ES" dirty="0"/>
              <a:t>	</a:t>
            </a:r>
            <a:endParaRPr lang="es-CO" dirty="0"/>
          </a:p>
        </p:txBody>
      </p:sp>
      <p:pic>
        <p:nvPicPr>
          <p:cNvPr id="7" name="Image 9">
            <a:extLst>
              <a:ext uri="{FF2B5EF4-FFF2-40B4-BE49-F238E27FC236}">
                <a16:creationId xmlns:a16="http://schemas.microsoft.com/office/drawing/2014/main" id="{306BDECA-531A-877C-DF54-F0DA88D994C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1667" y="2284697"/>
            <a:ext cx="2293620" cy="3053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 13">
            <a:extLst>
              <a:ext uri="{FF2B5EF4-FFF2-40B4-BE49-F238E27FC236}">
                <a16:creationId xmlns:a16="http://schemas.microsoft.com/office/drawing/2014/main" id="{52AA229E-707B-19EC-28C0-CF2214E1419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41980" y="2284697"/>
            <a:ext cx="2293620" cy="3053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889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71524-34C5-7A27-215C-57FA189FF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C6A9B4-99DF-28F0-0DE2-2456E83333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426"/>
          <a:stretch/>
        </p:blipFill>
        <p:spPr>
          <a:xfrm>
            <a:off x="-1" y="-1"/>
            <a:ext cx="12192001" cy="1969296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08DFC5B-1204-2127-1E09-B02B52EFC9E3}"/>
              </a:ext>
            </a:extLst>
          </p:cNvPr>
          <p:cNvSpPr/>
          <p:nvPr/>
        </p:nvSpPr>
        <p:spPr>
          <a:xfrm>
            <a:off x="712565" y="1969295"/>
            <a:ext cx="10763657" cy="36532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8237EFD-1919-0D6A-06A1-96BACF226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039" y="6268278"/>
            <a:ext cx="1426389" cy="483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AC96B6F-75D2-C772-8097-21954E030532}"/>
              </a:ext>
            </a:extLst>
          </p:cNvPr>
          <p:cNvSpPr txBox="1"/>
          <p:nvPr/>
        </p:nvSpPr>
        <p:spPr>
          <a:xfrm>
            <a:off x="363553" y="2072072"/>
            <a:ext cx="112991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D37806-049D-53E4-5828-CB35AC5D1331}"/>
              </a:ext>
            </a:extLst>
          </p:cNvPr>
          <p:cNvSpPr txBox="1"/>
          <p:nvPr/>
        </p:nvSpPr>
        <p:spPr>
          <a:xfrm>
            <a:off x="2567853" y="1728737"/>
            <a:ext cx="10763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pPr algn="ctr"/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A07FAF-2E53-8A6A-CC7A-323B5403DAF1}"/>
              </a:ext>
            </a:extLst>
          </p:cNvPr>
          <p:cNvSpPr txBox="1"/>
          <p:nvPr/>
        </p:nvSpPr>
        <p:spPr>
          <a:xfrm>
            <a:off x="1143630" y="-4083"/>
            <a:ext cx="8381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MANTENIMIENTO SEMAFORICO</a:t>
            </a:r>
            <a:endParaRPr lang="es-CO" sz="4000" b="1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7" name="Image 29">
            <a:extLst>
              <a:ext uri="{FF2B5EF4-FFF2-40B4-BE49-F238E27FC236}">
                <a16:creationId xmlns:a16="http://schemas.microsoft.com/office/drawing/2014/main" id="{34F98DF3-FE78-0297-D274-7849D918551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3528" y="2272127"/>
            <a:ext cx="1866676" cy="3068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 33">
            <a:extLst>
              <a:ext uri="{FF2B5EF4-FFF2-40B4-BE49-F238E27FC236}">
                <a16:creationId xmlns:a16="http://schemas.microsoft.com/office/drawing/2014/main" id="{E595FDE3-2728-F92E-B8A4-EF63B9C0A8D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4134" y="2279046"/>
            <a:ext cx="2327167" cy="3061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62">
            <a:extLst>
              <a:ext uri="{FF2B5EF4-FFF2-40B4-BE49-F238E27FC236}">
                <a16:creationId xmlns:a16="http://schemas.microsoft.com/office/drawing/2014/main" id="{51A3B013-99C0-CA11-89BF-CC33CE4F7DD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69257" y="2279045"/>
            <a:ext cx="2327166" cy="3061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 66">
            <a:extLst>
              <a:ext uri="{FF2B5EF4-FFF2-40B4-BE49-F238E27FC236}">
                <a16:creationId xmlns:a16="http://schemas.microsoft.com/office/drawing/2014/main" id="{47BB982A-A709-AE3E-9178-98AC93E6B0B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07780" y="2272127"/>
            <a:ext cx="2458085" cy="1558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 70">
            <a:extLst>
              <a:ext uri="{FF2B5EF4-FFF2-40B4-BE49-F238E27FC236}">
                <a16:creationId xmlns:a16="http://schemas.microsoft.com/office/drawing/2014/main" id="{3D2F160C-A1AB-E04C-16D3-66A81BF2660A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12808" y="3996703"/>
            <a:ext cx="2453057" cy="1343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251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C39E0-D4DF-61CA-5771-AB2BECC9E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9B638C-E7C6-ECBD-B74F-BE1B17E66A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426"/>
          <a:stretch/>
        </p:blipFill>
        <p:spPr>
          <a:xfrm>
            <a:off x="-1" y="-1"/>
            <a:ext cx="12192001" cy="196929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F3B8FA2-5999-F1A2-0613-C4919A5326B1}"/>
              </a:ext>
            </a:extLst>
          </p:cNvPr>
          <p:cNvSpPr txBox="1"/>
          <p:nvPr/>
        </p:nvSpPr>
        <p:spPr>
          <a:xfrm>
            <a:off x="801247" y="31393"/>
            <a:ext cx="9097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FORTALECIMIENTO TECNOLOGICO CDA</a:t>
            </a:r>
            <a:endParaRPr lang="es-CO" sz="3200" b="1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4BC905C-B784-03EB-96F3-4C418DAAFD0E}"/>
              </a:ext>
            </a:extLst>
          </p:cNvPr>
          <p:cNvSpPr/>
          <p:nvPr/>
        </p:nvSpPr>
        <p:spPr>
          <a:xfrm>
            <a:off x="5349920" y="1642187"/>
            <a:ext cx="6118991" cy="45251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</a:rPr>
              <a:t> Software MOVILIZA:</a:t>
            </a: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Nuevos módulos, certificado de tradición web y sincronización SIMIT.</a:t>
            </a:r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</a:rPr>
              <a:t> ERP NEPTUNO:</a:t>
            </a: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Implementación administrativa y financiera 100% web.</a:t>
            </a:r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</a:rPr>
              <a:t> CDA (Centro Diagnóstico):</a:t>
            </a: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Mantenimiento de Acreditación ONAC (Reducción de no conformidades).</a:t>
            </a:r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Resultados CDA: 4.865 revisiones realizadas, ingresos por $1.211 millones.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6885BBF-C90C-0A76-699F-9303A0940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039" y="6268278"/>
            <a:ext cx="1426389" cy="483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5893A13-ABA8-23FB-52CE-9428939CCF31}"/>
              </a:ext>
            </a:extLst>
          </p:cNvPr>
          <p:cNvSpPr txBox="1"/>
          <p:nvPr/>
        </p:nvSpPr>
        <p:spPr>
          <a:xfrm>
            <a:off x="2976991" y="1541246"/>
            <a:ext cx="107636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pPr algn="ctr"/>
            <a:r>
              <a:rPr lang="es-ES" b="1" dirty="0"/>
              <a:t>FORTALECIMIENTO TECNOLÓGICO E INSTITUCIONAL</a:t>
            </a:r>
            <a:endParaRPr lang="es-ES" dirty="0"/>
          </a:p>
          <a:p>
            <a:r>
              <a:rPr lang="es-ES" dirty="0"/>
              <a:t>			</a:t>
            </a:r>
          </a:p>
          <a:p>
            <a:r>
              <a:rPr lang="es-ES" dirty="0"/>
              <a:t>	</a:t>
            </a:r>
            <a:endParaRPr lang="es-CO" dirty="0"/>
          </a:p>
        </p:txBody>
      </p:sp>
      <p:pic>
        <p:nvPicPr>
          <p:cNvPr id="12291" name="Picture 3" descr="No hay ninguna descripción de la foto disponible.">
            <a:extLst>
              <a:ext uri="{FF2B5EF4-FFF2-40B4-BE49-F238E27FC236}">
                <a16:creationId xmlns:a16="http://schemas.microsoft.com/office/drawing/2014/main" id="{DEEC19B3-041B-247F-4630-BB16247B4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16" y="2072358"/>
            <a:ext cx="3691106" cy="3664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71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E1FD0-CACA-0464-A156-8FB594F4C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A696AEB-5228-9EEE-5FEF-3503494B49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426"/>
          <a:stretch/>
        </p:blipFill>
        <p:spPr>
          <a:xfrm>
            <a:off x="-1" y="-1"/>
            <a:ext cx="12192001" cy="1969296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EFA0B509-A279-AE8B-0FDF-C92C3776451C}"/>
              </a:ext>
            </a:extLst>
          </p:cNvPr>
          <p:cNvSpPr/>
          <p:nvPr/>
        </p:nvSpPr>
        <p:spPr>
          <a:xfrm>
            <a:off x="4976580" y="1960224"/>
            <a:ext cx="6500653" cy="38648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</a:rPr>
              <a:t>Ingresos totales:</a:t>
            </a: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$43.786 millones (+23.73% vs 2024).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</a:rPr>
              <a:t> Venta de Servicios:</a:t>
            </a: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+30.30% (Trámites, licencias, etc.).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</a:rPr>
              <a:t> Multas y Sanciones:</a:t>
            </a: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+11.27% en recaudo.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Gestión eficiente que supera las expectativas de ingreso.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Derechos de Tránsito: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Recuperación récord de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+151%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($2.043 millones recaudados).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31853CD-2FA2-71B5-3C04-57D1BE046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039" y="6268278"/>
            <a:ext cx="1426389" cy="483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D43B97E-EAC7-97DF-7E17-DD29D5C0D8FB}"/>
              </a:ext>
            </a:extLst>
          </p:cNvPr>
          <p:cNvSpPr txBox="1"/>
          <p:nvPr/>
        </p:nvSpPr>
        <p:spPr>
          <a:xfrm>
            <a:off x="363553" y="2072072"/>
            <a:ext cx="112991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7B5267A-A871-9D61-BCE2-215256AC1896}"/>
              </a:ext>
            </a:extLst>
          </p:cNvPr>
          <p:cNvSpPr txBox="1"/>
          <p:nvPr/>
        </p:nvSpPr>
        <p:spPr>
          <a:xfrm>
            <a:off x="2845079" y="1902794"/>
            <a:ext cx="107636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pPr algn="ctr"/>
            <a:r>
              <a:rPr lang="es-ES" b="1" dirty="0"/>
              <a:t>EJECUCIÓN FINANCIERA Y RECAUDO</a:t>
            </a:r>
          </a:p>
          <a:p>
            <a:endParaRPr lang="es-ES" dirty="0"/>
          </a:p>
          <a:p>
            <a:r>
              <a:rPr lang="es-ES" dirty="0"/>
              <a:t>			</a:t>
            </a:r>
          </a:p>
          <a:p>
            <a:r>
              <a:rPr lang="es-ES" dirty="0"/>
              <a:t>	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FB92D4-2A84-F814-C9AC-87E7E1E89E8E}"/>
              </a:ext>
            </a:extLst>
          </p:cNvPr>
          <p:cNvSpPr txBox="1"/>
          <p:nvPr/>
        </p:nvSpPr>
        <p:spPr>
          <a:xfrm>
            <a:off x="1370990" y="-1"/>
            <a:ext cx="1029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GESTIÓN FINANCIERA</a:t>
            </a:r>
            <a:endParaRPr lang="es-CO" sz="4000" b="1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28A4E8C-EDC9-4353-2199-7216A564A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10" y="3153971"/>
            <a:ext cx="530911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/>
          </a:p>
          <a:p>
            <a:br>
              <a:rPr lang="es-ES" dirty="0"/>
            </a:br>
            <a:endParaRPr lang="es-ES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2AA711B-F7C3-B8E6-7C0F-C801511836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815" t="14306" r="15185" b="8599"/>
          <a:stretch>
            <a:fillRect/>
          </a:stretch>
        </p:blipFill>
        <p:spPr>
          <a:xfrm>
            <a:off x="819639" y="2481899"/>
            <a:ext cx="3539355" cy="2598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1462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35A90-B81A-3817-9ACC-DEB01B164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880332-11B3-CDB5-6B47-8829C4DD4D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426"/>
          <a:stretch/>
        </p:blipFill>
        <p:spPr>
          <a:xfrm>
            <a:off x="-1" y="-1"/>
            <a:ext cx="12192001" cy="1969296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0FEA36A-F457-A82C-33D2-D13D8AD874FB}"/>
              </a:ext>
            </a:extLst>
          </p:cNvPr>
          <p:cNvSpPr/>
          <p:nvPr/>
        </p:nvSpPr>
        <p:spPr>
          <a:xfrm>
            <a:off x="886408" y="1643974"/>
            <a:ext cx="10589814" cy="4458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ADA8833-424C-CE8D-586C-04944D63C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039" y="6268278"/>
            <a:ext cx="1426389" cy="483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20EB4A-19AA-B70F-0847-69C66C3FA2A0}"/>
              </a:ext>
            </a:extLst>
          </p:cNvPr>
          <p:cNvSpPr txBox="1"/>
          <p:nvPr/>
        </p:nvSpPr>
        <p:spPr>
          <a:xfrm>
            <a:off x="363553" y="2072072"/>
            <a:ext cx="112991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0A885D-3279-904C-EDCA-CEF8F18067FC}"/>
              </a:ext>
            </a:extLst>
          </p:cNvPr>
          <p:cNvSpPr txBox="1"/>
          <p:nvPr/>
        </p:nvSpPr>
        <p:spPr>
          <a:xfrm>
            <a:off x="1370990" y="16601"/>
            <a:ext cx="1029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GESTIÓN FINANCIERA</a:t>
            </a:r>
            <a:endParaRPr lang="es-CO" sz="4000" b="1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E3C95705-22BB-025A-BD54-9013575D5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10" y="3153971"/>
            <a:ext cx="530911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/>
          </a:p>
          <a:p>
            <a:br>
              <a:rPr lang="es-ES" dirty="0"/>
            </a:br>
            <a:endParaRPr lang="es-ES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FA8B12C-3269-E819-FBFB-C51516188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636378"/>
              </p:ext>
            </p:extLst>
          </p:nvPr>
        </p:nvGraphicFramePr>
        <p:xfrm>
          <a:off x="1830933" y="2312146"/>
          <a:ext cx="8800899" cy="3363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0797">
                  <a:extLst>
                    <a:ext uri="{9D8B030D-6E8A-4147-A177-3AD203B41FA5}">
                      <a16:colId xmlns:a16="http://schemas.microsoft.com/office/drawing/2014/main" val="1792063407"/>
                    </a:ext>
                  </a:extLst>
                </a:gridCol>
                <a:gridCol w="2834356">
                  <a:extLst>
                    <a:ext uri="{9D8B030D-6E8A-4147-A177-3AD203B41FA5}">
                      <a16:colId xmlns:a16="http://schemas.microsoft.com/office/drawing/2014/main" val="3443796179"/>
                    </a:ext>
                  </a:extLst>
                </a:gridCol>
                <a:gridCol w="1376687">
                  <a:extLst>
                    <a:ext uri="{9D8B030D-6E8A-4147-A177-3AD203B41FA5}">
                      <a16:colId xmlns:a16="http://schemas.microsoft.com/office/drawing/2014/main" val="2580088564"/>
                    </a:ext>
                  </a:extLst>
                </a:gridCol>
                <a:gridCol w="1376687">
                  <a:extLst>
                    <a:ext uri="{9D8B030D-6E8A-4147-A177-3AD203B41FA5}">
                      <a16:colId xmlns:a16="http://schemas.microsoft.com/office/drawing/2014/main" val="2973006922"/>
                    </a:ext>
                  </a:extLst>
                </a:gridCol>
                <a:gridCol w="1376687">
                  <a:extLst>
                    <a:ext uri="{9D8B030D-6E8A-4147-A177-3AD203B41FA5}">
                      <a16:colId xmlns:a16="http://schemas.microsoft.com/office/drawing/2014/main" val="2351537643"/>
                    </a:ext>
                  </a:extLst>
                </a:gridCol>
                <a:gridCol w="945685">
                  <a:extLst>
                    <a:ext uri="{9D8B030D-6E8A-4147-A177-3AD203B41FA5}">
                      <a16:colId xmlns:a16="http://schemas.microsoft.com/office/drawing/2014/main" val="3177975868"/>
                    </a:ext>
                  </a:extLst>
                </a:gridCol>
              </a:tblGrid>
              <a:tr h="523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100" dirty="0">
                          <a:effectLst/>
                        </a:rPr>
                        <a:t> </a:t>
                      </a:r>
                      <a:endParaRPr lang="es-CO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100" dirty="0">
                          <a:effectLst/>
                        </a:rPr>
                        <a:t> </a:t>
                      </a:r>
                      <a:endParaRPr lang="es-CO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100" dirty="0">
                          <a:effectLst/>
                        </a:rPr>
                        <a:t>2024</a:t>
                      </a:r>
                      <a:endParaRPr lang="es-CO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100">
                          <a:effectLst/>
                        </a:rPr>
                        <a:t>2025</a:t>
                      </a:r>
                      <a:endParaRPr lang="es-CO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100">
                          <a:effectLst/>
                        </a:rPr>
                        <a:t> </a:t>
                      </a:r>
                      <a:endParaRPr lang="es-CO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100">
                          <a:effectLst/>
                        </a:rPr>
                        <a:t> </a:t>
                      </a:r>
                      <a:endParaRPr lang="es-CO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8192580"/>
                  </a:ext>
                </a:extLst>
              </a:tr>
              <a:tr h="1074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100">
                          <a:effectLst/>
                        </a:rPr>
                        <a:t>CÓDIGO CCPET</a:t>
                      </a:r>
                      <a:endParaRPr lang="es-CO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100" dirty="0">
                          <a:effectLst/>
                        </a:rPr>
                        <a:t>CONCEPTO</a:t>
                      </a:r>
                      <a:endParaRPr lang="es-CO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100" dirty="0">
                          <a:effectLst/>
                        </a:rPr>
                        <a:t>RECAUDOS ACUMULADOS</a:t>
                      </a:r>
                      <a:endParaRPr lang="es-CO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100" dirty="0">
                          <a:effectLst/>
                        </a:rPr>
                        <a:t>RECAUDOS ACUMULADOS</a:t>
                      </a:r>
                      <a:endParaRPr lang="es-CO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100" dirty="0">
                          <a:effectLst/>
                        </a:rPr>
                        <a:t>VARIACIÓN</a:t>
                      </a:r>
                      <a:endParaRPr lang="es-CO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kern="100">
                          <a:effectLst/>
                        </a:rPr>
                        <a:t>% VAR</a:t>
                      </a:r>
                      <a:endParaRPr lang="es-CO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2828584"/>
                  </a:ext>
                </a:extLst>
              </a:tr>
              <a:tr h="588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1.1.02</a:t>
                      </a:r>
                      <a:endParaRPr lang="es-CO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Ingresos no tributarios</a:t>
                      </a:r>
                      <a:endParaRPr lang="es-CO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 dirty="0">
                          <a:effectLst/>
                        </a:rPr>
                        <a:t>$ 29.506.999.411</a:t>
                      </a:r>
                      <a:endParaRPr lang="es-CO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$ 37.429.438.373</a:t>
                      </a:r>
                      <a:endParaRPr lang="es-CO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 dirty="0">
                          <a:effectLst/>
                        </a:rPr>
                        <a:t>$ 7.922.438.962</a:t>
                      </a:r>
                      <a:endParaRPr lang="es-CO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26,85%</a:t>
                      </a:r>
                      <a:endParaRPr lang="es-CO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3603507"/>
                  </a:ext>
                </a:extLst>
              </a:tr>
              <a:tr h="588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1.1.02.03</a:t>
                      </a:r>
                      <a:endParaRPr lang="es-CO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Multas, sanciones e intereses de mora</a:t>
                      </a:r>
                      <a:endParaRPr lang="es-CO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$ 5.351.361.311</a:t>
                      </a:r>
                      <a:endParaRPr lang="es-CO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 dirty="0">
                          <a:effectLst/>
                        </a:rPr>
                        <a:t>$ 5.954.277.707</a:t>
                      </a:r>
                      <a:endParaRPr lang="es-CO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 dirty="0">
                          <a:effectLst/>
                        </a:rPr>
                        <a:t>$ 602.916.396</a:t>
                      </a:r>
                      <a:endParaRPr lang="es-CO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 dirty="0">
                          <a:effectLst/>
                        </a:rPr>
                        <a:t>11,27%</a:t>
                      </a:r>
                      <a:endParaRPr lang="es-CO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3466707"/>
                  </a:ext>
                </a:extLst>
              </a:tr>
              <a:tr h="588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1.1.02.05</a:t>
                      </a:r>
                      <a:endParaRPr lang="es-CO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Venta de bienes y servicios</a:t>
                      </a:r>
                      <a:endParaRPr lang="es-CO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>
                          <a:effectLst/>
                        </a:rPr>
                        <a:t>$ 24.155.638.100</a:t>
                      </a:r>
                      <a:endParaRPr lang="es-CO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 dirty="0">
                          <a:effectLst/>
                        </a:rPr>
                        <a:t>$ 31.475.160.666</a:t>
                      </a:r>
                      <a:endParaRPr lang="es-CO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 dirty="0">
                          <a:effectLst/>
                        </a:rPr>
                        <a:t>$ 7.319.522.566</a:t>
                      </a:r>
                      <a:endParaRPr lang="es-CO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kern="100" dirty="0">
                          <a:effectLst/>
                        </a:rPr>
                        <a:t>30,30%</a:t>
                      </a:r>
                      <a:endParaRPr lang="es-CO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2559904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2DB530F-1BFA-DE8C-89A2-6D36F98125B3}"/>
              </a:ext>
            </a:extLst>
          </p:cNvPr>
          <p:cNvSpPr txBox="1"/>
          <p:nvPr/>
        </p:nvSpPr>
        <p:spPr>
          <a:xfrm>
            <a:off x="715778" y="1470705"/>
            <a:ext cx="107636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pPr algn="ctr"/>
            <a:r>
              <a:rPr lang="es-ES" b="1" dirty="0"/>
              <a:t>COMPARATIVO INGRESOS 2024 vs 2025 </a:t>
            </a:r>
          </a:p>
          <a:p>
            <a:endParaRPr lang="es-ES" dirty="0"/>
          </a:p>
          <a:p>
            <a:r>
              <a:rPr lang="es-ES" dirty="0"/>
              <a:t>			</a:t>
            </a:r>
          </a:p>
          <a:p>
            <a:r>
              <a:rPr lang="es-ES" dirty="0"/>
              <a:t>	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85206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ECB18-1E94-ABB3-395B-7C4E86CE7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8DF67ED-C076-8A00-FC73-69C586EDA1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426"/>
          <a:stretch/>
        </p:blipFill>
        <p:spPr>
          <a:xfrm>
            <a:off x="-1" y="-1"/>
            <a:ext cx="12192001" cy="1969296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C450A1C-A898-2D7D-AF9E-7932C54182E5}"/>
              </a:ext>
            </a:extLst>
          </p:cNvPr>
          <p:cNvSpPr/>
          <p:nvPr/>
        </p:nvSpPr>
        <p:spPr>
          <a:xfrm>
            <a:off x="886408" y="1643974"/>
            <a:ext cx="10589814" cy="4458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19CEA1F-C2E1-C6F1-8884-5C61B1CD8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039" y="6268278"/>
            <a:ext cx="1426389" cy="483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7FA6F27-A530-DEEF-2110-F5A06BA159CD}"/>
              </a:ext>
            </a:extLst>
          </p:cNvPr>
          <p:cNvSpPr txBox="1"/>
          <p:nvPr/>
        </p:nvSpPr>
        <p:spPr>
          <a:xfrm>
            <a:off x="363553" y="2072072"/>
            <a:ext cx="112991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1F3F8-39F7-DF5F-855C-D49BE42EF2EB}"/>
              </a:ext>
            </a:extLst>
          </p:cNvPr>
          <p:cNvSpPr txBox="1"/>
          <p:nvPr/>
        </p:nvSpPr>
        <p:spPr>
          <a:xfrm>
            <a:off x="1370990" y="16601"/>
            <a:ext cx="1029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GESTIÓN FINANCIERA</a:t>
            </a:r>
            <a:endParaRPr lang="es-CO" sz="4000" b="1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88C6785-B411-9EE2-0C64-0FF60ED9D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10" y="3153971"/>
            <a:ext cx="530911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/>
          </a:p>
          <a:p>
            <a:br>
              <a:rPr lang="es-ES" dirty="0"/>
            </a:br>
            <a:endParaRPr lang="es-ES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B067754-D589-10AB-5559-0DEC59211BCD}"/>
              </a:ext>
            </a:extLst>
          </p:cNvPr>
          <p:cNvSpPr txBox="1"/>
          <p:nvPr/>
        </p:nvSpPr>
        <p:spPr>
          <a:xfrm>
            <a:off x="715778" y="1470705"/>
            <a:ext cx="107636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pPr algn="ctr"/>
            <a:r>
              <a:rPr lang="es-ES" b="1" dirty="0"/>
              <a:t>COMPARATIVO INGRESOS 2024 vs 2025 </a:t>
            </a:r>
          </a:p>
          <a:p>
            <a:endParaRPr lang="es-ES" dirty="0"/>
          </a:p>
          <a:p>
            <a:r>
              <a:rPr lang="es-ES" dirty="0"/>
              <a:t>			</a:t>
            </a:r>
          </a:p>
          <a:p>
            <a:r>
              <a:rPr lang="es-ES" dirty="0"/>
              <a:t>	</a:t>
            </a:r>
            <a:endParaRPr lang="es-CO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2B1F4BA-E017-072F-CB64-17EC3481B7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466325"/>
              </p:ext>
            </p:extLst>
          </p:nvPr>
        </p:nvGraphicFramePr>
        <p:xfrm>
          <a:off x="1370990" y="1969295"/>
          <a:ext cx="9126322" cy="394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76179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49D31-7114-59FD-996A-EE0E85456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316A4B6-D200-D824-6D9D-8A74B04DB8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426"/>
          <a:stretch/>
        </p:blipFill>
        <p:spPr>
          <a:xfrm>
            <a:off x="-1" y="-1"/>
            <a:ext cx="12192001" cy="1969296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F3331F4-7DCF-F7FA-9CA6-37FA5090B4E9}"/>
              </a:ext>
            </a:extLst>
          </p:cNvPr>
          <p:cNvSpPr/>
          <p:nvPr/>
        </p:nvSpPr>
        <p:spPr>
          <a:xfrm>
            <a:off x="4976580" y="1960224"/>
            <a:ext cx="6500653" cy="3526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</a:rPr>
              <a:t>Déficit 2024:</a:t>
            </a: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Se recibió un déficit de $3.900 millones.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</a:rPr>
              <a:t> Logro 2025:</a:t>
            </a: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Cancelación total del déficit de la vigencia anterior.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Equilibrio entre Ingresos Corrientes ($38.868M) y Gastos de Funcionamiento ($38.320M).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Administración responsable de los recursos públicos.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7AB6F8B-E03F-A45A-5F73-E055A1D76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039" y="6268278"/>
            <a:ext cx="1426389" cy="483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9780E3-D3E4-879A-7E18-5C0AA2618470}"/>
              </a:ext>
            </a:extLst>
          </p:cNvPr>
          <p:cNvSpPr txBox="1"/>
          <p:nvPr/>
        </p:nvSpPr>
        <p:spPr>
          <a:xfrm>
            <a:off x="363553" y="2072072"/>
            <a:ext cx="112991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069B127-03DE-4784-D14D-C7B7AE566941}"/>
              </a:ext>
            </a:extLst>
          </p:cNvPr>
          <p:cNvSpPr txBox="1"/>
          <p:nvPr/>
        </p:nvSpPr>
        <p:spPr>
          <a:xfrm>
            <a:off x="2845079" y="1902794"/>
            <a:ext cx="107636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pPr algn="ctr"/>
            <a:r>
              <a:rPr lang="es-ES" b="1" dirty="0"/>
              <a:t>RESPONSABILIDAD FISCAL</a:t>
            </a:r>
          </a:p>
          <a:p>
            <a:endParaRPr lang="es-ES" dirty="0"/>
          </a:p>
          <a:p>
            <a:r>
              <a:rPr lang="es-ES" dirty="0"/>
              <a:t>			</a:t>
            </a:r>
          </a:p>
          <a:p>
            <a:r>
              <a:rPr lang="es-ES" dirty="0"/>
              <a:t>	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DE5BE7-6469-23BD-D4FA-8FE188B5D653}"/>
              </a:ext>
            </a:extLst>
          </p:cNvPr>
          <p:cNvSpPr txBox="1"/>
          <p:nvPr/>
        </p:nvSpPr>
        <p:spPr>
          <a:xfrm>
            <a:off x="1370990" y="-1"/>
            <a:ext cx="1029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SANEAMIENTO FISCAL</a:t>
            </a:r>
            <a:endParaRPr lang="es-CO" sz="4000" b="1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8735BFE-304A-A60A-D179-4E286279C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10" y="3153971"/>
            <a:ext cx="530911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/>
          </a:p>
          <a:p>
            <a:br>
              <a:rPr lang="es-ES" dirty="0"/>
            </a:br>
            <a:endParaRPr lang="es-ES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362" name="Picture 2" descr="Proyecto de norma de MinHacienda busca modificar el manejo y administración  de los recursos de los Programas de Saneamiento Fiscal y Financiero de las  Empresas Sociales del Estado categorizadas en riesgo medio">
            <a:extLst>
              <a:ext uri="{FF2B5EF4-FFF2-40B4-BE49-F238E27FC236}">
                <a16:creationId xmlns:a16="http://schemas.microsoft.com/office/drawing/2014/main" id="{CBCE3FD6-6012-8192-14E0-040CC0330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7" y="2677188"/>
            <a:ext cx="3983005" cy="2389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78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92A9E-ED46-402B-904F-F40527267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D17E7DA-02C9-B5C1-D3FD-63CA0C61BF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426"/>
          <a:stretch/>
        </p:blipFill>
        <p:spPr>
          <a:xfrm>
            <a:off x="-1" y="-1"/>
            <a:ext cx="12192001" cy="1969296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3C1AD0E5-7FE5-FCAD-9079-AB01C5C30129}"/>
              </a:ext>
            </a:extLst>
          </p:cNvPr>
          <p:cNvSpPr/>
          <p:nvPr/>
        </p:nvSpPr>
        <p:spPr>
          <a:xfrm>
            <a:off x="886407" y="1865550"/>
            <a:ext cx="10593027" cy="32507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</a:rPr>
              <a:t> Meta Cumplida:</a:t>
            </a: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Salvamos vidas reduciendo la mortalidad vial (-16%).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</a:rPr>
              <a:t> Autoridad:</a:t>
            </a: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Recuperamos el orden con mayor control (+49% comparendos).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</a:rPr>
              <a:t> Eficiencia:</a:t>
            </a: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Modernizamos la entidad y aumentamos el recaudo (+23%).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Seguimos trabajando por un territorio seguro que progresa.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288B2E5-EE23-8714-08AA-967851609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039" y="6268278"/>
            <a:ext cx="1426389" cy="483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53ABE1-036B-C09A-7759-7D1FD2A840C6}"/>
              </a:ext>
            </a:extLst>
          </p:cNvPr>
          <p:cNvSpPr txBox="1"/>
          <p:nvPr/>
        </p:nvSpPr>
        <p:spPr>
          <a:xfrm>
            <a:off x="363553" y="2072072"/>
            <a:ext cx="112991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79AA0E-FAD6-2044-8CCE-C7828CA71319}"/>
              </a:ext>
            </a:extLst>
          </p:cNvPr>
          <p:cNvSpPr txBox="1"/>
          <p:nvPr/>
        </p:nvSpPr>
        <p:spPr>
          <a:xfrm>
            <a:off x="2067959" y="-935"/>
            <a:ext cx="1029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CONCLUSIONES</a:t>
            </a:r>
            <a:endParaRPr lang="es-CO" sz="4000" b="1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C264335-ABCF-AB0E-E343-42E6A232B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10" y="3153971"/>
            <a:ext cx="530911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/>
          </a:p>
          <a:p>
            <a:br>
              <a:rPr lang="es-ES" dirty="0"/>
            </a:br>
            <a:endParaRPr lang="es-ES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FE5B1F-B235-213A-46EE-162B11BB6CC9}"/>
              </a:ext>
            </a:extLst>
          </p:cNvPr>
          <p:cNvSpPr txBox="1"/>
          <p:nvPr/>
        </p:nvSpPr>
        <p:spPr>
          <a:xfrm>
            <a:off x="712566" y="1643975"/>
            <a:ext cx="107636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pPr algn="ctr"/>
            <a:r>
              <a:rPr lang="es-ES" b="1" dirty="0"/>
              <a:t>BUCARAMANGA SE MUEVE MÁS SEGURA</a:t>
            </a:r>
          </a:p>
          <a:p>
            <a:endParaRPr lang="es-ES" dirty="0"/>
          </a:p>
          <a:p>
            <a:r>
              <a:rPr lang="es-ES" dirty="0"/>
              <a:t>			</a:t>
            </a:r>
          </a:p>
          <a:p>
            <a:r>
              <a:rPr lang="es-ES" dirty="0"/>
              <a:t>	</a:t>
            </a:r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382B1B7-E4D3-7AD5-34CB-3E8BEC2CCC43}"/>
              </a:ext>
            </a:extLst>
          </p:cNvPr>
          <p:cNvSpPr/>
          <p:nvPr/>
        </p:nvSpPr>
        <p:spPr>
          <a:xfrm>
            <a:off x="2576959" y="5400066"/>
            <a:ext cx="687228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2400" b="1" dirty="0"/>
              <a:t>¡Gracias!</a:t>
            </a:r>
            <a:endParaRPr lang="es-E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795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D9BD9-6731-17A3-0C4E-827BD33C8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F09D38E-7D59-21C7-44C7-099CB867A9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426"/>
          <a:stretch/>
        </p:blipFill>
        <p:spPr>
          <a:xfrm>
            <a:off x="-1" y="-1"/>
            <a:ext cx="12192001" cy="1969296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3790E2C9-32ED-39E2-A837-66DA93A6731A}"/>
              </a:ext>
            </a:extLst>
          </p:cNvPr>
          <p:cNvSpPr/>
          <p:nvPr/>
        </p:nvSpPr>
        <p:spPr>
          <a:xfrm>
            <a:off x="4563746" y="1643974"/>
            <a:ext cx="6912476" cy="4458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5637298-FF37-8514-E7B1-97EBD0130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039" y="6268278"/>
            <a:ext cx="1426389" cy="483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909B7D7-618E-C2B5-6C2E-B2DA643DA3F9}"/>
              </a:ext>
            </a:extLst>
          </p:cNvPr>
          <p:cNvSpPr txBox="1"/>
          <p:nvPr/>
        </p:nvSpPr>
        <p:spPr>
          <a:xfrm>
            <a:off x="363553" y="2072072"/>
            <a:ext cx="112991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65051D-9EF4-7422-3E32-4268E9DFFCB5}"/>
              </a:ext>
            </a:extLst>
          </p:cNvPr>
          <p:cNvSpPr txBox="1"/>
          <p:nvPr/>
        </p:nvSpPr>
        <p:spPr>
          <a:xfrm>
            <a:off x="2567853" y="1728737"/>
            <a:ext cx="107636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pPr algn="ctr"/>
            <a:r>
              <a:rPr lang="es-ES" b="1" dirty="0"/>
              <a:t> SALVAR VIDAS</a:t>
            </a:r>
          </a:p>
          <a:p>
            <a:endParaRPr lang="es-ES" dirty="0"/>
          </a:p>
          <a:p>
            <a:r>
              <a:rPr lang="es-ES" dirty="0"/>
              <a:t>			</a:t>
            </a:r>
          </a:p>
          <a:p>
            <a:r>
              <a:rPr lang="es-ES" dirty="0"/>
              <a:t>	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A41E35-553C-4A5C-722C-A4368D9DC383}"/>
              </a:ext>
            </a:extLst>
          </p:cNvPr>
          <p:cNvSpPr txBox="1"/>
          <p:nvPr/>
        </p:nvSpPr>
        <p:spPr>
          <a:xfrm>
            <a:off x="1568188" y="-21207"/>
            <a:ext cx="8381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OBJETIVOS DE LA GESTIÓN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25D6DC2-2AE0-8B88-7BAC-BF287A967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935" y="2640708"/>
            <a:ext cx="630749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Gestión orientada a la transparencia, eficiencia y autoridad en la vía.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CO" altLang="es-CO" dirty="0"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Cumplimiento del Plan de Desarrollo "Bucaramanga Avanza Segura 2024–2027".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Enfoque en dos líneas estratégicas: Territorio Seguro que Protege y Territorio Seguro que Progresa.</a:t>
            </a:r>
          </a:p>
        </p:txBody>
      </p:sp>
      <p:pic>
        <p:nvPicPr>
          <p:cNvPr id="10" name="Imagen 9" descr="Gráfico, Gráfico de embudo&#10;&#10;El contenido generado por IA puede ser incorrecto.">
            <a:extLst>
              <a:ext uri="{FF2B5EF4-FFF2-40B4-BE49-F238E27FC236}">
                <a16:creationId xmlns:a16="http://schemas.microsoft.com/office/drawing/2014/main" id="{358296DD-D49C-2F7A-9A5E-187DFB5A1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02" y="1794595"/>
            <a:ext cx="3482502" cy="44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4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E100D-7AE6-3EB2-CF31-EE1BFB293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AAD585-21AB-C463-CE47-3D2BE09628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426"/>
          <a:stretch/>
        </p:blipFill>
        <p:spPr>
          <a:xfrm>
            <a:off x="-1" y="-1"/>
            <a:ext cx="12192001" cy="1969296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09B28362-C06B-8814-99F3-A038620DBA1A}"/>
              </a:ext>
            </a:extLst>
          </p:cNvPr>
          <p:cNvSpPr/>
          <p:nvPr/>
        </p:nvSpPr>
        <p:spPr>
          <a:xfrm>
            <a:off x="4690142" y="1643974"/>
            <a:ext cx="6786080" cy="4458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0E32420-B034-DBF0-D744-6C35EF321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039" y="6268278"/>
            <a:ext cx="1426389" cy="483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3143158-86D0-BE5E-6E15-9C973F356C2E}"/>
              </a:ext>
            </a:extLst>
          </p:cNvPr>
          <p:cNvSpPr txBox="1"/>
          <p:nvPr/>
        </p:nvSpPr>
        <p:spPr>
          <a:xfrm>
            <a:off x="363553" y="2072072"/>
            <a:ext cx="112991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6538CC-A75E-8F28-C1BB-56C5F279F482}"/>
              </a:ext>
            </a:extLst>
          </p:cNvPr>
          <p:cNvSpPr txBox="1"/>
          <p:nvPr/>
        </p:nvSpPr>
        <p:spPr>
          <a:xfrm>
            <a:off x="2567853" y="1728737"/>
            <a:ext cx="107636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pPr algn="ctr"/>
            <a:r>
              <a:rPr lang="es-ES" b="1" dirty="0"/>
              <a:t> IMPACTO 2025</a:t>
            </a:r>
          </a:p>
          <a:p>
            <a:endParaRPr lang="es-ES" dirty="0"/>
          </a:p>
          <a:p>
            <a:r>
              <a:rPr lang="es-ES" dirty="0"/>
              <a:t>			</a:t>
            </a:r>
          </a:p>
          <a:p>
            <a:r>
              <a:rPr lang="es-ES" dirty="0"/>
              <a:t>	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CCEC17-EF6B-A875-BC19-E1DBB293D2D4}"/>
              </a:ext>
            </a:extLst>
          </p:cNvPr>
          <p:cNvSpPr txBox="1"/>
          <p:nvPr/>
        </p:nvSpPr>
        <p:spPr>
          <a:xfrm>
            <a:off x="2333015" y="-21207"/>
            <a:ext cx="8381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C</a:t>
            </a:r>
            <a:r>
              <a:rPr lang="es-CO" sz="40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IFRAS RELEVANTES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0A2219F-1833-823B-7415-FB26465EE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913" y="2574959"/>
            <a:ext cx="630749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altLang="es-CO" b="1" dirty="0">
                <a:latin typeface="Arial" panose="020B0604020202020204" pitchFamily="34" charset="0"/>
              </a:rPr>
              <a:t>Vidas salvadas:</a:t>
            </a:r>
            <a:r>
              <a:rPr lang="es-CO" altLang="es-CO" dirty="0">
                <a:latin typeface="Arial" panose="020B0604020202020204" pitchFamily="34" charset="0"/>
              </a:rPr>
              <a:t> Reducción del </a:t>
            </a:r>
            <a:r>
              <a:rPr lang="es-CO" altLang="es-CO" b="1" dirty="0">
                <a:latin typeface="Arial" panose="020B0604020202020204" pitchFamily="34" charset="0"/>
              </a:rPr>
              <a:t>16%</a:t>
            </a:r>
            <a:r>
              <a:rPr lang="es-CO" altLang="es-CO" dirty="0">
                <a:latin typeface="Arial" panose="020B0604020202020204" pitchFamily="34" charset="0"/>
              </a:rPr>
              <a:t> en víctimas fatales por siniestros viales.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b="1" dirty="0">
                <a:latin typeface="Arial" panose="020B0604020202020204" pitchFamily="34" charset="0"/>
              </a:rPr>
              <a:t> Cultura Ciudadana:</a:t>
            </a:r>
            <a:r>
              <a:rPr lang="es-CO" altLang="es-CO" dirty="0">
                <a:latin typeface="Arial" panose="020B0604020202020204" pitchFamily="34" charset="0"/>
              </a:rPr>
              <a:t> </a:t>
            </a:r>
            <a:r>
              <a:rPr lang="es-CO" altLang="es-CO" b="1" dirty="0">
                <a:latin typeface="Arial" panose="020B0604020202020204" pitchFamily="34" charset="0"/>
              </a:rPr>
              <a:t>80.887</a:t>
            </a:r>
            <a:r>
              <a:rPr lang="es-CO" altLang="es-CO" dirty="0">
                <a:latin typeface="Arial" panose="020B0604020202020204" pitchFamily="34" charset="0"/>
              </a:rPr>
              <a:t> actores viales sensibilizados.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b="1" dirty="0">
                <a:latin typeface="Arial" panose="020B0604020202020204" pitchFamily="34" charset="0"/>
              </a:rPr>
              <a:t> Control:</a:t>
            </a:r>
            <a:r>
              <a:rPr lang="es-CO" altLang="es-CO" dirty="0">
                <a:latin typeface="Arial" panose="020B0604020202020204" pitchFamily="34" charset="0"/>
              </a:rPr>
              <a:t> Incremento del </a:t>
            </a:r>
            <a:r>
              <a:rPr lang="es-CO" altLang="es-CO" b="1" dirty="0">
                <a:latin typeface="Arial" panose="020B0604020202020204" pitchFamily="34" charset="0"/>
              </a:rPr>
              <a:t>49%</a:t>
            </a:r>
            <a:r>
              <a:rPr lang="es-CO" altLang="es-CO" dirty="0">
                <a:latin typeface="Arial" panose="020B0604020202020204" pitchFamily="34" charset="0"/>
              </a:rPr>
              <a:t> en operatividad (comparendos) para el ordenamiento vial.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b="1" dirty="0">
                <a:latin typeface="Arial" panose="020B0604020202020204" pitchFamily="34" charset="0"/>
              </a:rPr>
              <a:t> Recaudo:</a:t>
            </a:r>
            <a:r>
              <a:rPr lang="es-CO" altLang="es-CO" dirty="0">
                <a:latin typeface="Arial" panose="020B0604020202020204" pitchFamily="34" charset="0"/>
              </a:rPr>
              <a:t> Aumento del </a:t>
            </a:r>
            <a:r>
              <a:rPr lang="es-CO" altLang="es-CO" b="1" dirty="0">
                <a:latin typeface="Arial" panose="020B0604020202020204" pitchFamily="34" charset="0"/>
              </a:rPr>
              <a:t>23.73%</a:t>
            </a:r>
            <a:r>
              <a:rPr lang="es-CO" altLang="es-CO" dirty="0">
                <a:latin typeface="Arial" panose="020B0604020202020204" pitchFamily="34" charset="0"/>
              </a:rPr>
              <a:t> en ingresos recaudados frente a 2024.</a:t>
            </a:r>
          </a:p>
        </p:txBody>
      </p:sp>
      <p:pic>
        <p:nvPicPr>
          <p:cNvPr id="9" name="Imagen 8" descr="Personas en motocicleta en la calle&#10;&#10;El contenido generado por IA puede ser incorrecto.">
            <a:extLst>
              <a:ext uri="{FF2B5EF4-FFF2-40B4-BE49-F238E27FC236}">
                <a16:creationId xmlns:a16="http://schemas.microsoft.com/office/drawing/2014/main" id="{09C2E5CE-7F48-26B2-0735-FC9F92DC7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82" y="2624087"/>
            <a:ext cx="3565728" cy="2764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798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EBD39-514F-FAC2-4CA5-932566187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C33609D-C984-01F0-FCC4-178ECAE13B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426"/>
          <a:stretch/>
        </p:blipFill>
        <p:spPr>
          <a:xfrm>
            <a:off x="-1" y="-1"/>
            <a:ext cx="12192001" cy="1969296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20E8F33-4A6F-12C3-ABAF-AA71D1838781}"/>
              </a:ext>
            </a:extLst>
          </p:cNvPr>
          <p:cNvSpPr/>
          <p:nvPr/>
        </p:nvSpPr>
        <p:spPr>
          <a:xfrm>
            <a:off x="5389122" y="1882405"/>
            <a:ext cx="5885235" cy="35700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98B509-03A1-BCB5-8093-1EBE492A2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039" y="6268278"/>
            <a:ext cx="1426389" cy="483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6B6E29C-FAE1-379B-3338-27A945396B52}"/>
              </a:ext>
            </a:extLst>
          </p:cNvPr>
          <p:cNvSpPr txBox="1"/>
          <p:nvPr/>
        </p:nvSpPr>
        <p:spPr>
          <a:xfrm>
            <a:off x="363553" y="2072072"/>
            <a:ext cx="112991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C3D731-6F03-B238-AA7B-95F63454430D}"/>
              </a:ext>
            </a:extLst>
          </p:cNvPr>
          <p:cNvSpPr txBox="1"/>
          <p:nvPr/>
        </p:nvSpPr>
        <p:spPr>
          <a:xfrm>
            <a:off x="3067040" y="1806161"/>
            <a:ext cx="107636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pPr algn="ctr"/>
            <a:r>
              <a:rPr lang="es-ES" b="1" dirty="0"/>
              <a:t>SALVANDO VIDAS</a:t>
            </a:r>
          </a:p>
          <a:p>
            <a:endParaRPr lang="es-ES" dirty="0"/>
          </a:p>
          <a:p>
            <a:r>
              <a:rPr lang="es-ES" dirty="0"/>
              <a:t>			</a:t>
            </a:r>
          </a:p>
          <a:p>
            <a:r>
              <a:rPr lang="es-ES" dirty="0"/>
              <a:t>	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4BC20E-6F7B-C345-7732-01BE21159D91}"/>
              </a:ext>
            </a:extLst>
          </p:cNvPr>
          <p:cNvSpPr txBox="1"/>
          <p:nvPr/>
        </p:nvSpPr>
        <p:spPr>
          <a:xfrm>
            <a:off x="1727290" y="-25244"/>
            <a:ext cx="8381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REDUCCIÓN DE MUERTES</a:t>
            </a:r>
            <a:endParaRPr lang="es-CO" sz="4000" b="1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C16B99A-E1E8-B681-191A-A78E6ED7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10" y="2661951"/>
            <a:ext cx="530911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b="1" dirty="0">
                <a:latin typeface="Arial" panose="020B0604020202020204" pitchFamily="34" charset="0"/>
              </a:rPr>
              <a:t> Disminución del 16%</a:t>
            </a:r>
            <a:r>
              <a:rPr lang="es-CO" altLang="es-CO" dirty="0">
                <a:latin typeface="Arial" panose="020B0604020202020204" pitchFamily="34" charset="0"/>
              </a:rPr>
              <a:t> en muertes por siniestros viales.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latin typeface="Arial" panose="020B0604020202020204" pitchFamily="34" charset="0"/>
              </a:rPr>
              <a:t> Cifras: Pasamos de </a:t>
            </a:r>
            <a:r>
              <a:rPr lang="es-CO" altLang="es-CO" b="1" dirty="0">
                <a:latin typeface="Arial" panose="020B0604020202020204" pitchFamily="34" charset="0"/>
              </a:rPr>
              <a:t>82</a:t>
            </a:r>
            <a:r>
              <a:rPr lang="es-CO" altLang="es-CO" dirty="0">
                <a:latin typeface="Arial" panose="020B0604020202020204" pitchFamily="34" charset="0"/>
              </a:rPr>
              <a:t> fallecidos (2024) a </a:t>
            </a:r>
            <a:r>
              <a:rPr lang="es-CO" altLang="es-CO" b="1" dirty="0">
                <a:latin typeface="Arial" panose="020B0604020202020204" pitchFamily="34" charset="0"/>
              </a:rPr>
              <a:t>69</a:t>
            </a:r>
            <a:r>
              <a:rPr lang="es-CO" altLang="es-CO" dirty="0">
                <a:latin typeface="Arial" panose="020B0604020202020204" pitchFamily="34" charset="0"/>
              </a:rPr>
              <a:t> (2025). Validado por Medicina Legal.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latin typeface="Arial" panose="020B0604020202020204" pitchFamily="34" charset="0"/>
              </a:rPr>
              <a:t> El control y la cultura ciudadana están funcionando.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5" name="Picture 3" descr="Tránsito lidera la campaña ‘Salvando vidas en la vía’">
            <a:extLst>
              <a:ext uri="{FF2B5EF4-FFF2-40B4-BE49-F238E27FC236}">
                <a16:creationId xmlns:a16="http://schemas.microsoft.com/office/drawing/2014/main" id="{C4D2E809-D053-2513-3B99-C6937E074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01" y="2418324"/>
            <a:ext cx="4518467" cy="2541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207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1BE13-05C8-3FA4-2815-7358473AD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9D12521-C84D-5732-4D18-A91DADB8B7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426"/>
          <a:stretch/>
        </p:blipFill>
        <p:spPr>
          <a:xfrm>
            <a:off x="-1" y="-1"/>
            <a:ext cx="12192001" cy="1969296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68DA976-F80B-FEDB-B614-850FE5480EEE}"/>
              </a:ext>
            </a:extLst>
          </p:cNvPr>
          <p:cNvSpPr/>
          <p:nvPr/>
        </p:nvSpPr>
        <p:spPr>
          <a:xfrm>
            <a:off x="904671" y="1643974"/>
            <a:ext cx="10571551" cy="4458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3561517-9203-BE17-1CE6-D3C332835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039" y="6268278"/>
            <a:ext cx="1426389" cy="483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1CE4DD9-6DA1-B318-BBCC-DFC671E71C0F}"/>
              </a:ext>
            </a:extLst>
          </p:cNvPr>
          <p:cNvSpPr txBox="1"/>
          <p:nvPr/>
        </p:nvSpPr>
        <p:spPr>
          <a:xfrm>
            <a:off x="363553" y="2072072"/>
            <a:ext cx="112991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B3F043-6903-450D-5EF4-C7C18FBCE7E1}"/>
              </a:ext>
            </a:extLst>
          </p:cNvPr>
          <p:cNvSpPr txBox="1"/>
          <p:nvPr/>
        </p:nvSpPr>
        <p:spPr>
          <a:xfrm>
            <a:off x="2567853" y="1728737"/>
            <a:ext cx="10763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pPr algn="ctr"/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671A27-4DC2-6A94-097B-340C12875058}"/>
              </a:ext>
            </a:extLst>
          </p:cNvPr>
          <p:cNvSpPr txBox="1"/>
          <p:nvPr/>
        </p:nvSpPr>
        <p:spPr>
          <a:xfrm>
            <a:off x="1727290" y="-25244"/>
            <a:ext cx="8381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REDUCCIÓN DE MUERTES</a:t>
            </a:r>
            <a:endParaRPr lang="es-CO" sz="4000" b="1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B871565-A017-A70F-54C1-873134F20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496538"/>
              </p:ext>
            </p:extLst>
          </p:nvPr>
        </p:nvGraphicFramePr>
        <p:xfrm>
          <a:off x="1132873" y="1969295"/>
          <a:ext cx="10115145" cy="3690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8026">
                  <a:extLst>
                    <a:ext uri="{9D8B030D-6E8A-4147-A177-3AD203B41FA5}">
                      <a16:colId xmlns:a16="http://schemas.microsoft.com/office/drawing/2014/main" val="524982697"/>
                    </a:ext>
                  </a:extLst>
                </a:gridCol>
                <a:gridCol w="1865606">
                  <a:extLst>
                    <a:ext uri="{9D8B030D-6E8A-4147-A177-3AD203B41FA5}">
                      <a16:colId xmlns:a16="http://schemas.microsoft.com/office/drawing/2014/main" val="2122988614"/>
                    </a:ext>
                  </a:extLst>
                </a:gridCol>
                <a:gridCol w="1689567">
                  <a:extLst>
                    <a:ext uri="{9D8B030D-6E8A-4147-A177-3AD203B41FA5}">
                      <a16:colId xmlns:a16="http://schemas.microsoft.com/office/drawing/2014/main" val="2128985920"/>
                    </a:ext>
                  </a:extLst>
                </a:gridCol>
                <a:gridCol w="1137169">
                  <a:extLst>
                    <a:ext uri="{9D8B030D-6E8A-4147-A177-3AD203B41FA5}">
                      <a16:colId xmlns:a16="http://schemas.microsoft.com/office/drawing/2014/main" val="2484585169"/>
                    </a:ext>
                  </a:extLst>
                </a:gridCol>
                <a:gridCol w="1181686">
                  <a:extLst>
                    <a:ext uri="{9D8B030D-6E8A-4147-A177-3AD203B41FA5}">
                      <a16:colId xmlns:a16="http://schemas.microsoft.com/office/drawing/2014/main" val="1400277346"/>
                    </a:ext>
                  </a:extLst>
                </a:gridCol>
                <a:gridCol w="1303091">
                  <a:extLst>
                    <a:ext uri="{9D8B030D-6E8A-4147-A177-3AD203B41FA5}">
                      <a16:colId xmlns:a16="http://schemas.microsoft.com/office/drawing/2014/main" val="1006560320"/>
                    </a:ext>
                  </a:extLst>
                </a:gridCol>
              </a:tblGrid>
              <a:tr h="458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</a:rPr>
                        <a:t>CLASE SINIESTRO VIAL</a:t>
                      </a:r>
                      <a:endParaRPr lang="es-C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AÑO 2024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AÑO 2025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DIF- AÑOS 2024-2025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% DIF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% EN TOTAL 2025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5364068"/>
                  </a:ext>
                </a:extLst>
              </a:tr>
              <a:tr h="458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siniestros viales con víctimas fatales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</a:rPr>
                        <a:t>82</a:t>
                      </a:r>
                      <a:endParaRPr lang="es-C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</a:rPr>
                        <a:t>69</a:t>
                      </a:r>
                      <a:endParaRPr lang="es-C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-13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-16%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7%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9468859"/>
                  </a:ext>
                </a:extLst>
              </a:tr>
              <a:tr h="458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</a:rPr>
                        <a:t>Siniestros viales con lesionados</a:t>
                      </a:r>
                      <a:endParaRPr lang="es-C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968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</a:rPr>
                        <a:t>971</a:t>
                      </a:r>
                      <a:endParaRPr lang="es-C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3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0,3%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92%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9231824"/>
                  </a:ext>
                </a:extLst>
              </a:tr>
              <a:tr h="458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Siniestros viales solo daños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12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</a:rPr>
                        <a:t>13</a:t>
                      </a:r>
                      <a:endParaRPr lang="es-C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1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8%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1%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6614043"/>
                  </a:ext>
                </a:extLst>
              </a:tr>
              <a:tr h="458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Total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1.062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</a:rPr>
                        <a:t>1.053</a:t>
                      </a:r>
                      <a:endParaRPr lang="es-C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</a:rPr>
                        <a:t>-9</a:t>
                      </a:r>
                      <a:endParaRPr lang="es-C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-0,8%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100%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3127837"/>
                  </a:ext>
                </a:extLst>
              </a:tr>
              <a:tr h="44162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</a:rPr>
                        <a:t>Víctimas fatales y personas lesionadas en siniestros viales</a:t>
                      </a:r>
                      <a:endParaRPr lang="es-C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344047"/>
                  </a:ext>
                </a:extLst>
              </a:tr>
              <a:tr h="458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Victimas en siniestros viales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82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69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</a:rPr>
                        <a:t>-13</a:t>
                      </a:r>
                      <a:endParaRPr lang="es-C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</a:rPr>
                        <a:t>-16%</a:t>
                      </a:r>
                      <a:endParaRPr lang="es-C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24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279706"/>
                  </a:ext>
                </a:extLst>
              </a:tr>
              <a:tr h="458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Personas lesionadas en siniestros viales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1.526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1.537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</a:rPr>
                        <a:t>11</a:t>
                      </a:r>
                      <a:endParaRPr lang="es-C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 dirty="0">
                          <a:effectLst/>
                        </a:rPr>
                        <a:t>0,7%</a:t>
                      </a:r>
                      <a:endParaRPr lang="es-C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24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1009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245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DE15C-B65F-4A0B-0D02-E0AE4F153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55D3E24-0E13-CD22-FFA7-F4B6AC30A9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426"/>
          <a:stretch/>
        </p:blipFill>
        <p:spPr>
          <a:xfrm>
            <a:off x="-1" y="-1"/>
            <a:ext cx="12192001" cy="1969296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F1C808D9-1819-4B85-87F1-69764A4B7090}"/>
              </a:ext>
            </a:extLst>
          </p:cNvPr>
          <p:cNvSpPr/>
          <p:nvPr/>
        </p:nvSpPr>
        <p:spPr>
          <a:xfrm>
            <a:off x="4655305" y="1643974"/>
            <a:ext cx="6820917" cy="4458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BE8DD59-88E5-0C02-7D7F-B77B75496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039" y="6268278"/>
            <a:ext cx="1426389" cy="483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74E821E-8C54-98DC-ABF6-AE88F5E1579A}"/>
              </a:ext>
            </a:extLst>
          </p:cNvPr>
          <p:cNvSpPr txBox="1"/>
          <p:nvPr/>
        </p:nvSpPr>
        <p:spPr>
          <a:xfrm>
            <a:off x="363553" y="2072072"/>
            <a:ext cx="112991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E090625-674C-2683-6D50-80CDC75FA8F8}"/>
              </a:ext>
            </a:extLst>
          </p:cNvPr>
          <p:cNvSpPr txBox="1"/>
          <p:nvPr/>
        </p:nvSpPr>
        <p:spPr>
          <a:xfrm>
            <a:off x="2567853" y="1728737"/>
            <a:ext cx="107636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pPr algn="ctr"/>
            <a:r>
              <a:rPr lang="es-ES" b="1" dirty="0"/>
              <a:t> GESTIÓN EN CULTURA VIAL</a:t>
            </a:r>
          </a:p>
          <a:p>
            <a:endParaRPr lang="es-ES" dirty="0"/>
          </a:p>
          <a:p>
            <a:r>
              <a:rPr lang="es-ES" dirty="0"/>
              <a:t>			</a:t>
            </a:r>
          </a:p>
          <a:p>
            <a:r>
              <a:rPr lang="es-ES" dirty="0"/>
              <a:t>	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66EC8-93A7-F5D7-19DB-CB2621FFC9E9}"/>
              </a:ext>
            </a:extLst>
          </p:cNvPr>
          <p:cNvSpPr txBox="1"/>
          <p:nvPr/>
        </p:nvSpPr>
        <p:spPr>
          <a:xfrm>
            <a:off x="1250664" y="-21207"/>
            <a:ext cx="8381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CULTURA VIAL Y PREVENCIÓN</a:t>
            </a:r>
            <a:endParaRPr lang="es-CO" sz="4000" b="1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5A25320-2C9C-34C7-BD61-51F5047AC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913" y="2574960"/>
            <a:ext cx="630749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latin typeface="Arial" panose="020B0604020202020204" pitchFamily="34" charset="0"/>
              </a:rPr>
              <a:t> Total de ciudadanos impactados: </a:t>
            </a:r>
            <a:r>
              <a:rPr lang="es-CO" altLang="es-CO" b="1" dirty="0">
                <a:latin typeface="Arial" panose="020B0604020202020204" pitchFamily="34" charset="0"/>
              </a:rPr>
              <a:t>80.887 usuarios</a:t>
            </a:r>
            <a:r>
              <a:rPr lang="es-CO" altLang="es-CO" dirty="0">
                <a:latin typeface="Arial" panose="020B0604020202020204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b="1" dirty="0">
                <a:latin typeface="Arial" panose="020B0604020202020204" pitchFamily="34" charset="0"/>
              </a:rPr>
              <a:t> Programa 1:</a:t>
            </a:r>
            <a:r>
              <a:rPr lang="es-CO" altLang="es-CO" dirty="0">
                <a:latin typeface="Arial" panose="020B0604020202020204" pitchFamily="34" charset="0"/>
              </a:rPr>
              <a:t> "Te sensibiliza en seguridad vial" (39.466 personas) – Enfoque en colegios y empresas.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b="1" dirty="0">
                <a:latin typeface="Arial" panose="020B0604020202020204" pitchFamily="34" charset="0"/>
              </a:rPr>
              <a:t> Programa 2:</a:t>
            </a:r>
            <a:r>
              <a:rPr lang="es-CO" altLang="es-CO" dirty="0">
                <a:latin typeface="Arial" panose="020B0604020202020204" pitchFamily="34" charset="0"/>
              </a:rPr>
              <a:t> "Promotores de Cultura" (30.850 personas) – Pedagogía en vía.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CO" altLang="es-CO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latin typeface="Arial" panose="020B0604020202020204" pitchFamily="34" charset="0"/>
              </a:rPr>
              <a:t> </a:t>
            </a:r>
            <a:r>
              <a:rPr lang="es-CO" altLang="es-CO" b="1" dirty="0">
                <a:latin typeface="Arial" panose="020B0604020202020204" pitchFamily="34" charset="0"/>
              </a:rPr>
              <a:t>Programa 3:</a:t>
            </a:r>
            <a:r>
              <a:rPr lang="es-CO" altLang="es-CO" dirty="0">
                <a:latin typeface="Arial" panose="020B0604020202020204" pitchFamily="34" charset="0"/>
              </a:rPr>
              <a:t> “Fortalece tu movilidad" (10.571 personas) – Curso de sensibilización a infractores en el aula.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BEA922C-9DB0-D101-1FCE-9924E3F07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47" y="2772419"/>
            <a:ext cx="3608026" cy="2462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921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D1BCF-D601-764F-EF5B-D5E850305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2D28F6F-4C0D-CF17-B865-01FD5FF0B4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426"/>
          <a:stretch/>
        </p:blipFill>
        <p:spPr>
          <a:xfrm>
            <a:off x="-1" y="-1"/>
            <a:ext cx="12192001" cy="1969296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DC317D4-36E6-28A3-F0F6-2DFB61FA42A8}"/>
              </a:ext>
            </a:extLst>
          </p:cNvPr>
          <p:cNvSpPr/>
          <p:nvPr/>
        </p:nvSpPr>
        <p:spPr>
          <a:xfrm>
            <a:off x="4611481" y="1643974"/>
            <a:ext cx="6864741" cy="4458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4B242C1-15E3-4540-E344-6EF210183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039" y="6268278"/>
            <a:ext cx="1426389" cy="483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5493546-64C4-8E60-DD0D-1B3B2B7D0D7C}"/>
              </a:ext>
            </a:extLst>
          </p:cNvPr>
          <p:cNvSpPr txBox="1"/>
          <p:nvPr/>
        </p:nvSpPr>
        <p:spPr>
          <a:xfrm>
            <a:off x="363553" y="2072072"/>
            <a:ext cx="112991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94C569-5286-6A61-BF71-8DA9914370B1}"/>
              </a:ext>
            </a:extLst>
          </p:cNvPr>
          <p:cNvSpPr txBox="1"/>
          <p:nvPr/>
        </p:nvSpPr>
        <p:spPr>
          <a:xfrm>
            <a:off x="2567853" y="1728737"/>
            <a:ext cx="107636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pPr algn="ctr"/>
            <a:r>
              <a:rPr lang="es-ES" b="1" dirty="0"/>
              <a:t> PROTEGIENDO LAS NUEVAS GENERACIONES</a:t>
            </a:r>
          </a:p>
          <a:p>
            <a:endParaRPr lang="es-ES" dirty="0"/>
          </a:p>
          <a:p>
            <a:r>
              <a:rPr lang="es-ES" dirty="0"/>
              <a:t>			</a:t>
            </a:r>
          </a:p>
          <a:p>
            <a:r>
              <a:rPr lang="es-ES" dirty="0"/>
              <a:t>	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0C92D4-0110-EB28-4A3E-BFE2D1C92C78}"/>
              </a:ext>
            </a:extLst>
          </p:cNvPr>
          <p:cNvSpPr txBox="1"/>
          <p:nvPr/>
        </p:nvSpPr>
        <p:spPr>
          <a:xfrm>
            <a:off x="1905218" y="-1"/>
            <a:ext cx="8381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ENTORNOS ESCOLARES</a:t>
            </a:r>
            <a:endParaRPr lang="es-CO" sz="4000" b="1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2" name="Imagen 1" descr="Un grupo de personas en la calle&#10;&#10;El contenido generado por IA puede ser incorrecto.">
            <a:extLst>
              <a:ext uri="{FF2B5EF4-FFF2-40B4-BE49-F238E27FC236}">
                <a16:creationId xmlns:a16="http://schemas.microsoft.com/office/drawing/2014/main" id="{5B05D777-F972-0B9B-8A3C-5189CF9A8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6" y="2669654"/>
            <a:ext cx="3496194" cy="270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AFA1B1DC-08DC-4A9B-2031-D7FB3AD3C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934" y="2738469"/>
            <a:ext cx="630749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Apoyo interinstitucional con la Agencia Nacional de Seguridad Vial (ANSV).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 en instituciones educativas (</a:t>
            </a:r>
            <a:r>
              <a:rPr kumimoji="0" lang="es-CO" altLang="es-CO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Ej</a:t>
            </a: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IE Comuneros, Villas de San Ignacio).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Actividades lúdicas y experienciales con estudiantes de primaria y bachillerato.</a:t>
            </a:r>
          </a:p>
        </p:txBody>
      </p:sp>
    </p:spTree>
    <p:extLst>
      <p:ext uri="{BB962C8B-B14F-4D97-AF65-F5344CB8AC3E}">
        <p14:creationId xmlns:p14="http://schemas.microsoft.com/office/powerpoint/2010/main" val="77169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83906-1502-651C-3201-C0AE39856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47213EA-A6FD-6764-7F56-042AE14ED5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426"/>
          <a:stretch/>
        </p:blipFill>
        <p:spPr>
          <a:xfrm>
            <a:off x="-1" y="-1"/>
            <a:ext cx="12192001" cy="1969296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0057037-F4C8-2420-B5FE-AF0AF2EA1463}"/>
              </a:ext>
            </a:extLst>
          </p:cNvPr>
          <p:cNvSpPr/>
          <p:nvPr/>
        </p:nvSpPr>
        <p:spPr>
          <a:xfrm>
            <a:off x="5641688" y="1643974"/>
            <a:ext cx="5834534" cy="36165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2ED119A-61A0-C4F4-F7F8-9C8538D8E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039" y="6268278"/>
            <a:ext cx="1426389" cy="483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C12999C-E40C-5872-CC42-C6D7A84E2C7C}"/>
              </a:ext>
            </a:extLst>
          </p:cNvPr>
          <p:cNvSpPr txBox="1"/>
          <p:nvPr/>
        </p:nvSpPr>
        <p:spPr>
          <a:xfrm>
            <a:off x="363553" y="2072072"/>
            <a:ext cx="112991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8DFAD8-B7E7-DAC2-265A-3EE5D2DB9C01}"/>
              </a:ext>
            </a:extLst>
          </p:cNvPr>
          <p:cNvSpPr txBox="1"/>
          <p:nvPr/>
        </p:nvSpPr>
        <p:spPr>
          <a:xfrm>
            <a:off x="3067040" y="1690429"/>
            <a:ext cx="107636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pPr algn="ctr"/>
            <a:r>
              <a:rPr lang="es-ES" b="1" dirty="0"/>
              <a:t>LA BICI NOS MUEVE</a:t>
            </a:r>
          </a:p>
          <a:p>
            <a:endParaRPr lang="es-ES" dirty="0"/>
          </a:p>
          <a:p>
            <a:r>
              <a:rPr lang="es-ES" dirty="0"/>
              <a:t>			</a:t>
            </a:r>
          </a:p>
          <a:p>
            <a:r>
              <a:rPr lang="es-ES" dirty="0"/>
              <a:t>	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3AE961F-9DEF-AC9E-26D1-D5E68ECD6DD9}"/>
              </a:ext>
            </a:extLst>
          </p:cNvPr>
          <p:cNvSpPr txBox="1"/>
          <p:nvPr/>
        </p:nvSpPr>
        <p:spPr>
          <a:xfrm>
            <a:off x="1765259" y="-25244"/>
            <a:ext cx="8381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OFICINA DE LA BICICLETA</a:t>
            </a:r>
            <a:endParaRPr lang="es-CO" sz="4000" b="1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521F63E-F605-62E4-1F8E-A102838E4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10" y="2461473"/>
            <a:ext cx="530911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latin typeface="Arial" panose="020B0604020202020204" pitchFamily="34" charset="0"/>
              </a:rPr>
              <a:t> Beneficiarios: </a:t>
            </a:r>
            <a:r>
              <a:rPr lang="es-CO" altLang="es-CO" b="1" dirty="0">
                <a:latin typeface="Arial" panose="020B0604020202020204" pitchFamily="34" charset="0"/>
              </a:rPr>
              <a:t>3.435 usuarios</a:t>
            </a:r>
            <a:r>
              <a:rPr lang="es-CO" altLang="es-CO" dirty="0">
                <a:latin typeface="Arial" panose="020B0604020202020204" pitchFamily="34" charset="0"/>
              </a:rPr>
              <a:t> viales (ciclistas y estudiantes).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latin typeface="Arial" panose="020B0604020202020204" pitchFamily="34" charset="0"/>
              </a:rPr>
              <a:t> Estrategias Clave: "Bici Destrezas" y "Bici Escuela".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latin typeface="Arial" panose="020B0604020202020204" pitchFamily="34" charset="0"/>
              </a:rPr>
              <a:t> Objetivo: Promoción del transporte seguro, sostenible y eficiente.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00B045-3916-C137-2A09-B00375F00F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45" y="2411380"/>
            <a:ext cx="2136238" cy="2849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BD6EA02-0F1A-D2AA-8B73-E5DFFA6CE0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66" y="2411381"/>
            <a:ext cx="2137074" cy="2849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439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ADB16-48EF-12FB-6EB5-B34AB5DD3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B8D8DFF-FB71-A7F8-D0D2-A35D258F55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426"/>
          <a:stretch/>
        </p:blipFill>
        <p:spPr>
          <a:xfrm>
            <a:off x="-1" y="-1"/>
            <a:ext cx="12192001" cy="1969296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EC55A5DF-4568-07D5-0442-CC6F685BD7A2}"/>
              </a:ext>
            </a:extLst>
          </p:cNvPr>
          <p:cNvSpPr/>
          <p:nvPr/>
        </p:nvSpPr>
        <p:spPr>
          <a:xfrm>
            <a:off x="4394718" y="1643974"/>
            <a:ext cx="7081504" cy="4458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Fortalecimiento operativo: Contratación de </a:t>
            </a:r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</a:rPr>
              <a:t>40+ reguladores viales</a:t>
            </a: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Enfoque estratégico: Despeje de vías, control de mal parqueo y gestión en horas pico.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</a:rPr>
              <a:t>Resultados operativos: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</a:rPr>
              <a:t> 28.385 comparendos</a:t>
            </a: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totales (+49% vs 2024).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</a:rPr>
              <a:t> 21.048 vehículos inmovilizados</a:t>
            </a:r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</a:rPr>
              <a:t> (+93% vs 2024).</a:t>
            </a:r>
          </a:p>
          <a:p>
            <a:pPr algn="ctr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1D113A9-1D5F-F7D8-3373-151C7FEEC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039" y="6268278"/>
            <a:ext cx="1426389" cy="483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F7E23DF-C093-3B2F-FB92-D243361528C3}"/>
              </a:ext>
            </a:extLst>
          </p:cNvPr>
          <p:cNvSpPr txBox="1"/>
          <p:nvPr/>
        </p:nvSpPr>
        <p:spPr>
          <a:xfrm>
            <a:off x="363553" y="2072072"/>
            <a:ext cx="112991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921431-3C10-4941-6792-DFFDB6EC9820}"/>
              </a:ext>
            </a:extLst>
          </p:cNvPr>
          <p:cNvSpPr txBox="1"/>
          <p:nvPr/>
        </p:nvSpPr>
        <p:spPr>
          <a:xfrm>
            <a:off x="2553641" y="1533463"/>
            <a:ext cx="107636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pPr algn="ctr"/>
            <a:r>
              <a:rPr lang="es-ES" b="1" dirty="0"/>
              <a:t>ESTRATEGIA DE CONTROL VIAL</a:t>
            </a:r>
          </a:p>
          <a:p>
            <a:endParaRPr lang="es-ES" dirty="0"/>
          </a:p>
          <a:p>
            <a:r>
              <a:rPr lang="es-ES" dirty="0"/>
              <a:t>			</a:t>
            </a:r>
          </a:p>
          <a:p>
            <a:r>
              <a:rPr lang="es-ES" dirty="0"/>
              <a:t>	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338FD5-C9FD-10DE-CF98-AD4B3ECE093D}"/>
              </a:ext>
            </a:extLst>
          </p:cNvPr>
          <p:cNvSpPr txBox="1"/>
          <p:nvPr/>
        </p:nvSpPr>
        <p:spPr>
          <a:xfrm>
            <a:off x="1828801" y="16601"/>
            <a:ext cx="1029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SEGURIDAD VIAL</a:t>
            </a:r>
            <a:endParaRPr lang="es-CO" sz="4000" b="1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79C52AC-8131-57C4-F0E9-1D2AC93F4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10" y="3153971"/>
            <a:ext cx="530911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/>
          </a:p>
          <a:p>
            <a:br>
              <a:rPr lang="es-ES" dirty="0"/>
            </a:br>
            <a:endParaRPr lang="es-ES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410EC63-742B-608C-E4B6-461F5D965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17" y="2399582"/>
            <a:ext cx="3929369" cy="2947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3118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AD47"/>
      </a:accent1>
      <a:accent2>
        <a:srgbClr val="ED7D31"/>
      </a:accent2>
      <a:accent3>
        <a:srgbClr val="A5A5A5"/>
      </a:accent3>
      <a:accent4>
        <a:srgbClr val="FFC000"/>
      </a:accent4>
      <a:accent5>
        <a:srgbClr val="70AD47"/>
      </a:accent5>
      <a:accent6>
        <a:srgbClr val="70AD47"/>
      </a:accent6>
      <a:hlink>
        <a:srgbClr val="70AD47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2355</TotalTime>
  <Words>1017</Words>
  <Application>Microsoft Office PowerPoint</Application>
  <PresentationFormat>Panorámica</PresentationFormat>
  <Paragraphs>304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Aptos</vt:lpstr>
      <vt:lpstr>Arial</vt:lpstr>
      <vt:lpstr>Barlow Black</vt:lpstr>
      <vt:lpstr>Calibri</vt:lpstr>
      <vt:lpstr>Calibri Light</vt:lpstr>
      <vt:lpstr>Ubuntu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TALENTO01 DTB</cp:lastModifiedBy>
  <cp:revision>35</cp:revision>
  <dcterms:created xsi:type="dcterms:W3CDTF">2021-10-26T14:30:29Z</dcterms:created>
  <dcterms:modified xsi:type="dcterms:W3CDTF">2025-12-18T18:43:22Z</dcterms:modified>
</cp:coreProperties>
</file>